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576" r:id="rId2"/>
    <p:sldId id="514" r:id="rId3"/>
    <p:sldId id="432" r:id="rId4"/>
    <p:sldId id="433" r:id="rId5"/>
    <p:sldId id="542" r:id="rId6"/>
    <p:sldId id="586" r:id="rId7"/>
    <p:sldId id="543" r:id="rId8"/>
    <p:sldId id="544" r:id="rId9"/>
    <p:sldId id="587" r:id="rId10"/>
    <p:sldId id="545" r:id="rId11"/>
    <p:sldId id="548" r:id="rId12"/>
    <p:sldId id="546" r:id="rId13"/>
    <p:sldId id="588" r:id="rId14"/>
    <p:sldId id="434" r:id="rId15"/>
    <p:sldId id="517" r:id="rId16"/>
    <p:sldId id="562" r:id="rId17"/>
    <p:sldId id="518" r:id="rId18"/>
    <p:sldId id="563" r:id="rId19"/>
    <p:sldId id="553" r:id="rId20"/>
    <p:sldId id="554" r:id="rId21"/>
    <p:sldId id="630" r:id="rId22"/>
    <p:sldId id="558" r:id="rId23"/>
    <p:sldId id="578" r:id="rId24"/>
    <p:sldId id="579" r:id="rId25"/>
    <p:sldId id="580" r:id="rId26"/>
    <p:sldId id="581" r:id="rId27"/>
    <p:sldId id="582" r:id="rId28"/>
    <p:sldId id="589" r:id="rId29"/>
    <p:sldId id="590" r:id="rId30"/>
    <p:sldId id="591" r:id="rId31"/>
    <p:sldId id="567" r:id="rId32"/>
    <p:sldId id="436" r:id="rId33"/>
    <p:sldId id="439" r:id="rId34"/>
    <p:sldId id="440" r:id="rId35"/>
    <p:sldId id="438" r:id="rId36"/>
    <p:sldId id="592" r:id="rId37"/>
    <p:sldId id="441" r:id="rId38"/>
    <p:sldId id="442" r:id="rId39"/>
    <p:sldId id="443" r:id="rId40"/>
    <p:sldId id="444" r:id="rId41"/>
    <p:sldId id="445" r:id="rId42"/>
    <p:sldId id="446" r:id="rId43"/>
    <p:sldId id="605" r:id="rId44"/>
    <p:sldId id="606" r:id="rId45"/>
    <p:sldId id="607" r:id="rId46"/>
    <p:sldId id="594" r:id="rId47"/>
    <p:sldId id="608" r:id="rId48"/>
    <p:sldId id="595" r:id="rId49"/>
    <p:sldId id="457" r:id="rId50"/>
    <p:sldId id="470" r:id="rId51"/>
    <p:sldId id="618" r:id="rId52"/>
    <p:sldId id="617" r:id="rId53"/>
    <p:sldId id="611" r:id="rId54"/>
    <p:sldId id="613" r:id="rId55"/>
    <p:sldId id="614" r:id="rId56"/>
    <p:sldId id="615" r:id="rId57"/>
    <p:sldId id="612" r:id="rId58"/>
    <p:sldId id="619" r:id="rId59"/>
    <p:sldId id="620" r:id="rId60"/>
    <p:sldId id="616" r:id="rId61"/>
    <p:sldId id="624" r:id="rId62"/>
    <p:sldId id="626" r:id="rId63"/>
    <p:sldId id="512" r:id="rId64"/>
    <p:sldId id="513" r:id="rId65"/>
  </p:sldIdLst>
  <p:sldSz cx="9144000" cy="5143500" type="screen16x9"/>
  <p:notesSz cx="6735763" cy="986631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pos="3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35"/>
    <a:srgbClr val="1F6BAE"/>
    <a:srgbClr val="FF9900"/>
    <a:srgbClr val="F3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0" autoAdjust="0"/>
    <p:restoredTop sz="99811" autoAdjust="0"/>
  </p:normalViewPr>
  <p:slideViewPr>
    <p:cSldViewPr snapToGrid="0" snapToObjects="1">
      <p:cViewPr varScale="1">
        <p:scale>
          <a:sx n="71" d="100"/>
          <a:sy n="71" d="100"/>
        </p:scale>
        <p:origin x="658" y="53"/>
      </p:cViewPr>
      <p:guideLst>
        <p:guide orient="horz" pos="1416"/>
        <p:guide pos="3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-438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ackl\OneDrive\Diplomarbeit\DA%20fertig\Terpene_Hackl%20ver&#228;ndert!!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sz="1800" dirty="0" smtClean="0"/>
              <a:t>Es bestehen Einflüsse durch die Technologie z.B. </a:t>
            </a:r>
            <a:r>
              <a:rPr lang="de-AT" sz="1800" baseline="0" dirty="0" smtClean="0"/>
              <a:t> Enzyme</a:t>
            </a:r>
            <a:endParaRPr lang="de-AT" sz="1800" dirty="0"/>
          </a:p>
        </c:rich>
      </c:tx>
      <c:layout>
        <c:manualLayout>
          <c:xMode val="edge"/>
          <c:yMode val="edge"/>
          <c:x val="0.21614943092475841"/>
          <c:y val="2.154195139547743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Tabelle1!$E$38</c:f>
              <c:strCache>
                <c:ptCount val="1"/>
                <c:pt idx="0">
                  <c:v>Linalool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Tabelle1!$D$39:$D$45</c:f>
              <c:strCache>
                <c:ptCount val="7"/>
                <c:pt idx="0">
                  <c:v>LALLZYME BETA®</c:v>
                </c:pt>
                <c:pt idx="1">
                  <c:v>RAPIDASE</c:v>
                </c:pt>
                <c:pt idx="2">
                  <c:v>IOCym Arom</c:v>
                </c:pt>
                <c:pt idx="3">
                  <c:v>Trenolin® Bouquet PLUS</c:v>
                </c:pt>
                <c:pt idx="4">
                  <c:v>Enzym Aroma </c:v>
                </c:pt>
                <c:pt idx="5">
                  <c:v>OENOZYM® FW</c:v>
                </c:pt>
                <c:pt idx="6">
                  <c:v>NULLPROBE</c:v>
                </c:pt>
              </c:strCache>
            </c:strRef>
          </c:cat>
          <c:val>
            <c:numRef>
              <c:f>Tabelle1!$E$39:$E$45</c:f>
              <c:numCache>
                <c:formatCode>General</c:formatCode>
                <c:ptCount val="7"/>
                <c:pt idx="0">
                  <c:v>408.15</c:v>
                </c:pt>
                <c:pt idx="1">
                  <c:v>343.61500000000001</c:v>
                </c:pt>
                <c:pt idx="2">
                  <c:v>315.41999999999996</c:v>
                </c:pt>
                <c:pt idx="3">
                  <c:v>373.13</c:v>
                </c:pt>
                <c:pt idx="4">
                  <c:v>319.14499999999998</c:v>
                </c:pt>
                <c:pt idx="5">
                  <c:v>320.32000000000005</c:v>
                </c:pt>
                <c:pt idx="6">
                  <c:v>244.87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D8-4743-9AB0-F9E31AE463A4}"/>
            </c:ext>
          </c:extLst>
        </c:ser>
        <c:ser>
          <c:idx val="1"/>
          <c:order val="1"/>
          <c:tx>
            <c:strRef>
              <c:f>Tabelle1!$F$38</c:f>
              <c:strCache>
                <c:ptCount val="1"/>
                <c:pt idx="0">
                  <c:v>Geraniol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Tabelle1!$D$39:$D$45</c:f>
              <c:strCache>
                <c:ptCount val="7"/>
                <c:pt idx="0">
                  <c:v>LALLZYME BETA®</c:v>
                </c:pt>
                <c:pt idx="1">
                  <c:v>RAPIDASE</c:v>
                </c:pt>
                <c:pt idx="2">
                  <c:v>IOCym Arom</c:v>
                </c:pt>
                <c:pt idx="3">
                  <c:v>Trenolin® Bouquet PLUS</c:v>
                </c:pt>
                <c:pt idx="4">
                  <c:v>Enzym Aroma </c:v>
                </c:pt>
                <c:pt idx="5">
                  <c:v>OENOZYM® FW</c:v>
                </c:pt>
                <c:pt idx="6">
                  <c:v>NULLPROBE</c:v>
                </c:pt>
              </c:strCache>
            </c:strRef>
          </c:cat>
          <c:val>
            <c:numRef>
              <c:f>Tabelle1!$F$39:$F$45</c:f>
              <c:numCache>
                <c:formatCode>General</c:formatCode>
                <c:ptCount val="7"/>
                <c:pt idx="0">
                  <c:v>196.33499999999998</c:v>
                </c:pt>
                <c:pt idx="1">
                  <c:v>166.04</c:v>
                </c:pt>
                <c:pt idx="2">
                  <c:v>162.29500000000002</c:v>
                </c:pt>
                <c:pt idx="3">
                  <c:v>157.405</c:v>
                </c:pt>
                <c:pt idx="4">
                  <c:v>168.02500000000001</c:v>
                </c:pt>
                <c:pt idx="5">
                  <c:v>164.42500000000001</c:v>
                </c:pt>
                <c:pt idx="6">
                  <c:v>65.025000000000006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D8-4743-9AB0-F9E31AE463A4}"/>
            </c:ext>
          </c:extLst>
        </c:ser>
        <c:ser>
          <c:idx val="2"/>
          <c:order val="2"/>
          <c:tx>
            <c:strRef>
              <c:f>Tabelle1!$G$38</c:f>
              <c:strCache>
                <c:ptCount val="1"/>
                <c:pt idx="0">
                  <c:v>Nerol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Tabelle1!$D$39:$D$45</c:f>
              <c:strCache>
                <c:ptCount val="7"/>
                <c:pt idx="0">
                  <c:v>LALLZYME BETA®</c:v>
                </c:pt>
                <c:pt idx="1">
                  <c:v>RAPIDASE</c:v>
                </c:pt>
                <c:pt idx="2">
                  <c:v>IOCym Arom</c:v>
                </c:pt>
                <c:pt idx="3">
                  <c:v>Trenolin® Bouquet PLUS</c:v>
                </c:pt>
                <c:pt idx="4">
                  <c:v>Enzym Aroma </c:v>
                </c:pt>
                <c:pt idx="5">
                  <c:v>OENOZYM® FW</c:v>
                </c:pt>
                <c:pt idx="6">
                  <c:v>NULLPROBE</c:v>
                </c:pt>
              </c:strCache>
            </c:strRef>
          </c:cat>
          <c:val>
            <c:numRef>
              <c:f>Tabelle1!$G$39:$G$45</c:f>
              <c:numCache>
                <c:formatCode>General</c:formatCode>
                <c:ptCount val="7"/>
                <c:pt idx="0">
                  <c:v>77.85499999999999</c:v>
                </c:pt>
                <c:pt idx="1">
                  <c:v>71.745000000000005</c:v>
                </c:pt>
                <c:pt idx="2">
                  <c:v>63.93</c:v>
                </c:pt>
                <c:pt idx="3">
                  <c:v>56.995000000000005</c:v>
                </c:pt>
                <c:pt idx="4">
                  <c:v>63.819999999999993</c:v>
                </c:pt>
                <c:pt idx="5">
                  <c:v>67.66</c:v>
                </c:pt>
                <c:pt idx="6">
                  <c:v>17.89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D8-4743-9AB0-F9E31AE463A4}"/>
            </c:ext>
          </c:extLst>
        </c:ser>
        <c:ser>
          <c:idx val="3"/>
          <c:order val="3"/>
          <c:tx>
            <c:strRef>
              <c:f>Tabelle1!$H$38</c:f>
              <c:strCache>
                <c:ptCount val="1"/>
                <c:pt idx="0">
                  <c:v>Cintronellol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Tabelle1!$D$39:$D$45</c:f>
              <c:strCache>
                <c:ptCount val="7"/>
                <c:pt idx="0">
                  <c:v>LALLZYME BETA®</c:v>
                </c:pt>
                <c:pt idx="1">
                  <c:v>RAPIDASE</c:v>
                </c:pt>
                <c:pt idx="2">
                  <c:v>IOCym Arom</c:v>
                </c:pt>
                <c:pt idx="3">
                  <c:v>Trenolin® Bouquet PLUS</c:v>
                </c:pt>
                <c:pt idx="4">
                  <c:v>Enzym Aroma </c:v>
                </c:pt>
                <c:pt idx="5">
                  <c:v>OENOZYM® FW</c:v>
                </c:pt>
                <c:pt idx="6">
                  <c:v>NULLPROBE</c:v>
                </c:pt>
              </c:strCache>
            </c:strRef>
          </c:cat>
          <c:val>
            <c:numRef>
              <c:f>Tabelle1!$H$39:$H$45</c:f>
              <c:numCache>
                <c:formatCode>General</c:formatCode>
                <c:ptCount val="7"/>
                <c:pt idx="0">
                  <c:v>30.734999999999999</c:v>
                </c:pt>
                <c:pt idx="1">
                  <c:v>25.785</c:v>
                </c:pt>
                <c:pt idx="2">
                  <c:v>22.990000000000002</c:v>
                </c:pt>
                <c:pt idx="3">
                  <c:v>31.515000000000001</c:v>
                </c:pt>
                <c:pt idx="4">
                  <c:v>26.4</c:v>
                </c:pt>
                <c:pt idx="5">
                  <c:v>25.585000000000001</c:v>
                </c:pt>
                <c:pt idx="6">
                  <c:v>16.895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D8-4743-9AB0-F9E31AE463A4}"/>
            </c:ext>
          </c:extLst>
        </c:ser>
        <c:ser>
          <c:idx val="4"/>
          <c:order val="4"/>
          <c:tx>
            <c:strRef>
              <c:f>Tabelle1!$I$38</c:f>
              <c:strCache>
                <c:ptCount val="1"/>
                <c:pt idx="0">
                  <c:v>alpha-Terineol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Tabelle1!$D$39:$D$45</c:f>
              <c:strCache>
                <c:ptCount val="7"/>
                <c:pt idx="0">
                  <c:v>LALLZYME BETA®</c:v>
                </c:pt>
                <c:pt idx="1">
                  <c:v>RAPIDASE</c:v>
                </c:pt>
                <c:pt idx="2">
                  <c:v>IOCym Arom</c:v>
                </c:pt>
                <c:pt idx="3">
                  <c:v>Trenolin® Bouquet PLUS</c:v>
                </c:pt>
                <c:pt idx="4">
                  <c:v>Enzym Aroma </c:v>
                </c:pt>
                <c:pt idx="5">
                  <c:v>OENOZYM® FW</c:v>
                </c:pt>
                <c:pt idx="6">
                  <c:v>NULLPROBE</c:v>
                </c:pt>
              </c:strCache>
            </c:strRef>
          </c:cat>
          <c:val>
            <c:numRef>
              <c:f>Tabelle1!$I$39:$I$45</c:f>
              <c:numCache>
                <c:formatCode>General</c:formatCode>
                <c:ptCount val="7"/>
                <c:pt idx="0">
                  <c:v>15.290000000000001</c:v>
                </c:pt>
                <c:pt idx="1">
                  <c:v>16.615000000000002</c:v>
                </c:pt>
                <c:pt idx="2">
                  <c:v>15.29</c:v>
                </c:pt>
                <c:pt idx="3">
                  <c:v>20.61</c:v>
                </c:pt>
                <c:pt idx="4">
                  <c:v>12.414999999999999</c:v>
                </c:pt>
                <c:pt idx="5">
                  <c:v>12.45</c:v>
                </c:pt>
                <c:pt idx="6">
                  <c:v>15.29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D8-4743-9AB0-F9E31AE463A4}"/>
            </c:ext>
          </c:extLst>
        </c:ser>
        <c:ser>
          <c:idx val="5"/>
          <c:order val="5"/>
          <c:tx>
            <c:strRef>
              <c:f>Tabelle1!$J$38</c:f>
              <c:strCache>
                <c:ptCount val="1"/>
                <c:pt idx="0">
                  <c:v>cis-Rosenoxid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Tabelle1!$D$39:$D$45</c:f>
              <c:strCache>
                <c:ptCount val="7"/>
                <c:pt idx="0">
                  <c:v>LALLZYME BETA®</c:v>
                </c:pt>
                <c:pt idx="1">
                  <c:v>RAPIDASE</c:v>
                </c:pt>
                <c:pt idx="2">
                  <c:v>IOCym Arom</c:v>
                </c:pt>
                <c:pt idx="3">
                  <c:v>Trenolin® Bouquet PLUS</c:v>
                </c:pt>
                <c:pt idx="4">
                  <c:v>Enzym Aroma </c:v>
                </c:pt>
                <c:pt idx="5">
                  <c:v>OENOZYM® FW</c:v>
                </c:pt>
                <c:pt idx="6">
                  <c:v>NULLPROBE</c:v>
                </c:pt>
              </c:strCache>
            </c:strRef>
          </c:cat>
          <c:val>
            <c:numRef>
              <c:f>Tabelle1!$J$39:$J$45</c:f>
              <c:numCache>
                <c:formatCode>General</c:formatCode>
                <c:ptCount val="7"/>
                <c:pt idx="0">
                  <c:v>2.8449999999999998</c:v>
                </c:pt>
                <c:pt idx="1">
                  <c:v>3.1749999999999998</c:v>
                </c:pt>
                <c:pt idx="2">
                  <c:v>2.65</c:v>
                </c:pt>
                <c:pt idx="3">
                  <c:v>3.3449999999999998</c:v>
                </c:pt>
                <c:pt idx="4">
                  <c:v>2.3049999999999997</c:v>
                </c:pt>
                <c:pt idx="5">
                  <c:v>2.7750000000000004</c:v>
                </c:pt>
                <c:pt idx="6">
                  <c:v>1.62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0D8-4743-9AB0-F9E31AE463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822912"/>
        <c:axId val="134841088"/>
      </c:barChart>
      <c:catAx>
        <c:axId val="13482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841088"/>
        <c:crosses val="autoZero"/>
        <c:auto val="1"/>
        <c:lblAlgn val="ctr"/>
        <c:lblOffset val="100"/>
        <c:noMultiLvlLbl val="0"/>
      </c:catAx>
      <c:valAx>
        <c:axId val="13484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822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169060973833538"/>
          <c:y val="0.95366685016605657"/>
          <c:w val="0.6902085767025441"/>
          <c:h val="4.63330630207399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B92E184-2898-472C-B4EF-9592C6D8C3D9}" type="datetimeFigureOut">
              <a:rPr lang="de-DE"/>
              <a:pPr>
                <a:defRPr/>
              </a:pPr>
              <a:t>28.03.2019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767F61-76C4-4043-B621-44AC05CF5CC3}" type="slidenum">
              <a:rPr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763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B6F6A71-3189-44F6-A599-7B6EE1C06566}" type="datetimeFigureOut">
              <a:rPr lang="de-DE"/>
              <a:pPr>
                <a:defRPr/>
              </a:pPr>
              <a:t>28.03.2019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C28332-15BE-4EE9-88D2-DCAF579B3B72}" type="slidenum">
              <a:rPr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8378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nisterium Allgem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835400" y="4852988"/>
            <a:ext cx="984250" cy="138112"/>
          </a:xfrm>
          <a:prstGeom prst="rect">
            <a:avLst/>
          </a:prstGeom>
          <a:solidFill>
            <a:srgbClr val="F3F4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 userDrawn="1"/>
        </p:nvSpPr>
        <p:spPr>
          <a:xfrm>
            <a:off x="6339156" y="192088"/>
            <a:ext cx="2592120" cy="865187"/>
          </a:xfrm>
          <a:prstGeom prst="rect">
            <a:avLst/>
          </a:prstGeom>
          <a:solidFill>
            <a:srgbClr val="F3F4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Bild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5275" y="600132"/>
            <a:ext cx="2044700" cy="8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376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17355" y="920749"/>
            <a:ext cx="5548214" cy="607115"/>
          </a:xfrm>
          <a:prstGeom prst="rect">
            <a:avLst/>
          </a:prstGeom>
        </p:spPr>
        <p:txBody>
          <a:bodyPr anchor="b"/>
          <a:lstStyle>
            <a:lvl1pPr algn="l">
              <a:defRPr sz="3200" cap="all" baseline="0">
                <a:solidFill>
                  <a:srgbClr val="007835"/>
                </a:solidFill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417354" y="1647567"/>
            <a:ext cx="8410575" cy="2925623"/>
          </a:xfrm>
          <a:prstGeom prst="rect">
            <a:avLst/>
          </a:prstGeom>
        </p:spPr>
        <p:txBody>
          <a:bodyPr/>
          <a:lstStyle>
            <a:lvl1pPr marL="268288" indent="-268288">
              <a:buClr>
                <a:srgbClr val="007835"/>
              </a:buClr>
              <a:buFont typeface="Wingdings" charset="2"/>
              <a:buChar char="§"/>
              <a:defRPr sz="2400"/>
            </a:lvl1pPr>
            <a:lvl2pPr marL="536575" indent="-268288">
              <a:buClr>
                <a:schemeClr val="tx1"/>
              </a:buClr>
              <a:buFont typeface="Wingdings" charset="2"/>
              <a:buChar char="§"/>
              <a:defRPr sz="2400"/>
            </a:lvl2pPr>
            <a:lvl3pPr marL="720725" indent="-184150">
              <a:buClr>
                <a:srgbClr val="007835"/>
              </a:buClr>
              <a:buSzPct val="100000"/>
              <a:buFont typeface="Symbol" charset="2"/>
              <a:buChar char="-"/>
              <a:defRPr sz="2400"/>
            </a:lvl3pPr>
            <a:lvl4pPr marL="990600" indent="-269875">
              <a:buFont typeface="Symbol" charset="2"/>
              <a:buChar char="-"/>
              <a:defRPr sz="2400"/>
            </a:lvl4pPr>
            <a:lvl5pPr marL="1258888" indent="-268288">
              <a:buFont typeface="Symbol" charset="2"/>
              <a:buChar char="-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667000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414338" y="1439863"/>
            <a:ext cx="5548312" cy="85725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rgbClr val="007835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AT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14338" y="2591895"/>
            <a:ext cx="7496422" cy="112514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716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650875" y="1103313"/>
            <a:ext cx="5548313" cy="85725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rgbClr val="007835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AT" dirty="0" smtClean="0"/>
              <a:t>Mastertitelformat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>
          <a:xfrm>
            <a:off x="414338" y="2309427"/>
            <a:ext cx="4019722" cy="2218552"/>
          </a:xfrm>
          <a:prstGeom prst="rect">
            <a:avLst/>
          </a:prstGeom>
        </p:spPr>
        <p:txBody>
          <a:bodyPr/>
          <a:lstStyle>
            <a:lvl1pPr marL="268288" indent="-268288">
              <a:buClr>
                <a:srgbClr val="007835"/>
              </a:buClr>
              <a:buFont typeface="Wingdings" charset="2"/>
              <a:buChar char="§"/>
              <a:defRPr sz="2400"/>
            </a:lvl1pPr>
            <a:lvl2pPr marL="536575" indent="-268288">
              <a:buClr>
                <a:schemeClr val="tx1"/>
              </a:buClr>
              <a:buFont typeface="Wingdings" charset="2"/>
              <a:buChar char="§"/>
              <a:defRPr sz="2400"/>
            </a:lvl2pPr>
            <a:lvl3pPr marL="720725" indent="-184150">
              <a:buClr>
                <a:srgbClr val="007835"/>
              </a:buClr>
              <a:buSzPct val="100000"/>
              <a:buFont typeface="Symbol" charset="2"/>
              <a:buChar char="-"/>
              <a:defRPr sz="2400"/>
            </a:lvl3pPr>
            <a:lvl4pPr marL="990600" indent="-269875">
              <a:buFont typeface="Symbol" charset="2"/>
              <a:buChar char="-"/>
              <a:defRPr sz="2400"/>
            </a:lvl4pPr>
            <a:lvl5pPr marL="1258888" indent="-268288">
              <a:buFont typeface="Symbol" charset="2"/>
              <a:buChar char="-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4807852" y="2309427"/>
            <a:ext cx="4019722" cy="2218552"/>
          </a:xfrm>
          <a:prstGeom prst="rect">
            <a:avLst/>
          </a:prstGeom>
        </p:spPr>
        <p:txBody>
          <a:bodyPr/>
          <a:lstStyle>
            <a:lvl1pPr marL="268288" indent="-268288">
              <a:buClr>
                <a:srgbClr val="007835"/>
              </a:buClr>
              <a:buFont typeface="Wingdings" charset="2"/>
              <a:buChar char="§"/>
              <a:defRPr sz="2400"/>
            </a:lvl1pPr>
            <a:lvl2pPr marL="536575" indent="-268288">
              <a:buClr>
                <a:schemeClr val="tx1"/>
              </a:buClr>
              <a:buFont typeface="Wingdings" charset="2"/>
              <a:buChar char="§"/>
              <a:defRPr sz="2400"/>
            </a:lvl2pPr>
            <a:lvl3pPr marL="720725" indent="-184150">
              <a:buClr>
                <a:srgbClr val="007835"/>
              </a:buClr>
              <a:buSzPct val="100000"/>
              <a:buFont typeface="Symbol" charset="2"/>
              <a:buChar char="-"/>
              <a:defRPr sz="2400"/>
            </a:lvl3pPr>
            <a:lvl4pPr marL="990600" indent="-269875">
              <a:buFont typeface="Symbol" charset="2"/>
              <a:buChar char="-"/>
              <a:defRPr sz="2400"/>
            </a:lvl4pPr>
            <a:lvl5pPr marL="1258888" indent="-268288">
              <a:buFont typeface="Symbol" charset="2"/>
              <a:buChar char="-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29143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458788" y="388938"/>
            <a:ext cx="5548312" cy="85725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rgbClr val="007835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AT" dirty="0" smtClean="0"/>
              <a:t>Mastertitelformat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1"/>
          </p:nvPr>
        </p:nvSpPr>
        <p:spPr>
          <a:xfrm>
            <a:off x="4787215" y="2309427"/>
            <a:ext cx="4019722" cy="2218552"/>
          </a:xfrm>
          <a:prstGeom prst="rect">
            <a:avLst/>
          </a:prstGeom>
        </p:spPr>
        <p:txBody>
          <a:bodyPr/>
          <a:lstStyle>
            <a:lvl1pPr marL="268288" indent="-268288">
              <a:buClr>
                <a:srgbClr val="007835"/>
              </a:buClr>
              <a:buFont typeface="Symbol" charset="2"/>
              <a:buChar char="-"/>
              <a:defRPr sz="2400"/>
            </a:lvl1pPr>
            <a:lvl2pPr marL="536575" indent="-268288">
              <a:buClr>
                <a:schemeClr val="tx1"/>
              </a:buClr>
              <a:buFont typeface="Symbol" charset="2"/>
              <a:buChar char="-"/>
              <a:defRPr sz="2400"/>
            </a:lvl2pPr>
            <a:lvl3pPr marL="720725" indent="-184150">
              <a:buClr>
                <a:srgbClr val="007835"/>
              </a:buClr>
              <a:buSzPct val="100000"/>
              <a:buFont typeface="Arial"/>
              <a:buChar char="•"/>
              <a:defRPr sz="2400"/>
            </a:lvl3pPr>
            <a:lvl4pPr marL="990600" indent="-269875">
              <a:buFont typeface="Arial"/>
              <a:buChar char="•"/>
              <a:defRPr sz="2400"/>
            </a:lvl4pPr>
            <a:lvl5pPr marL="1258888" indent="-268288">
              <a:buFont typeface="Symbol" charset="2"/>
              <a:buChar char="-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2"/>
          </p:nvPr>
        </p:nvSpPr>
        <p:spPr>
          <a:xfrm>
            <a:off x="208393" y="2309427"/>
            <a:ext cx="4019722" cy="2218552"/>
          </a:xfrm>
          <a:prstGeom prst="rect">
            <a:avLst/>
          </a:prstGeom>
        </p:spPr>
        <p:txBody>
          <a:bodyPr/>
          <a:lstStyle>
            <a:lvl1pPr marL="268288" indent="-268288">
              <a:buClr>
                <a:srgbClr val="007835"/>
              </a:buClr>
              <a:buFont typeface="Symbol" charset="2"/>
              <a:buChar char="-"/>
              <a:defRPr sz="2400"/>
            </a:lvl1pPr>
            <a:lvl2pPr marL="536575" indent="-268288">
              <a:buClr>
                <a:schemeClr val="tx1"/>
              </a:buClr>
              <a:buFont typeface="Symbol" charset="2"/>
              <a:buChar char="-"/>
              <a:defRPr sz="2400"/>
            </a:lvl2pPr>
            <a:lvl3pPr marL="720725" indent="-184150">
              <a:buClr>
                <a:srgbClr val="007835"/>
              </a:buClr>
              <a:buSzPct val="100000"/>
              <a:buFont typeface="Arial"/>
              <a:buChar char="•"/>
              <a:defRPr sz="2400"/>
            </a:lvl3pPr>
            <a:lvl4pPr marL="990600" indent="-269875">
              <a:buFont typeface="Arial"/>
              <a:buChar char="•"/>
              <a:defRPr sz="2400"/>
            </a:lvl4pPr>
            <a:lvl5pPr marL="1258888" indent="-268288">
              <a:buFont typeface="Symbol" charset="2"/>
              <a:buChar char="-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3"/>
          </p:nvPr>
        </p:nvSpPr>
        <p:spPr>
          <a:xfrm>
            <a:off x="448663" y="1570037"/>
            <a:ext cx="4019722" cy="49830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7835"/>
              </a:buClr>
              <a:buFont typeface="Symbol" charset="2"/>
              <a:buNone/>
              <a:defRPr sz="2400">
                <a:solidFill>
                  <a:srgbClr val="007835"/>
                </a:solidFill>
              </a:defRPr>
            </a:lvl1pPr>
            <a:lvl2pPr marL="536575" indent="-268288">
              <a:buClr>
                <a:schemeClr val="tx1"/>
              </a:buClr>
              <a:buFont typeface="Symbol" charset="2"/>
              <a:buChar char="-"/>
              <a:defRPr sz="2400"/>
            </a:lvl2pPr>
            <a:lvl3pPr marL="720725" indent="-184150">
              <a:buClr>
                <a:srgbClr val="007835"/>
              </a:buClr>
              <a:buSzPct val="100000"/>
              <a:buFont typeface="Arial"/>
              <a:buChar char="•"/>
              <a:defRPr sz="2400"/>
            </a:lvl3pPr>
            <a:lvl4pPr marL="990600" indent="-269875">
              <a:buFont typeface="Arial"/>
              <a:buChar char="•"/>
              <a:defRPr sz="2400"/>
            </a:lvl4pPr>
            <a:lvl5pPr marL="1258888" indent="-268288">
              <a:buFont typeface="Symbol" charset="2"/>
              <a:buChar char="-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4"/>
          </p:nvPr>
        </p:nvSpPr>
        <p:spPr>
          <a:xfrm>
            <a:off x="5018216" y="1570037"/>
            <a:ext cx="3788721" cy="49830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7835"/>
              </a:buClr>
              <a:buFont typeface="Symbol" charset="2"/>
              <a:buNone/>
              <a:defRPr sz="2400">
                <a:solidFill>
                  <a:srgbClr val="007835"/>
                </a:solidFill>
              </a:defRPr>
            </a:lvl1pPr>
            <a:lvl2pPr marL="536575" indent="-268288">
              <a:buClr>
                <a:schemeClr val="tx1"/>
              </a:buClr>
              <a:buFont typeface="Symbol" charset="2"/>
              <a:buChar char="-"/>
              <a:defRPr sz="2400"/>
            </a:lvl2pPr>
            <a:lvl3pPr marL="720725" indent="-184150">
              <a:buClr>
                <a:srgbClr val="007835"/>
              </a:buClr>
              <a:buSzPct val="100000"/>
              <a:buFont typeface="Arial"/>
              <a:buChar char="•"/>
              <a:defRPr sz="2400"/>
            </a:lvl3pPr>
            <a:lvl4pPr marL="990600" indent="-269875">
              <a:buFont typeface="Arial"/>
              <a:buChar char="•"/>
              <a:defRPr sz="2400"/>
            </a:lvl4pPr>
            <a:lvl5pPr marL="1258888" indent="-268288">
              <a:buFont typeface="Symbol" charset="2"/>
              <a:buChar char="-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782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28650" y="1338649"/>
            <a:ext cx="6324600" cy="623878"/>
          </a:xfrm>
          <a:prstGeom prst="rect">
            <a:avLst/>
          </a:prstGeom>
        </p:spPr>
        <p:txBody>
          <a:bodyPr anchor="b"/>
          <a:lstStyle>
            <a:lvl1pPr algn="l">
              <a:defRPr sz="3200" cap="all" baseline="0">
                <a:solidFill>
                  <a:srgbClr val="007835"/>
                </a:solidFill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2602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0" cap="all">
                <a:solidFill>
                  <a:srgbClr val="007835"/>
                </a:solidFill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331783"/>
            <a:ext cx="5111750" cy="326283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7835"/>
              </a:buClr>
              <a:buFont typeface="Wingdings" charset="2"/>
              <a:buChar char="§"/>
              <a:defRPr sz="2000"/>
            </a:lvl1pPr>
            <a:lvl2pPr marL="714375" indent="-352425">
              <a:buFont typeface="Wingdings" charset="2"/>
              <a:buChar char="§"/>
              <a:defRPr sz="2000"/>
            </a:lvl2pPr>
            <a:lvl3pPr marL="990600" indent="-276225">
              <a:buClr>
                <a:srgbClr val="007835"/>
              </a:buClr>
              <a:buFont typeface="Symbol" charset="2"/>
              <a:buChar char="-"/>
              <a:defRPr sz="2000"/>
            </a:lvl3pPr>
            <a:lvl4pPr marL="1257300" indent="-266700">
              <a:buClr>
                <a:schemeClr val="tx1"/>
              </a:buClr>
              <a:buFont typeface="Symbol" charset="2"/>
              <a:buChar char="-"/>
              <a:defRPr sz="2000"/>
            </a:lvl4pPr>
            <a:lvl5pPr marL="1524000" indent="-266700">
              <a:buFont typeface="Symbol" charset="2"/>
              <a:buChar char="-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331784"/>
            <a:ext cx="3008313" cy="32628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4041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7835"/>
                </a:solidFill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36575" y="1297459"/>
            <a:ext cx="5486400" cy="2248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6575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8891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64389" y="4786312"/>
            <a:ext cx="1728787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A5FFE-9E6B-42F7-99D4-C95CD5317918}" type="datetime1">
              <a:rPr lang="de-DE" smtClean="0"/>
              <a:t>28.03.2019</a:t>
            </a:fld>
            <a:endParaRPr lang="de-A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39975" y="4786312"/>
            <a:ext cx="446405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Direktor HR Dr. Reinhard EDER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31914" y="4786312"/>
            <a:ext cx="765175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FC771-9702-4913-A098-A76437825B3F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3266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Bild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9800" y="368798"/>
            <a:ext cx="1535113" cy="65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90" y="368798"/>
            <a:ext cx="670550" cy="651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1" r:id="rId2"/>
    <p:sldLayoutId id="2147483676" r:id="rId3"/>
    <p:sldLayoutId id="2147483677" r:id="rId4"/>
    <p:sldLayoutId id="2147483678" r:id="rId5"/>
    <p:sldLayoutId id="2147483672" r:id="rId6"/>
    <p:sldLayoutId id="2147483673" r:id="rId7"/>
    <p:sldLayoutId id="2147483674" r:id="rId8"/>
    <p:sldLayoutId id="2147483679" r:id="rId9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jpeg"/><Relationship Id="rId4" Type="http://schemas.openxmlformats.org/officeDocument/2006/relationships/image" Target="../media/image17.png"/><Relationship Id="rId9" Type="http://schemas.openxmlformats.org/officeDocument/2006/relationships/hyperlink" Target="http://www.google.at/url?sa=i&amp;rct=j&amp;q=&amp;esrc=s&amp;source=images&amp;cd=&amp;cad=rja&amp;uact=8&amp;ved=0ahUKEwjb_pPLzZXLAhXkNpoKHZRyA5kQjRwIBw&amp;url=http://tunonseisoloblog.altervista.org/acqua-e-limone-benefici-incredibili/&amp;bvm=bv.115339255,d.bGs&amp;psig=AFQjCNHqFM6SCVvmzSlArpGdDTPHRlh2vw&amp;ust=1456582171659925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www.weinobstklosterneubu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2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6.emf"/><Relationship Id="rId4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0.jpeg"/><Relationship Id="rId5" Type="http://schemas.openxmlformats.org/officeDocument/2006/relationships/hyperlink" Target="https://www.google.at/url?sa=i&amp;rct=j&amp;q=&amp;esrc=s&amp;source=images&amp;cd=&amp;cad=rja&amp;uact=8&amp;ved=2ahUKEwjm6q7LkonfAhXFfFAKHcY0DSkQjRx6BAgBEAU&amp;url=https://www.shutterstock.com/de/image-photo/euros-money-euro-cash-background-banknotes-571555783&amp;psig=AOvVaw0eoDJ7VF83YYNx8gy4SsSp&amp;ust=1544114940931691" TargetMode="External"/><Relationship Id="rId4" Type="http://schemas.openxmlformats.org/officeDocument/2006/relationships/image" Target="../media/image109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3428" y="1321743"/>
            <a:ext cx="7765941" cy="364450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de-DE" altLang="de-DE" sz="1350" dirty="0"/>
              <a:t>14:30 Generalversammlung des </a:t>
            </a:r>
            <a:r>
              <a:rPr lang="de-DE" altLang="de-DE" sz="1350" dirty="0" err="1"/>
              <a:t>VÖStÖF</a:t>
            </a:r>
            <a:endParaRPr lang="de-DE" altLang="de-DE" sz="135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de-DE" altLang="de-DE" sz="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de-DE" altLang="de-DE" sz="1350" dirty="0"/>
              <a:t>15:30 Informationsveranstaltung (Vortragsdauer 20-40 min)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de-DE" altLang="de-DE" sz="600" dirty="0"/>
              <a:t> </a:t>
            </a:r>
          </a:p>
          <a:p>
            <a:pPr>
              <a:defRPr/>
            </a:pPr>
            <a:r>
              <a:rPr lang="de-DE" sz="1200" dirty="0"/>
              <a:t>Dr. Maria Heinrich (Geologische Bundesanstalt Wien)</a:t>
            </a:r>
          </a:p>
          <a:p>
            <a:pPr marL="0" indent="0">
              <a:buNone/>
              <a:defRPr/>
            </a:pPr>
            <a:r>
              <a:rPr lang="de-DE" sz="1200" dirty="0"/>
              <a:t>		Eine geologische Reise durch die österreichischen Weinbaugebiete </a:t>
            </a:r>
            <a:endParaRPr lang="en-US" sz="1200" dirty="0"/>
          </a:p>
          <a:p>
            <a:pPr marL="0" indent="0">
              <a:buNone/>
              <a:defRPr/>
            </a:pPr>
            <a:r>
              <a:rPr lang="de-DE" sz="600" dirty="0"/>
              <a:t> </a:t>
            </a:r>
            <a:endParaRPr lang="en-US" sz="600" dirty="0"/>
          </a:p>
          <a:p>
            <a:pPr>
              <a:defRPr/>
            </a:pPr>
            <a:r>
              <a:rPr lang="de-DE" sz="1200" dirty="0"/>
              <a:t>Dipl. Ing. Johanna Zauner (</a:t>
            </a:r>
            <a:r>
              <a:rPr lang="de-DE" sz="1200" dirty="0" err="1"/>
              <a:t>HBLAuBA</a:t>
            </a:r>
            <a:r>
              <a:rPr lang="de-DE" sz="1200" dirty="0"/>
              <a:t> </a:t>
            </a:r>
            <a:r>
              <a:rPr lang="de-AT" altLang="de-DE" sz="1200" dirty="0"/>
              <a:t>Klosterneuburg</a:t>
            </a:r>
            <a:r>
              <a:rPr lang="de-DE" sz="1200" dirty="0"/>
              <a:t> + BOKU Wien)</a:t>
            </a:r>
          </a:p>
          <a:p>
            <a:pPr marL="0" indent="0">
              <a:buNone/>
              <a:defRPr/>
            </a:pPr>
            <a:r>
              <a:rPr lang="de-DE" sz="1200" dirty="0"/>
              <a:t>		</a:t>
            </a:r>
            <a:r>
              <a:rPr lang="de-DE" sz="1200" i="1" dirty="0"/>
              <a:t>Einfluss von Boden auf den Mineralstoffgehalt in authentischen Weinproben </a:t>
            </a:r>
            <a:r>
              <a:rPr lang="de-DE" sz="1200" i="1" dirty="0" smtClean="0"/>
              <a:t>verschiedener </a:t>
            </a:r>
            <a:r>
              <a:rPr lang="de-DE" sz="1200" i="1" dirty="0"/>
              <a:t>Jahrgänge </a:t>
            </a:r>
            <a:endParaRPr lang="de-DE" sz="1200" i="1" dirty="0" smtClean="0"/>
          </a:p>
          <a:p>
            <a:pPr marL="0" indent="0">
              <a:buNone/>
              <a:defRPr/>
            </a:pPr>
            <a:r>
              <a:rPr lang="de-DE" sz="1200" i="1" dirty="0"/>
              <a:t>	</a:t>
            </a:r>
            <a:r>
              <a:rPr lang="de-DE" sz="1200" i="1" dirty="0" smtClean="0"/>
              <a:t>	und </a:t>
            </a:r>
            <a:r>
              <a:rPr lang="de-DE" sz="1200" i="1" dirty="0"/>
              <a:t>Regionen aus Österreich</a:t>
            </a:r>
            <a:endParaRPr lang="en-US" sz="1200" i="1" dirty="0"/>
          </a:p>
          <a:p>
            <a:pPr marL="0" indent="0">
              <a:buNone/>
              <a:defRPr/>
            </a:pPr>
            <a:r>
              <a:rPr lang="de-DE" sz="600" dirty="0"/>
              <a:t> </a:t>
            </a:r>
            <a:endParaRPr lang="en-US" sz="600" dirty="0"/>
          </a:p>
          <a:p>
            <a:pPr>
              <a:defRPr/>
            </a:pPr>
            <a:r>
              <a:rPr lang="de-DE" sz="1200" dirty="0"/>
              <a:t>Dipl.-Ing. Christian Philipp </a:t>
            </a:r>
            <a:r>
              <a:rPr lang="de-AT" altLang="de-DE" sz="1200" dirty="0"/>
              <a:t>(</a:t>
            </a:r>
            <a:r>
              <a:rPr lang="de-AT" altLang="de-DE" sz="1200" dirty="0" err="1"/>
              <a:t>HBLAuBA</a:t>
            </a:r>
            <a:r>
              <a:rPr lang="de-AT" altLang="de-DE" sz="1200" dirty="0"/>
              <a:t> Klosterneuburg): </a:t>
            </a:r>
          </a:p>
          <a:p>
            <a:pPr marL="0" indent="0">
              <a:buNone/>
              <a:defRPr/>
            </a:pPr>
            <a:r>
              <a:rPr lang="de-AT" sz="1200" dirty="0"/>
              <a:t>		</a:t>
            </a:r>
            <a:r>
              <a:rPr lang="de-DE" sz="1200" i="1" dirty="0" err="1"/>
              <a:t>Stabilisotopendaten</a:t>
            </a:r>
            <a:r>
              <a:rPr lang="de-DE" sz="1200" i="1" dirty="0"/>
              <a:t> in Wein und andere Projekte zum Herkunftsnachweis</a:t>
            </a:r>
          </a:p>
          <a:p>
            <a:pPr marL="0" indent="0">
              <a:buNone/>
              <a:defRPr/>
            </a:pPr>
            <a:r>
              <a:rPr lang="de-DE" sz="600" dirty="0"/>
              <a:t> </a:t>
            </a:r>
            <a:endParaRPr lang="en-US" sz="600" dirty="0"/>
          </a:p>
          <a:p>
            <a:pPr eaLnBrk="1" hangingPunct="1">
              <a:defRPr/>
            </a:pPr>
            <a:r>
              <a:rPr lang="de-AT" altLang="de-DE" sz="1200" dirty="0"/>
              <a:t>Dipl.-Ing. Dr. Reinhard Eder (Direktor der </a:t>
            </a:r>
            <a:r>
              <a:rPr lang="de-AT" altLang="de-DE" sz="1200" dirty="0" err="1"/>
              <a:t>HBLAuBA</a:t>
            </a:r>
            <a:r>
              <a:rPr lang="de-AT" altLang="de-DE" sz="1200" dirty="0"/>
              <a:t> Klosterneuburg): </a:t>
            </a:r>
          </a:p>
          <a:p>
            <a:pPr marL="0" indent="0">
              <a:buNone/>
              <a:defRPr/>
            </a:pPr>
            <a:r>
              <a:rPr lang="de-AT" altLang="de-DE" sz="1200" i="1" dirty="0"/>
              <a:t>		Weinanalytische Visionen</a:t>
            </a:r>
          </a:p>
          <a:p>
            <a:pPr>
              <a:defRPr/>
            </a:pPr>
            <a:r>
              <a:rPr lang="de-DE" sz="1200" dirty="0"/>
              <a:t>Dipl.-Ing. </a:t>
            </a:r>
            <a:r>
              <a:rPr lang="de-AT" altLang="de-DE" sz="1200" dirty="0"/>
              <a:t>Harald Scheiblhofer (</a:t>
            </a:r>
            <a:r>
              <a:rPr lang="de-AT" altLang="de-DE" sz="1200" dirty="0" err="1"/>
              <a:t>HBLAuBA</a:t>
            </a:r>
            <a:r>
              <a:rPr lang="de-AT" altLang="de-DE" sz="1200" dirty="0"/>
              <a:t> Klosterneuburg)</a:t>
            </a:r>
          </a:p>
          <a:p>
            <a:pPr marL="0" indent="0">
              <a:buNone/>
              <a:defRPr/>
            </a:pPr>
            <a:r>
              <a:rPr lang="de-AT" sz="1200" dirty="0"/>
              <a:t>		</a:t>
            </a:r>
            <a:r>
              <a:rPr lang="de-DE" sz="1200" i="1" dirty="0" err="1" smtClean="0"/>
              <a:t>Weinstil</a:t>
            </a:r>
            <a:r>
              <a:rPr lang="de-DE" sz="1200" i="1" dirty="0" smtClean="0"/>
              <a:t>: Qualität </a:t>
            </a:r>
            <a:r>
              <a:rPr lang="de-DE" sz="1200" i="1" dirty="0"/>
              <a:t>und </a:t>
            </a:r>
            <a:r>
              <a:rPr lang="de-DE" sz="1200" i="1" dirty="0" smtClean="0"/>
              <a:t>Bekömmlichkeit </a:t>
            </a:r>
            <a:endParaRPr lang="de-DE" sz="1200" i="1" dirty="0"/>
          </a:p>
          <a:p>
            <a:pPr marL="0" indent="0">
              <a:buNone/>
              <a:defRPr/>
            </a:pPr>
            <a:r>
              <a:rPr lang="de-DE" altLang="de-DE" sz="1200" dirty="0"/>
              <a:t>Ausklang bei themenbezogenen Weinen und Brötchen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de-DE" altLang="de-DE" sz="1200" dirty="0"/>
              <a:t>Teilnahme für Mitglieder gratis, Gäste bitte anmelden unter Reinhard.Eder@weinobst.at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de-DE" altLang="de-DE" sz="1200" dirty="0"/>
              <a:t>				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de-DE" altLang="de-DE" sz="1200" dirty="0"/>
          </a:p>
          <a:p>
            <a:pPr marL="0" indent="0">
              <a:buNone/>
              <a:defRPr/>
            </a:pPr>
            <a:endParaRPr lang="de-AT" altLang="de-DE" sz="750" dirty="0"/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>
          <a:xfrm>
            <a:off x="1357952" y="87474"/>
            <a:ext cx="6793812" cy="540544"/>
          </a:xfrm>
        </p:spPr>
        <p:txBody>
          <a:bodyPr anchor="t"/>
          <a:lstStyle/>
          <a:p>
            <a:r>
              <a:rPr lang="de-DE" altLang="de-DE" sz="1800" dirty="0"/>
              <a:t> </a:t>
            </a:r>
            <a:r>
              <a:rPr lang="de-DE" altLang="de-DE" sz="1200" dirty="0"/>
              <a:t>Mitgliederversammlung und Seminar </a:t>
            </a:r>
            <a:r>
              <a:rPr lang="de-DE" altLang="de-DE" sz="1200" dirty="0" smtClean="0"/>
              <a:t>----  Donnerstag </a:t>
            </a:r>
            <a:r>
              <a:rPr lang="de-DE" altLang="de-DE" sz="1200" dirty="0"/>
              <a:t>06.12.2018 </a:t>
            </a:r>
            <a:br>
              <a:rPr lang="de-DE" altLang="de-DE" sz="1200" dirty="0"/>
            </a:br>
            <a:r>
              <a:rPr lang="de-DE" altLang="de-DE" sz="1800" b="1" dirty="0">
                <a:solidFill>
                  <a:srgbClr val="FF0000"/>
                </a:solidFill>
              </a:rPr>
              <a:t>“Wein: Wo kommst Du her </a:t>
            </a:r>
            <a:r>
              <a:rPr lang="de-DE" altLang="de-DE" sz="1800" b="1" dirty="0" smtClean="0">
                <a:solidFill>
                  <a:srgbClr val="FF0000"/>
                </a:solidFill>
              </a:rPr>
              <a:t/>
            </a:r>
            <a:br>
              <a:rPr lang="de-DE" altLang="de-DE" sz="1800" b="1" dirty="0" smtClean="0">
                <a:solidFill>
                  <a:srgbClr val="FF0000"/>
                </a:solidFill>
              </a:rPr>
            </a:br>
            <a:r>
              <a:rPr lang="de-DE" altLang="de-DE" sz="1800" b="1" dirty="0">
                <a:solidFill>
                  <a:srgbClr val="FF0000"/>
                </a:solidFill>
              </a:rPr>
              <a:t>	</a:t>
            </a:r>
            <a:r>
              <a:rPr lang="de-DE" altLang="de-DE" sz="1800" b="1" dirty="0" smtClean="0">
                <a:solidFill>
                  <a:srgbClr val="FF0000"/>
                </a:solidFill>
              </a:rPr>
              <a:t>			wo </a:t>
            </a:r>
            <a:r>
              <a:rPr lang="de-DE" altLang="de-DE" sz="1800" b="1" dirty="0">
                <a:solidFill>
                  <a:srgbClr val="FF0000"/>
                </a:solidFill>
              </a:rPr>
              <a:t>gehen wir hin?“</a:t>
            </a:r>
            <a:br>
              <a:rPr lang="de-DE" altLang="de-DE" sz="1800" b="1" dirty="0">
                <a:solidFill>
                  <a:srgbClr val="FF0000"/>
                </a:solidFill>
              </a:rPr>
            </a:br>
            <a:r>
              <a:rPr lang="de-DE" altLang="de-DE" sz="1800" dirty="0"/>
              <a:t/>
            </a:r>
            <a:br>
              <a:rPr lang="de-DE" altLang="de-DE" sz="1800" dirty="0"/>
            </a:br>
            <a:r>
              <a:rPr lang="de-DE" altLang="de-DE" sz="1800" dirty="0"/>
              <a:t/>
            </a:r>
            <a:br>
              <a:rPr lang="de-DE" altLang="de-DE" sz="1800" dirty="0"/>
            </a:br>
            <a:r>
              <a:rPr lang="de-AT" altLang="de-DE" sz="1200" dirty="0"/>
              <a:t>, </a:t>
            </a:r>
            <a:r>
              <a:rPr lang="de-DE" altLang="de-DE" sz="1200" dirty="0"/>
              <a:t/>
            </a:r>
            <a:br>
              <a:rPr lang="de-DE" altLang="de-DE" sz="1200" dirty="0"/>
            </a:br>
            <a:r>
              <a:rPr lang="de-DE" altLang="de-DE" sz="1200" dirty="0"/>
              <a:t/>
            </a:r>
            <a:br>
              <a:rPr lang="de-DE" altLang="de-DE" sz="1200" dirty="0"/>
            </a:br>
            <a:r>
              <a:rPr lang="de-DE" altLang="de-DE" sz="2100" dirty="0"/>
              <a:t/>
            </a:r>
            <a:br>
              <a:rPr lang="de-DE" altLang="de-DE" sz="2100" dirty="0"/>
            </a:br>
            <a:endParaRPr lang="de-DE" altLang="de-DE" sz="2100" dirty="0"/>
          </a:p>
        </p:txBody>
      </p:sp>
      <p:pic>
        <p:nvPicPr>
          <p:cNvPr id="2052" name="Picture 7" descr="Version 2 dreieck_5_briefkopf_rgg_60mm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65" y="286603"/>
            <a:ext cx="1015944" cy="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hteck 2"/>
          <p:cNvSpPr>
            <a:spLocks noChangeArrowheads="1"/>
          </p:cNvSpPr>
          <p:nvPr/>
        </p:nvSpPr>
        <p:spPr bwMode="auto">
          <a:xfrm>
            <a:off x="1357952" y="946651"/>
            <a:ext cx="71227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AT" altLang="de-DE" sz="1200" dirty="0"/>
              <a:t>Festsaal der </a:t>
            </a:r>
            <a:r>
              <a:rPr lang="de-AT" altLang="de-DE" sz="1200" dirty="0" err="1"/>
              <a:t>HBLAuBA</a:t>
            </a:r>
            <a:r>
              <a:rPr lang="de-AT" altLang="de-DE" sz="1200" dirty="0"/>
              <a:t> Wein- Obstbau, Klosterneuburg, Wienerstraße 74</a:t>
            </a:r>
            <a:br>
              <a:rPr lang="de-AT" altLang="de-DE" sz="1200" dirty="0"/>
            </a:b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9142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9226" name="Rectangle 11"/>
          <p:cNvSpPr>
            <a:spLocks noChangeArrowheads="1"/>
          </p:cNvSpPr>
          <p:nvPr/>
        </p:nvSpPr>
        <p:spPr bwMode="auto">
          <a:xfrm>
            <a:off x="395289" y="303610"/>
            <a:ext cx="8497887" cy="46446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684213" y="321469"/>
            <a:ext cx="468750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i="1"/>
              <a:t>Analytik:</a:t>
            </a:r>
            <a:r>
              <a:rPr lang="de-DE" altLang="de-DE" sz="2400"/>
              <a:t>  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2000" b="1"/>
              <a:t>Ergebnisse der Gaschromatographie</a:t>
            </a:r>
            <a:endParaRPr lang="de-DE" altLang="de-DE" sz="2000"/>
          </a:p>
        </p:txBody>
      </p:sp>
      <p:pic>
        <p:nvPicPr>
          <p:cNvPr id="922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057526"/>
            <a:ext cx="3592512" cy="169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2787254"/>
            <a:ext cx="3941762" cy="182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3" name="Textfeld 1"/>
          <p:cNvSpPr txBox="1">
            <a:spLocks noChangeArrowheads="1"/>
          </p:cNvSpPr>
          <p:nvPr/>
        </p:nvSpPr>
        <p:spPr bwMode="auto">
          <a:xfrm rot="-5400000">
            <a:off x="63459" y="3710880"/>
            <a:ext cx="12891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400"/>
              <a:t>Konzentration</a:t>
            </a:r>
          </a:p>
        </p:txBody>
      </p:sp>
      <p:sp>
        <p:nvSpPr>
          <p:cNvPr id="9234" name="Textfeld 19"/>
          <p:cNvSpPr txBox="1">
            <a:spLocks noChangeArrowheads="1"/>
          </p:cNvSpPr>
          <p:nvPr/>
        </p:nvSpPr>
        <p:spPr bwMode="auto">
          <a:xfrm>
            <a:off x="468313" y="4725592"/>
            <a:ext cx="4483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400"/>
              <a:t>Retentionszeit – Vergleich mit Standard - Identifikation</a:t>
            </a:r>
          </a:p>
        </p:txBody>
      </p:sp>
      <p:sp>
        <p:nvSpPr>
          <p:cNvPr id="9235" name="Textfeld 20"/>
          <p:cNvSpPr txBox="1">
            <a:spLocks noChangeArrowheads="1"/>
          </p:cNvSpPr>
          <p:nvPr/>
        </p:nvSpPr>
        <p:spPr bwMode="auto">
          <a:xfrm>
            <a:off x="5076826" y="4679157"/>
            <a:ext cx="38715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400"/>
              <a:t>Signal entsprechend Molmasse + Bruchstücke</a:t>
            </a:r>
          </a:p>
        </p:txBody>
      </p:sp>
    </p:spTree>
    <p:extLst>
      <p:ext uri="{BB962C8B-B14F-4D97-AF65-F5344CB8AC3E}">
        <p14:creationId xmlns:p14="http://schemas.microsoft.com/office/powerpoint/2010/main" val="29915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15370" name="Rectangle 11"/>
          <p:cNvSpPr>
            <a:spLocks noChangeArrowheads="1"/>
          </p:cNvSpPr>
          <p:nvPr/>
        </p:nvSpPr>
        <p:spPr bwMode="auto">
          <a:xfrm>
            <a:off x="395289" y="303610"/>
            <a:ext cx="8497887" cy="46446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5371" name="Text Box 12"/>
          <p:cNvSpPr txBox="1">
            <a:spLocks noChangeArrowheads="1"/>
          </p:cNvSpPr>
          <p:nvPr/>
        </p:nvSpPr>
        <p:spPr bwMode="auto">
          <a:xfrm>
            <a:off x="519113" y="303609"/>
            <a:ext cx="8374062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 smtClean="0">
                <a:solidFill>
                  <a:srgbClr val="FF0000"/>
                </a:solidFill>
              </a:rPr>
              <a:t>SORTENDIFFERENZIERUNG </a:t>
            </a:r>
            <a:r>
              <a:rPr lang="de-DE" altLang="de-DE" sz="2000" b="1" dirty="0" err="1" smtClean="0">
                <a:solidFill>
                  <a:srgbClr val="FF0000"/>
                </a:solidFill>
              </a:rPr>
              <a:t>hpts</a:t>
            </a:r>
            <a:r>
              <a:rPr lang="de-DE" altLang="de-DE" sz="2000" b="1" dirty="0" smtClean="0">
                <a:solidFill>
                  <a:srgbClr val="FF0000"/>
                </a:solidFill>
              </a:rPr>
              <a:t> anhand PRIMÄRAROMEN:</a:t>
            </a:r>
            <a:endParaRPr lang="de-DE" altLang="de-DE" sz="20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600" b="1" dirty="0" smtClean="0">
                <a:solidFill>
                  <a:srgbClr val="132DEF"/>
                </a:solidFill>
              </a:rPr>
              <a:t>Terpene </a:t>
            </a:r>
            <a:r>
              <a:rPr lang="de-DE" altLang="de-DE" sz="1600" b="1" dirty="0">
                <a:solidFill>
                  <a:srgbClr val="132DEF"/>
                </a:solidFill>
              </a:rPr>
              <a:t>: </a:t>
            </a:r>
            <a:r>
              <a:rPr lang="de-DE" altLang="de-DE" sz="1600" dirty="0"/>
              <a:t>Aus der gesunden Traube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smtClean="0"/>
              <a:t>in </a:t>
            </a:r>
            <a:r>
              <a:rPr lang="de-DE" altLang="de-DE" sz="1600" dirty="0"/>
              <a:t>ätherischen Ölen vorkommende KH mit der Formel (C</a:t>
            </a:r>
            <a:r>
              <a:rPr lang="de-DE" altLang="de-DE" sz="1600" baseline="-25000" dirty="0"/>
              <a:t>5</a:t>
            </a:r>
            <a:r>
              <a:rPr lang="de-DE" altLang="de-DE" sz="1600" dirty="0"/>
              <a:t>H8)</a:t>
            </a:r>
            <a:r>
              <a:rPr lang="de-DE" altLang="de-DE" sz="1600" baseline="-25000" dirty="0"/>
              <a:t>n </a:t>
            </a:r>
            <a:r>
              <a:rPr lang="de-DE" altLang="de-DE" sz="1600" dirty="0"/>
              <a:t>(n=2,3,4, usw</a:t>
            </a:r>
            <a:r>
              <a:rPr lang="de-DE" altLang="de-DE" sz="1600" dirty="0" smtClean="0"/>
              <a:t>.).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smtClean="0"/>
              <a:t>Wichtig </a:t>
            </a:r>
            <a:r>
              <a:rPr lang="de-DE" altLang="de-DE" sz="1600" dirty="0"/>
              <a:t>für süßlich-blumige Aroma von aromatischen Weinsorten wie Muskateller, Muskat, Traminer (</a:t>
            </a:r>
            <a:r>
              <a:rPr lang="de-DE" altLang="de-DE" sz="1600" dirty="0" err="1"/>
              <a:t>cis</a:t>
            </a:r>
            <a:r>
              <a:rPr lang="de-DE" altLang="de-DE" sz="1600" dirty="0"/>
              <a:t>-Rosenoxid), </a:t>
            </a:r>
            <a:r>
              <a:rPr lang="de-DE" altLang="de-DE" sz="1600" dirty="0" smtClean="0"/>
              <a:t>Sämling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 dirty="0" smtClean="0"/>
              <a:t>Hauptsubstanzen </a:t>
            </a:r>
            <a:r>
              <a:rPr lang="de-DE" altLang="de-DE" sz="1600" b="1" dirty="0"/>
              <a:t>(Geruchsschwellenwert </a:t>
            </a:r>
            <a:r>
              <a:rPr lang="el-GR" altLang="de-DE" sz="1600" b="1" dirty="0"/>
              <a:t>μ</a:t>
            </a:r>
            <a:r>
              <a:rPr lang="de-DE" altLang="de-DE" sz="1600" b="1" dirty="0"/>
              <a:t>g/l):</a:t>
            </a:r>
            <a:r>
              <a:rPr lang="de-DE" altLang="de-DE" sz="1600" dirty="0"/>
              <a:t> </a:t>
            </a:r>
            <a:endParaRPr lang="de-DE" altLang="de-DE" sz="16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err="1" smtClean="0"/>
              <a:t>Linalool</a:t>
            </a:r>
            <a:r>
              <a:rPr lang="de-DE" altLang="de-DE" sz="1600" dirty="0" smtClean="0"/>
              <a:t> </a:t>
            </a:r>
            <a:r>
              <a:rPr lang="de-DE" altLang="de-DE" sz="1600" dirty="0"/>
              <a:t>(15): blumig, Gewürze, Zitrone </a:t>
            </a:r>
            <a:endParaRPr lang="de-DE" altLang="de-DE" sz="16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smtClean="0"/>
              <a:t>Geraniol </a:t>
            </a:r>
            <a:r>
              <a:rPr lang="de-DE" altLang="de-DE" sz="1600" dirty="0"/>
              <a:t>(30: Traminer): Rosenduft, leicht süß 	</a:t>
            </a:r>
            <a:endParaRPr lang="de-DE" altLang="de-DE" sz="16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err="1" smtClean="0"/>
              <a:t>Nerol</a:t>
            </a:r>
            <a:r>
              <a:rPr lang="de-DE" altLang="de-DE" sz="1600" dirty="0" smtClean="0"/>
              <a:t> </a:t>
            </a:r>
            <a:r>
              <a:rPr lang="de-DE" altLang="de-DE" sz="1600" dirty="0"/>
              <a:t>(400): frischer, leichter Pflaumenduft, </a:t>
            </a:r>
            <a:r>
              <a:rPr lang="de-DE" altLang="de-DE" sz="1600" dirty="0" smtClean="0"/>
              <a:t>rosig</a:t>
            </a:r>
            <a:r>
              <a:rPr lang="de-DE" altLang="de-DE" sz="1600" dirty="0"/>
              <a:t>, </a:t>
            </a:r>
            <a:r>
              <a:rPr lang="de-DE" altLang="de-DE" sz="1600" dirty="0" err="1"/>
              <a:t>Citrusakzente</a:t>
            </a:r>
            <a:r>
              <a:rPr lang="de-DE" altLang="de-DE" sz="1600" dirty="0"/>
              <a:t> </a:t>
            </a:r>
            <a:endParaRPr lang="de-DE" altLang="de-DE" sz="16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err="1" smtClean="0"/>
              <a:t>Citronellol</a:t>
            </a:r>
            <a:r>
              <a:rPr lang="de-DE" altLang="de-DE" sz="1600" dirty="0" smtClean="0"/>
              <a:t> </a:t>
            </a:r>
            <a:r>
              <a:rPr lang="de-DE" altLang="de-DE" sz="1600" dirty="0"/>
              <a:t>(15): kraftvoll, </a:t>
            </a:r>
            <a:r>
              <a:rPr lang="de-DE" altLang="de-DE" sz="1600" dirty="0" err="1"/>
              <a:t>wachsiger</a:t>
            </a:r>
            <a:r>
              <a:rPr lang="de-DE" altLang="de-DE" sz="1600" dirty="0"/>
              <a:t> </a:t>
            </a:r>
            <a:r>
              <a:rPr lang="de-DE" altLang="de-DE" sz="1600" dirty="0" smtClean="0"/>
              <a:t>Rosenduft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smtClean="0">
                <a:sym typeface="Symbol" pitchFamily="18" charset="2"/>
              </a:rPr>
              <a:t></a:t>
            </a:r>
            <a:r>
              <a:rPr lang="de-DE" altLang="de-DE" sz="1600" dirty="0"/>
              <a:t>-</a:t>
            </a:r>
            <a:r>
              <a:rPr lang="de-DE" altLang="de-DE" sz="1600" dirty="0" err="1"/>
              <a:t>Terpineol</a:t>
            </a:r>
            <a:r>
              <a:rPr lang="de-DE" altLang="de-DE" sz="1600" dirty="0"/>
              <a:t> (400): blumig, süß, Flieder, </a:t>
            </a:r>
            <a:r>
              <a:rPr lang="de-DE" altLang="de-DE" sz="1600" dirty="0" smtClean="0"/>
              <a:t>Fichtennadel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err="1" smtClean="0"/>
              <a:t>Neroloxid</a:t>
            </a:r>
            <a:r>
              <a:rPr lang="de-DE" altLang="de-DE" sz="1600" dirty="0" smtClean="0"/>
              <a:t> </a:t>
            </a:r>
            <a:r>
              <a:rPr lang="de-DE" altLang="de-DE" sz="1600" dirty="0"/>
              <a:t>(110): würzig, grüne, leichte 	</a:t>
            </a:r>
            <a:r>
              <a:rPr lang="de-DE" altLang="de-DE" sz="1600" dirty="0" err="1" smtClean="0"/>
              <a:t>Geraniumnote</a:t>
            </a:r>
            <a:endParaRPr lang="de-DE" altLang="de-DE" sz="16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err="1" smtClean="0"/>
              <a:t>cis</a:t>
            </a:r>
            <a:r>
              <a:rPr lang="de-DE" altLang="de-DE" sz="1600" dirty="0" smtClean="0"/>
              <a:t>-Rosenoxid </a:t>
            </a:r>
            <a:r>
              <a:rPr lang="de-DE" altLang="de-DE" sz="1600" dirty="0"/>
              <a:t>(0,2): grün, grasig, </a:t>
            </a:r>
            <a:r>
              <a:rPr lang="de-DE" altLang="de-DE" sz="1600" dirty="0" err="1"/>
              <a:t>Stengel</a:t>
            </a:r>
            <a:r>
              <a:rPr lang="de-DE" altLang="de-DE" sz="1600" dirty="0"/>
              <a:t>, </a:t>
            </a:r>
            <a:r>
              <a:rPr lang="de-DE" altLang="de-DE" sz="1600" dirty="0" smtClean="0"/>
              <a:t>Rose</a:t>
            </a:r>
            <a:r>
              <a:rPr lang="de-DE" altLang="de-DE" sz="1600" dirty="0"/>
              <a:t>	</a:t>
            </a:r>
            <a:endParaRPr lang="de-DE" altLang="de-DE" sz="16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err="1" smtClean="0"/>
              <a:t>Weinlacton</a:t>
            </a:r>
            <a:r>
              <a:rPr lang="de-DE" altLang="de-DE" sz="1600" dirty="0" smtClean="0"/>
              <a:t> </a:t>
            </a:r>
            <a:r>
              <a:rPr lang="de-DE" altLang="de-DE" sz="1600" dirty="0"/>
              <a:t>(0,01): süßlich, </a:t>
            </a:r>
            <a:r>
              <a:rPr lang="de-DE" altLang="de-DE" sz="1600" dirty="0" smtClean="0"/>
              <a:t>Kokosnuss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err="1" smtClean="0"/>
              <a:t>Rotundon</a:t>
            </a:r>
            <a:r>
              <a:rPr lang="de-DE" altLang="de-DE" sz="1600" dirty="0" smtClean="0"/>
              <a:t> (0,02): schwarzer Pfeffer, „</a:t>
            </a:r>
            <a:r>
              <a:rPr lang="de-DE" altLang="de-DE" sz="1600" dirty="0" err="1" smtClean="0"/>
              <a:t>Pfefferl</a:t>
            </a:r>
            <a:r>
              <a:rPr lang="de-DE" altLang="de-DE" sz="1600" dirty="0" smtClean="0"/>
              <a:t>“</a:t>
            </a:r>
            <a:endParaRPr lang="de-DE" altLang="de-DE" sz="1600" dirty="0"/>
          </a:p>
        </p:txBody>
      </p:sp>
      <p:pic>
        <p:nvPicPr>
          <p:cNvPr id="15372" name="Picture 13" descr="Strukturform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390" y="3889769"/>
            <a:ext cx="954088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4" descr="Strukturform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099" y="4056637"/>
            <a:ext cx="928688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Text Box 15"/>
          <p:cNvSpPr txBox="1">
            <a:spLocks noChangeArrowheads="1"/>
          </p:cNvSpPr>
          <p:nvPr/>
        </p:nvSpPr>
        <p:spPr bwMode="auto">
          <a:xfrm>
            <a:off x="5670454" y="4684051"/>
            <a:ext cx="7120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err="1"/>
              <a:t>Borneol</a:t>
            </a:r>
            <a:endParaRPr lang="de-DE" altLang="de-DE" sz="1200" dirty="0"/>
          </a:p>
        </p:txBody>
      </p:sp>
      <p:pic>
        <p:nvPicPr>
          <p:cNvPr id="15375" name="Picture 16" descr="Strukturform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27" y="1473656"/>
            <a:ext cx="1404937" cy="73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7" descr="Strukturform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586" y="1662604"/>
            <a:ext cx="698704" cy="74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Text Box 18"/>
          <p:cNvSpPr txBox="1">
            <a:spLocks noChangeArrowheads="1"/>
          </p:cNvSpPr>
          <p:nvPr/>
        </p:nvSpPr>
        <p:spPr bwMode="auto">
          <a:xfrm>
            <a:off x="7934325" y="2537016"/>
            <a:ext cx="7104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err="1"/>
              <a:t>Linalool</a:t>
            </a:r>
            <a:endParaRPr lang="de-DE" altLang="de-DE" sz="1200" dirty="0"/>
          </a:p>
        </p:txBody>
      </p:sp>
      <p:sp>
        <p:nvSpPr>
          <p:cNvPr id="15378" name="Text Box 19"/>
          <p:cNvSpPr txBox="1">
            <a:spLocks noChangeArrowheads="1"/>
          </p:cNvSpPr>
          <p:nvPr/>
        </p:nvSpPr>
        <p:spPr bwMode="auto">
          <a:xfrm>
            <a:off x="6552582" y="2461970"/>
            <a:ext cx="11801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/>
              <a:t>Geraniol-</a:t>
            </a:r>
            <a:r>
              <a:rPr lang="de-DE" altLang="de-DE" sz="1200" dirty="0" err="1"/>
              <a:t>Nerol</a:t>
            </a:r>
            <a:endParaRPr lang="de-DE" altLang="de-DE" sz="1200" dirty="0"/>
          </a:p>
        </p:txBody>
      </p:sp>
      <p:pic>
        <p:nvPicPr>
          <p:cNvPr id="15379" name="Picture 20" descr="Strukturform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07" y="2714816"/>
            <a:ext cx="512855" cy="67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Text Box 21"/>
          <p:cNvSpPr txBox="1">
            <a:spLocks noChangeArrowheads="1"/>
          </p:cNvSpPr>
          <p:nvPr/>
        </p:nvSpPr>
        <p:spPr bwMode="auto">
          <a:xfrm>
            <a:off x="6026481" y="3474270"/>
            <a:ext cx="8056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err="1"/>
              <a:t>Terpineol</a:t>
            </a:r>
            <a:endParaRPr lang="de-DE" altLang="de-DE" sz="1200" dirty="0"/>
          </a:p>
        </p:txBody>
      </p:sp>
      <p:sp>
        <p:nvSpPr>
          <p:cNvPr id="15381" name="Text Box 22"/>
          <p:cNvSpPr txBox="1">
            <a:spLocks noChangeArrowheads="1"/>
          </p:cNvSpPr>
          <p:nvPr/>
        </p:nvSpPr>
        <p:spPr bwMode="auto">
          <a:xfrm>
            <a:off x="7961831" y="4445793"/>
            <a:ext cx="6174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err="1"/>
              <a:t>Cineol</a:t>
            </a:r>
            <a:endParaRPr lang="de-DE" altLang="de-DE" sz="1200" dirty="0"/>
          </a:p>
        </p:txBody>
      </p:sp>
      <p:grpSp>
        <p:nvGrpSpPr>
          <p:cNvPr id="15382" name="Gruppieren 11"/>
          <p:cNvGrpSpPr>
            <a:grpSpLocks/>
          </p:cNvGrpSpPr>
          <p:nvPr/>
        </p:nvGrpSpPr>
        <p:grpSpPr bwMode="auto">
          <a:xfrm>
            <a:off x="7812088" y="743376"/>
            <a:ext cx="458787" cy="382191"/>
            <a:chOff x="8028384" y="1911050"/>
            <a:chExt cx="458722" cy="509838"/>
          </a:xfrm>
        </p:grpSpPr>
        <p:cxnSp>
          <p:nvCxnSpPr>
            <p:cNvPr id="3" name="Gerade Verbindung 2"/>
            <p:cNvCxnSpPr/>
            <p:nvPr/>
          </p:nvCxnSpPr>
          <p:spPr>
            <a:xfrm flipH="1">
              <a:off x="8028384" y="2204882"/>
              <a:ext cx="122220" cy="2160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4"/>
            <p:cNvCxnSpPr/>
            <p:nvPr/>
          </p:nvCxnSpPr>
          <p:spPr>
            <a:xfrm flipV="1">
              <a:off x="8063304" y="2198529"/>
              <a:ext cx="122220" cy="2160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flipV="1">
              <a:off x="8337902" y="2204882"/>
              <a:ext cx="122221" cy="2160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>
              <a:off x="8199810" y="2198529"/>
              <a:ext cx="152378" cy="2160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>
              <a:off x="8199810" y="1911050"/>
              <a:ext cx="0" cy="2874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/>
          </p:nvCxnSpPr>
          <p:spPr>
            <a:xfrm flipV="1">
              <a:off x="8364886" y="2201706"/>
              <a:ext cx="122220" cy="2160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142" y="4098782"/>
            <a:ext cx="962522" cy="720868"/>
          </a:xfrm>
          <a:prstGeom prst="rect">
            <a:avLst/>
          </a:prstGeom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56" y="4155585"/>
            <a:ext cx="1141916" cy="68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1" descr="https://encrypted-tbn0.gstatic.com/images?q=tbn:ANd9GcQtY725NHNSiWpFfloIvoKlo8mg02ybsL1s3NXjkiGF60NApfzwKA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939" y="4077032"/>
            <a:ext cx="1079099" cy="80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35" y="4083844"/>
            <a:ext cx="1138441" cy="79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717" y="2923127"/>
            <a:ext cx="826227" cy="797309"/>
          </a:xfrm>
          <a:prstGeom prst="rect">
            <a:avLst/>
          </a:prstGeom>
        </p:spPr>
      </p:pic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7812088" y="3621280"/>
            <a:ext cx="84830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err="1" smtClean="0"/>
              <a:t>Rotundon</a:t>
            </a:r>
            <a:endParaRPr lang="de-DE" altLang="de-DE" sz="1200" dirty="0"/>
          </a:p>
        </p:txBody>
      </p:sp>
    </p:spTree>
    <p:extLst>
      <p:ext uri="{BB962C8B-B14F-4D97-AF65-F5344CB8AC3E}">
        <p14:creationId xmlns:p14="http://schemas.microsoft.com/office/powerpoint/2010/main" val="266533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3" name="Rechteck 2"/>
          <p:cNvSpPr/>
          <p:nvPr/>
        </p:nvSpPr>
        <p:spPr>
          <a:xfrm>
            <a:off x="1436688" y="2518172"/>
            <a:ext cx="5391150" cy="484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395289" y="106327"/>
            <a:ext cx="8497887" cy="48502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0252" name="Text Box 13"/>
          <p:cNvSpPr txBox="1">
            <a:spLocks noChangeArrowheads="1"/>
          </p:cNvSpPr>
          <p:nvPr/>
        </p:nvSpPr>
        <p:spPr bwMode="auto">
          <a:xfrm>
            <a:off x="673598" y="215780"/>
            <a:ext cx="8013201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700" dirty="0" smtClean="0"/>
              <a:t>Wichtig für sensorische Wahrnehmung ist aber nicht die absolute Konzentration sondern das Verhältnis der gemessenen Konzentration zum Schwellenwert</a:t>
            </a:r>
            <a:endParaRPr lang="de-DE" altLang="de-DE" sz="17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2000" b="1" dirty="0">
                <a:solidFill>
                  <a:srgbClr val="FF0000"/>
                </a:solidFill>
              </a:rPr>
              <a:t>Zusammenhang Analysenwert – Schwellenwert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2000" b="1" dirty="0" err="1">
                <a:solidFill>
                  <a:srgbClr val="FF0000"/>
                </a:solidFill>
              </a:rPr>
              <a:t>Odour</a:t>
            </a:r>
            <a:r>
              <a:rPr lang="de-DE" altLang="de-DE" sz="2000" b="1" dirty="0">
                <a:solidFill>
                  <a:srgbClr val="FF0000"/>
                </a:solidFill>
              </a:rPr>
              <a:t> </a:t>
            </a:r>
            <a:r>
              <a:rPr lang="de-DE" altLang="de-DE" sz="2000" b="1" dirty="0" err="1">
                <a:solidFill>
                  <a:srgbClr val="FF0000"/>
                </a:solidFill>
              </a:rPr>
              <a:t>Activity</a:t>
            </a:r>
            <a:r>
              <a:rPr lang="de-DE" altLang="de-DE" sz="2000" b="1" dirty="0">
                <a:solidFill>
                  <a:srgbClr val="FF0000"/>
                </a:solidFill>
              </a:rPr>
              <a:t> Value (OAV)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de-DE" altLang="de-DE" sz="9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1600" dirty="0"/>
              <a:t>Bedeutung einer Substanz für Aromatik eines Produktes hängt </a:t>
            </a:r>
            <a:r>
              <a:rPr lang="de-DE" altLang="de-DE" sz="1600" dirty="0" smtClean="0"/>
              <a:t>nicht </a:t>
            </a:r>
            <a:r>
              <a:rPr lang="de-DE" altLang="de-DE" sz="1600" dirty="0"/>
              <a:t>von absolutem Gehalt sondern von dem relativen Gehalt </a:t>
            </a:r>
            <a:r>
              <a:rPr lang="de-DE" altLang="de-DE" sz="1600" dirty="0" smtClean="0"/>
              <a:t>im </a:t>
            </a:r>
            <a:r>
              <a:rPr lang="de-DE" altLang="de-DE" sz="1600" dirty="0"/>
              <a:t>Verhältnis zum Schwellenwert ab = OA</a:t>
            </a:r>
            <a:r>
              <a:rPr lang="de-DE" altLang="de-DE" sz="2000" dirty="0"/>
              <a:t>V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415630" y="2388006"/>
            <a:ext cx="493801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dirty="0"/>
              <a:t>OAV = </a:t>
            </a:r>
            <a:r>
              <a:rPr lang="de-DE" altLang="de-DE" baseline="30000" dirty="0"/>
              <a:t>gemessene Konzentration Substanz A</a:t>
            </a:r>
            <a:r>
              <a:rPr lang="de-DE" altLang="de-DE" dirty="0"/>
              <a:t>/</a:t>
            </a:r>
            <a:r>
              <a:rPr lang="de-DE" altLang="de-DE" baseline="-25000" dirty="0"/>
              <a:t>Schwellenwert Substanz A</a:t>
            </a:r>
          </a:p>
          <a:p>
            <a:pPr>
              <a:defRPr/>
            </a:pPr>
            <a:endParaRPr lang="de-AT" dirty="0"/>
          </a:p>
        </p:txBody>
      </p:sp>
      <p:sp>
        <p:nvSpPr>
          <p:cNvPr id="10255" name="Textfeld 3"/>
          <p:cNvSpPr txBox="1">
            <a:spLocks noChangeArrowheads="1"/>
          </p:cNvSpPr>
          <p:nvPr/>
        </p:nvSpPr>
        <p:spPr bwMode="auto">
          <a:xfrm>
            <a:off x="718633" y="2921694"/>
            <a:ext cx="1056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/>
              <a:t>Beispiel: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991963"/>
              </p:ext>
            </p:extLst>
          </p:nvPr>
        </p:nvGraphicFramePr>
        <p:xfrm>
          <a:off x="2036765" y="3135073"/>
          <a:ext cx="6107775" cy="16667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8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2818">
                <a:tc>
                  <a:txBody>
                    <a:bodyPr/>
                    <a:lstStyle/>
                    <a:p>
                      <a:endParaRPr lang="de-AT" sz="1100" dirty="0"/>
                    </a:p>
                  </a:txBody>
                  <a:tcPr marL="91437" marR="91437" marT="34290" marB="34290"/>
                </a:tc>
                <a:tc>
                  <a:txBody>
                    <a:bodyPr/>
                    <a:lstStyle/>
                    <a:p>
                      <a:r>
                        <a:rPr lang="de-AT" sz="1100" dirty="0" smtClean="0"/>
                        <a:t>Konzentration</a:t>
                      </a:r>
                    </a:p>
                    <a:p>
                      <a:r>
                        <a:rPr lang="de-AT" sz="1100" dirty="0" smtClean="0"/>
                        <a:t>(µg/l)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tc>
                  <a:txBody>
                    <a:bodyPr/>
                    <a:lstStyle/>
                    <a:p>
                      <a:r>
                        <a:rPr lang="de-AT" sz="1100" dirty="0" smtClean="0"/>
                        <a:t>Schwellenwert</a:t>
                      </a:r>
                    </a:p>
                    <a:p>
                      <a:r>
                        <a:rPr lang="de-AT" sz="1100" dirty="0" smtClean="0"/>
                        <a:t>(µg/l)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tc>
                  <a:txBody>
                    <a:bodyPr/>
                    <a:lstStyle/>
                    <a:p>
                      <a:r>
                        <a:rPr lang="de-AT" sz="1100" dirty="0" err="1" smtClean="0"/>
                        <a:t>Odour</a:t>
                      </a:r>
                      <a:r>
                        <a:rPr lang="de-AT" sz="1100" baseline="0" dirty="0" smtClean="0"/>
                        <a:t> </a:t>
                      </a:r>
                      <a:r>
                        <a:rPr lang="de-AT" sz="1100" baseline="0" dirty="0" err="1" smtClean="0"/>
                        <a:t>Activity</a:t>
                      </a:r>
                      <a:r>
                        <a:rPr lang="de-AT" sz="1100" baseline="0" dirty="0" smtClean="0"/>
                        <a:t> Value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485">
                <a:tc>
                  <a:txBody>
                    <a:bodyPr/>
                    <a:lstStyle/>
                    <a:p>
                      <a:r>
                        <a:rPr lang="de-AT" sz="1100" dirty="0" smtClean="0"/>
                        <a:t>Substanz A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100" dirty="0" smtClean="0"/>
                        <a:t>10 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100" dirty="0" smtClean="0"/>
                        <a:t>50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100" dirty="0" smtClean="0"/>
                        <a:t>0,2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485">
                <a:tc>
                  <a:txBody>
                    <a:bodyPr/>
                    <a:lstStyle/>
                    <a:p>
                      <a:r>
                        <a:rPr lang="de-AT" sz="1100" dirty="0" smtClean="0"/>
                        <a:t>Substanz B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100" dirty="0" smtClean="0"/>
                        <a:t>0,5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100" dirty="0" smtClean="0"/>
                        <a:t>0,1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100" dirty="0" smtClean="0"/>
                        <a:t>5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485">
                <a:tc>
                  <a:txBody>
                    <a:bodyPr/>
                    <a:lstStyle/>
                    <a:p>
                      <a:r>
                        <a:rPr lang="de-AT" sz="1100" dirty="0" smtClean="0"/>
                        <a:t>Substanz C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100" dirty="0" smtClean="0"/>
                        <a:t>100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100" dirty="0" smtClean="0"/>
                        <a:t>50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100" dirty="0" smtClean="0"/>
                        <a:t>2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485">
                <a:tc>
                  <a:txBody>
                    <a:bodyPr/>
                    <a:lstStyle/>
                    <a:p>
                      <a:r>
                        <a:rPr lang="de-AT" sz="1100" dirty="0" smtClean="0"/>
                        <a:t>Substanz D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100" dirty="0" smtClean="0"/>
                        <a:t>30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100" dirty="0" smtClean="0"/>
                        <a:t>0,5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100" dirty="0" smtClean="0"/>
                        <a:t>60</a:t>
                      </a:r>
                      <a:endParaRPr lang="de-AT" sz="1100" dirty="0"/>
                    </a:p>
                  </a:txBody>
                  <a:tcPr marL="91437" marR="91437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61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" y="1126898"/>
            <a:ext cx="4741069" cy="3131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9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1333500"/>
            <a:ext cx="3224212" cy="249441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9014" name="Text Box 6"/>
          <p:cNvSpPr txBox="1">
            <a:spLocks noChangeArrowheads="1"/>
          </p:cNvSpPr>
          <p:nvPr/>
        </p:nvSpPr>
        <p:spPr bwMode="auto">
          <a:xfrm>
            <a:off x="2064544" y="4370785"/>
            <a:ext cx="33714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rgbClr val="0070C0"/>
                </a:solidFill>
              </a:rPr>
              <a:t>Unterschiede zwischen den Sorten</a:t>
            </a:r>
          </a:p>
        </p:txBody>
      </p:sp>
      <p:sp>
        <p:nvSpPr>
          <p:cNvPr id="939015" name="Text Box 7"/>
          <p:cNvSpPr txBox="1">
            <a:spLocks noChangeArrowheads="1"/>
          </p:cNvSpPr>
          <p:nvPr/>
        </p:nvSpPr>
        <p:spPr bwMode="auto">
          <a:xfrm>
            <a:off x="5514975" y="3827918"/>
            <a:ext cx="30622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dirty="0">
                <a:solidFill>
                  <a:srgbClr val="0070C0"/>
                </a:solidFill>
              </a:rPr>
              <a:t>Unterschiede zwischen verschiedenen </a:t>
            </a:r>
            <a:r>
              <a:rPr lang="de-DE" altLang="de-DE" dirty="0" err="1">
                <a:solidFill>
                  <a:srgbClr val="0070C0"/>
                </a:solidFill>
              </a:rPr>
              <a:t>Herkünften</a:t>
            </a:r>
            <a:endParaRPr lang="de-DE" altLang="de-DE" dirty="0">
              <a:solidFill>
                <a:srgbClr val="0070C0"/>
              </a:solidFill>
            </a:endParaRPr>
          </a:p>
          <a:p>
            <a:pPr algn="ctr"/>
            <a:r>
              <a:rPr lang="de-DE" altLang="de-DE" dirty="0">
                <a:solidFill>
                  <a:srgbClr val="0070C0"/>
                </a:solidFill>
              </a:rPr>
              <a:t>(heißes Klima (Nächte)</a:t>
            </a:r>
          </a:p>
          <a:p>
            <a:pPr algn="ctr"/>
            <a:r>
              <a:rPr lang="de-DE" altLang="de-DE" dirty="0">
                <a:solidFill>
                  <a:srgbClr val="0070C0"/>
                </a:solidFill>
              </a:rPr>
              <a:t>=&gt; weniger Terpene</a:t>
            </a:r>
          </a:p>
        </p:txBody>
      </p:sp>
      <p:sp>
        <p:nvSpPr>
          <p:cNvPr id="939016" name="Rectangle 8"/>
          <p:cNvSpPr>
            <a:spLocks noChangeArrowheads="1"/>
          </p:cNvSpPr>
          <p:nvPr/>
        </p:nvSpPr>
        <p:spPr bwMode="auto">
          <a:xfrm>
            <a:off x="0" y="228601"/>
            <a:ext cx="58102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400" b="1" dirty="0">
                <a:solidFill>
                  <a:srgbClr val="C00000"/>
                </a:solidFill>
              </a:rPr>
              <a:t>Sortenbedingte und herkunftsbedingte</a:t>
            </a:r>
          </a:p>
          <a:p>
            <a:pPr algn="ctr"/>
            <a:r>
              <a:rPr lang="de-DE" altLang="de-DE" sz="2400" b="1" dirty="0">
                <a:solidFill>
                  <a:srgbClr val="C00000"/>
                </a:solidFill>
              </a:rPr>
              <a:t>Unterschiede im Terpengehalt (µg/l)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0525" y="4705679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Rapp et al., ca. 1970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9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9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9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9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581775" y="129681"/>
            <a:ext cx="2562225" cy="4940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6487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4" y="948738"/>
            <a:ext cx="6178375" cy="2349689"/>
          </a:xfrm>
          <a:prstGeom prst="rect">
            <a:avLst/>
          </a:prstGeom>
          <a:blipFill dpi="0" rotWithShape="0">
            <a:blip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26" y="2948478"/>
            <a:ext cx="5985362" cy="2590740"/>
          </a:xfrm>
          <a:prstGeom prst="rect">
            <a:avLst/>
          </a:prstGeom>
          <a:blipFill dpi="0" rotWithShape="0">
            <a:blip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7" name="Text Box 13"/>
          <p:cNvSpPr txBox="1">
            <a:spLocks noChangeArrowheads="1"/>
          </p:cNvSpPr>
          <p:nvPr/>
        </p:nvSpPr>
        <p:spPr bwMode="auto">
          <a:xfrm>
            <a:off x="727752" y="548628"/>
            <a:ext cx="5565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AT" sz="2000" dirty="0" smtClean="0">
                <a:latin typeface="Times New Roman" pitchFamily="18" charset="0"/>
              </a:rPr>
              <a:t>GV</a:t>
            </a:r>
            <a:endParaRPr lang="de-AT" sz="2000" dirty="0">
              <a:latin typeface="Times New Roman" pitchFamily="18" charset="0"/>
            </a:endParaRPr>
          </a:p>
        </p:txBody>
      </p:sp>
      <p:sp>
        <p:nvSpPr>
          <p:cNvPr id="164878" name="Text Box 14"/>
          <p:cNvSpPr txBox="1">
            <a:spLocks noChangeArrowheads="1"/>
          </p:cNvSpPr>
          <p:nvPr/>
        </p:nvSpPr>
        <p:spPr bwMode="auto">
          <a:xfrm>
            <a:off x="557122" y="2503631"/>
            <a:ext cx="11278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AT" sz="2000" dirty="0" smtClean="0">
                <a:latin typeface="Times New Roman" pitchFamily="18" charset="0"/>
              </a:rPr>
              <a:t>Traminer</a:t>
            </a:r>
            <a:endParaRPr lang="de-AT" sz="2000" dirty="0">
              <a:latin typeface="Times New Roman" pitchFamily="18" charset="0"/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6445930" y="953628"/>
            <a:ext cx="335573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1: Buttersäureethylester </a:t>
            </a:r>
          </a:p>
          <a:p>
            <a:pPr eaLnBrk="1" hangingPunct="1"/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2: </a:t>
            </a:r>
            <a:r>
              <a:rPr lang="de-DE" sz="800" dirty="0" err="1">
                <a:latin typeface="Times New Roman" pitchFamily="18" charset="0"/>
                <a:cs typeface="Lucida Sans Unicode" pitchFamily="34" charset="0"/>
              </a:rPr>
              <a:t>Isoamylacetat</a:t>
            </a:r>
            <a:endParaRPr lang="de-DE" sz="800" dirty="0">
              <a:latin typeface="Times New Roman" pitchFamily="18" charset="0"/>
              <a:cs typeface="Lucida Sans Unicode" pitchFamily="34" charset="0"/>
            </a:endParaRPr>
          </a:p>
          <a:p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3: </a:t>
            </a:r>
            <a:r>
              <a:rPr lang="de-DE" sz="800" dirty="0" err="1">
                <a:latin typeface="Times New Roman" pitchFamily="18" charset="0"/>
                <a:cs typeface="Lucida Sans Unicode" pitchFamily="34" charset="0"/>
              </a:rPr>
              <a:t>Capronsäureethylester</a:t>
            </a:r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 (C6-Ester)</a:t>
            </a:r>
          </a:p>
          <a:p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4: </a:t>
            </a:r>
            <a:r>
              <a:rPr lang="de-DE" sz="800" dirty="0" err="1">
                <a:latin typeface="Times New Roman" pitchFamily="18" charset="0"/>
                <a:cs typeface="Lucida Sans Unicode" pitchFamily="34" charset="0"/>
              </a:rPr>
              <a:t>Hexylacetat</a:t>
            </a:r>
            <a:endParaRPr lang="de-DE" sz="800" dirty="0">
              <a:latin typeface="Times New Roman" pitchFamily="18" charset="0"/>
              <a:cs typeface="Lucida Sans Unicode" pitchFamily="34" charset="0"/>
            </a:endParaRPr>
          </a:p>
          <a:p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5: Derivate von </a:t>
            </a:r>
            <a:r>
              <a:rPr lang="de-DE" sz="800" dirty="0" err="1">
                <a:latin typeface="Times New Roman" pitchFamily="18" charset="0"/>
                <a:cs typeface="Lucida Sans Unicode" pitchFamily="34" charset="0"/>
              </a:rPr>
              <a:t>Methylpenanol</a:t>
            </a:r>
            <a:endParaRPr lang="de-DE" sz="800" dirty="0">
              <a:latin typeface="Times New Roman" pitchFamily="18" charset="0"/>
              <a:cs typeface="Lucida Sans Unicode" pitchFamily="34" charset="0"/>
            </a:endParaRPr>
          </a:p>
          <a:p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6: </a:t>
            </a:r>
            <a:r>
              <a:rPr lang="de-DE" sz="800" dirty="0" err="1">
                <a:latin typeface="Times New Roman" pitchFamily="18" charset="0"/>
                <a:cs typeface="Lucida Sans Unicode" pitchFamily="34" charset="0"/>
              </a:rPr>
              <a:t>Ethyllactat</a:t>
            </a:r>
            <a:endParaRPr lang="de-DE" sz="800" dirty="0">
              <a:latin typeface="Times New Roman" pitchFamily="18" charset="0"/>
              <a:cs typeface="Lucida Sans Unicode" pitchFamily="34" charset="0"/>
            </a:endParaRPr>
          </a:p>
          <a:p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7: </a:t>
            </a:r>
            <a:r>
              <a:rPr lang="de-DE" sz="800" dirty="0" err="1">
                <a:latin typeface="Times New Roman" pitchFamily="18" charset="0"/>
                <a:cs typeface="Lucida Sans Unicode" pitchFamily="34" charset="0"/>
              </a:rPr>
              <a:t>Hexanol</a:t>
            </a:r>
            <a:endParaRPr lang="de-DE" sz="800" dirty="0">
              <a:latin typeface="Times New Roman" pitchFamily="18" charset="0"/>
              <a:cs typeface="Lucida Sans Unicode" pitchFamily="34" charset="0"/>
            </a:endParaRPr>
          </a:p>
          <a:p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8: </a:t>
            </a:r>
            <a:r>
              <a:rPr lang="de-DE" sz="800" dirty="0" err="1">
                <a:latin typeface="Times New Roman" pitchFamily="18" charset="0"/>
                <a:cs typeface="Lucida Sans Unicode" pitchFamily="34" charset="0"/>
              </a:rPr>
              <a:t>Caprylsäureethylester</a:t>
            </a:r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 (C8-Ester)</a:t>
            </a:r>
          </a:p>
          <a:p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9: trans-</a:t>
            </a:r>
            <a:r>
              <a:rPr lang="de-DE" sz="800" dirty="0" err="1">
                <a:latin typeface="Times New Roman" pitchFamily="18" charset="0"/>
                <a:cs typeface="Lucida Sans Unicode" pitchFamily="34" charset="0"/>
              </a:rPr>
              <a:t>Furano</a:t>
            </a:r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-</a:t>
            </a:r>
            <a:r>
              <a:rPr lang="de-DE" sz="800" dirty="0" err="1">
                <a:latin typeface="Times New Roman" pitchFamily="18" charset="0"/>
                <a:cs typeface="Lucida Sans Unicode" pitchFamily="34" charset="0"/>
              </a:rPr>
              <a:t>Linaloolsäure</a:t>
            </a:r>
            <a:endParaRPr lang="de-DE" sz="800" dirty="0">
              <a:latin typeface="Times New Roman" pitchFamily="18" charset="0"/>
              <a:cs typeface="Lucida Sans Unicode" pitchFamily="34" charset="0"/>
            </a:endParaRPr>
          </a:p>
          <a:p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10: </a:t>
            </a:r>
            <a:r>
              <a:rPr lang="de-DE" sz="800" dirty="0" err="1">
                <a:latin typeface="Times New Roman" pitchFamily="18" charset="0"/>
                <a:cs typeface="Lucida Sans Unicode" pitchFamily="34" charset="0"/>
              </a:rPr>
              <a:t>cis-Furano-Linaloolsäure</a:t>
            </a:r>
            <a:endParaRPr lang="de-DE" sz="800" dirty="0">
              <a:latin typeface="Times New Roman" pitchFamily="18" charset="0"/>
              <a:cs typeface="Lucida Sans Unicode" pitchFamily="34" charset="0"/>
            </a:endParaRPr>
          </a:p>
          <a:p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11: </a:t>
            </a:r>
            <a:r>
              <a:rPr lang="de-DE" sz="800" dirty="0" err="1">
                <a:latin typeface="Times New Roman" pitchFamily="18" charset="0"/>
                <a:cs typeface="Lucida Sans Unicode" pitchFamily="34" charset="0"/>
              </a:rPr>
              <a:t>Linaloo</a:t>
            </a:r>
            <a:endParaRPr lang="de-DE" sz="800" dirty="0">
              <a:latin typeface="Times New Roman" pitchFamily="18" charset="0"/>
              <a:cs typeface="Lucida Sans Unicode" pitchFamily="34" charset="0"/>
            </a:endParaRPr>
          </a:p>
          <a:p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12: </a:t>
            </a:r>
            <a:r>
              <a:rPr lang="de-DE" sz="800" dirty="0" err="1">
                <a:latin typeface="Times New Roman" pitchFamily="18" charset="0"/>
                <a:cs typeface="Lucida Sans Unicode" pitchFamily="34" charset="0"/>
              </a:rPr>
              <a:t>Isobuttersäure</a:t>
            </a:r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 (iso-C4)</a:t>
            </a:r>
          </a:p>
          <a:p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13: HO-</a:t>
            </a:r>
            <a:r>
              <a:rPr lang="de-DE" sz="800" dirty="0" err="1">
                <a:latin typeface="Times New Roman" pitchFamily="18" charset="0"/>
                <a:cs typeface="Lucida Sans Unicode" pitchFamily="34" charset="0"/>
              </a:rPr>
              <a:t>Trienol</a:t>
            </a:r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 und gamma-</a:t>
            </a:r>
            <a:r>
              <a:rPr lang="de-DE" sz="800" dirty="0" err="1">
                <a:latin typeface="Times New Roman" pitchFamily="18" charset="0"/>
                <a:cs typeface="Lucida Sans Unicode" pitchFamily="34" charset="0"/>
              </a:rPr>
              <a:t>Butyrolacton</a:t>
            </a:r>
            <a:endParaRPr lang="de-DE" sz="800" dirty="0">
              <a:latin typeface="Times New Roman" pitchFamily="18" charset="0"/>
              <a:cs typeface="Lucida Sans Unicode" pitchFamily="34" charset="0"/>
            </a:endParaRPr>
          </a:p>
          <a:p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14: </a:t>
            </a:r>
            <a:r>
              <a:rPr lang="de-DE" sz="800" dirty="0" err="1">
                <a:latin typeface="Times New Roman" pitchFamily="18" charset="0"/>
                <a:cs typeface="Lucida Sans Unicode" pitchFamily="34" charset="0"/>
              </a:rPr>
              <a:t>Caprinsäureethylester</a:t>
            </a:r>
            <a:r>
              <a:rPr lang="de-DE" sz="800" dirty="0">
                <a:latin typeface="Times New Roman" pitchFamily="18" charset="0"/>
                <a:cs typeface="Lucida Sans Unicode" pitchFamily="34" charset="0"/>
              </a:rPr>
              <a:t> (C10-Ester) </a:t>
            </a:r>
          </a:p>
          <a:p>
            <a:r>
              <a:rPr lang="de-DE" sz="800" dirty="0">
                <a:latin typeface="Times New Roman" pitchFamily="18" charset="0"/>
              </a:rPr>
              <a:t>15: </a:t>
            </a:r>
            <a:r>
              <a:rPr lang="de-DE" sz="800" dirty="0" err="1">
                <a:latin typeface="Times New Roman" pitchFamily="18" charset="0"/>
              </a:rPr>
              <a:t>Isovaleriansäure</a:t>
            </a:r>
            <a:r>
              <a:rPr lang="de-DE" sz="800" dirty="0">
                <a:latin typeface="Times New Roman" pitchFamily="18" charset="0"/>
              </a:rPr>
              <a:t> (iso-C5)</a:t>
            </a:r>
            <a:endParaRPr lang="de-DE" sz="800" dirty="0">
              <a:latin typeface="Times New Roman" pitchFamily="18" charset="0"/>
              <a:cs typeface="Lucida Sans Unicode" pitchFamily="34" charset="0"/>
            </a:endParaRPr>
          </a:p>
          <a:p>
            <a:endParaRPr lang="de-DE" sz="800" dirty="0">
              <a:latin typeface="Times New Roman" pitchFamily="18" charset="0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6445930" y="2808626"/>
            <a:ext cx="421151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sz="800" dirty="0">
                <a:latin typeface="Times New Roman" pitchFamily="18" charset="0"/>
              </a:rPr>
              <a:t>16: </a:t>
            </a:r>
            <a:r>
              <a:rPr lang="de-DE" sz="800" dirty="0" err="1">
                <a:latin typeface="Times New Roman" pitchFamily="18" charset="0"/>
              </a:rPr>
              <a:t>Diethylsuccinat</a:t>
            </a:r>
            <a:endParaRPr lang="de-DE" sz="800" dirty="0">
              <a:latin typeface="Times New Roman" pitchFamily="18" charset="0"/>
            </a:endParaRPr>
          </a:p>
          <a:p>
            <a:pPr eaLnBrk="1" hangingPunct="1"/>
            <a:r>
              <a:rPr lang="de-DE" sz="800" dirty="0">
                <a:latin typeface="Times New Roman" pitchFamily="18" charset="0"/>
              </a:rPr>
              <a:t>17: alpha-</a:t>
            </a:r>
            <a:r>
              <a:rPr lang="de-DE" sz="800" dirty="0" err="1">
                <a:latin typeface="Times New Roman" pitchFamily="18" charset="0"/>
              </a:rPr>
              <a:t>Terpineol</a:t>
            </a:r>
            <a:endParaRPr lang="de-DE" sz="800" dirty="0">
              <a:latin typeface="Times New Roman" pitchFamily="18" charset="0"/>
            </a:endParaRPr>
          </a:p>
          <a:p>
            <a:pPr eaLnBrk="1" hangingPunct="1"/>
            <a:r>
              <a:rPr lang="de-DE" sz="800" dirty="0">
                <a:latin typeface="Times New Roman" pitchFamily="18" charset="0"/>
              </a:rPr>
              <a:t>18: 3-Methyl -</a:t>
            </a:r>
            <a:r>
              <a:rPr lang="de-DE" sz="800" dirty="0" err="1">
                <a:latin typeface="Times New Roman" pitchFamily="18" charset="0"/>
              </a:rPr>
              <a:t>Thiopropanol</a:t>
            </a:r>
            <a:endParaRPr lang="de-DE" sz="800" dirty="0">
              <a:latin typeface="Times New Roman" pitchFamily="18" charset="0"/>
            </a:endParaRPr>
          </a:p>
          <a:p>
            <a:pPr eaLnBrk="1" hangingPunct="1"/>
            <a:r>
              <a:rPr lang="de-DE" sz="800" dirty="0">
                <a:latin typeface="Times New Roman" pitchFamily="18" charset="0"/>
              </a:rPr>
              <a:t>19: </a:t>
            </a:r>
            <a:r>
              <a:rPr lang="de-DE" sz="800" dirty="0" err="1">
                <a:latin typeface="Times New Roman" pitchFamily="18" charset="0"/>
              </a:rPr>
              <a:t>Citronellol</a:t>
            </a:r>
            <a:endParaRPr lang="de-DE" sz="800" dirty="0">
              <a:latin typeface="Times New Roman" pitchFamily="18" charset="0"/>
            </a:endParaRPr>
          </a:p>
          <a:p>
            <a:pPr eaLnBrk="1" hangingPunct="1"/>
            <a:r>
              <a:rPr lang="de-DE" sz="800" dirty="0">
                <a:latin typeface="Times New Roman" pitchFamily="18" charset="0"/>
              </a:rPr>
              <a:t>20: </a:t>
            </a:r>
            <a:r>
              <a:rPr lang="de-DE" sz="800" dirty="0" err="1">
                <a:latin typeface="Times New Roman" pitchFamily="18" charset="0"/>
              </a:rPr>
              <a:t>Nerol</a:t>
            </a:r>
            <a:endParaRPr lang="de-DE" sz="800" dirty="0">
              <a:latin typeface="Times New Roman" pitchFamily="18" charset="0"/>
            </a:endParaRPr>
          </a:p>
          <a:p>
            <a:pPr eaLnBrk="1" hangingPunct="1"/>
            <a:r>
              <a:rPr lang="de-DE" sz="800" dirty="0">
                <a:latin typeface="Times New Roman" pitchFamily="18" charset="0"/>
              </a:rPr>
              <a:t>21: beta-Phenylethylacetat</a:t>
            </a:r>
          </a:p>
          <a:p>
            <a:pPr eaLnBrk="1" hangingPunct="1"/>
            <a:r>
              <a:rPr lang="de-DE" sz="800" dirty="0">
                <a:latin typeface="Times New Roman" pitchFamily="18" charset="0"/>
              </a:rPr>
              <a:t>22 : </a:t>
            </a:r>
            <a:r>
              <a:rPr lang="de-DE" sz="800" dirty="0" err="1">
                <a:latin typeface="Times New Roman" pitchFamily="18" charset="0"/>
              </a:rPr>
              <a:t>Gerianiol</a:t>
            </a:r>
            <a:endParaRPr lang="de-DE" sz="800" dirty="0">
              <a:latin typeface="Times New Roman" pitchFamily="18" charset="0"/>
            </a:endParaRPr>
          </a:p>
          <a:p>
            <a:pPr eaLnBrk="1" hangingPunct="1"/>
            <a:r>
              <a:rPr lang="de-DE" sz="800" dirty="0">
                <a:latin typeface="Times New Roman" pitchFamily="18" charset="0"/>
              </a:rPr>
              <a:t>23: </a:t>
            </a:r>
            <a:r>
              <a:rPr lang="de-DE" sz="800" dirty="0" err="1">
                <a:latin typeface="Times New Roman" pitchFamily="18" charset="0"/>
              </a:rPr>
              <a:t>Capronsäure</a:t>
            </a:r>
            <a:r>
              <a:rPr lang="de-DE" sz="800" dirty="0">
                <a:latin typeface="Times New Roman" pitchFamily="18" charset="0"/>
              </a:rPr>
              <a:t> (C6)</a:t>
            </a:r>
          </a:p>
          <a:p>
            <a:pPr eaLnBrk="1" hangingPunct="1"/>
            <a:r>
              <a:rPr lang="de-DE" sz="800" dirty="0">
                <a:latin typeface="Times New Roman" pitchFamily="18" charset="0"/>
              </a:rPr>
              <a:t>24: 4-Ethylguajakol</a:t>
            </a:r>
          </a:p>
          <a:p>
            <a:pPr eaLnBrk="1" hangingPunct="1"/>
            <a:r>
              <a:rPr lang="de-DE" sz="800" dirty="0">
                <a:latin typeface="Times New Roman" pitchFamily="18" charset="0"/>
              </a:rPr>
              <a:t>25: </a:t>
            </a:r>
            <a:r>
              <a:rPr lang="de-DE" sz="800" dirty="0" err="1">
                <a:latin typeface="Times New Roman" pitchFamily="18" charset="0"/>
              </a:rPr>
              <a:t>Caprylsäure</a:t>
            </a:r>
            <a:r>
              <a:rPr lang="de-DE" sz="800" dirty="0">
                <a:latin typeface="Times New Roman" pitchFamily="18" charset="0"/>
              </a:rPr>
              <a:t> (C8)</a:t>
            </a:r>
          </a:p>
          <a:p>
            <a:pPr eaLnBrk="1" hangingPunct="1"/>
            <a:r>
              <a:rPr lang="de-DE" sz="800" dirty="0">
                <a:latin typeface="Times New Roman" pitchFamily="18" charset="0"/>
              </a:rPr>
              <a:t>26: 4-Ethylphenol</a:t>
            </a:r>
          </a:p>
          <a:p>
            <a:pPr eaLnBrk="1" hangingPunct="1"/>
            <a:r>
              <a:rPr lang="de-DE" sz="800" dirty="0">
                <a:latin typeface="Times New Roman" pitchFamily="18" charset="0"/>
              </a:rPr>
              <a:t>27: 4-Vinylguajakol</a:t>
            </a:r>
          </a:p>
          <a:p>
            <a:pPr eaLnBrk="1" hangingPunct="1"/>
            <a:r>
              <a:rPr lang="de-DE" sz="800" dirty="0">
                <a:latin typeface="Times New Roman" pitchFamily="18" charset="0"/>
              </a:rPr>
              <a:t>28: 8-OH-trans-Linalool</a:t>
            </a:r>
          </a:p>
          <a:p>
            <a:pPr eaLnBrk="1" hangingPunct="1"/>
            <a:r>
              <a:rPr lang="de-DE" sz="800" dirty="0">
                <a:latin typeface="Times New Roman" pitchFamily="18" charset="0"/>
              </a:rPr>
              <a:t>29: </a:t>
            </a:r>
            <a:r>
              <a:rPr lang="de-DE" sz="800" dirty="0" err="1">
                <a:latin typeface="Times New Roman" pitchFamily="18" charset="0"/>
              </a:rPr>
              <a:t>cis</a:t>
            </a:r>
            <a:r>
              <a:rPr lang="de-DE" sz="800" dirty="0">
                <a:latin typeface="Times New Roman" pitchFamily="18" charset="0"/>
              </a:rPr>
              <a:t>- und trans- Formen von Geraniol und </a:t>
            </a:r>
            <a:r>
              <a:rPr lang="de-DE" sz="800" dirty="0" err="1">
                <a:latin typeface="Times New Roman" pitchFamily="18" charset="0"/>
              </a:rPr>
              <a:t>Linalool</a:t>
            </a:r>
            <a:endParaRPr lang="de-DE" sz="800" dirty="0">
              <a:latin typeface="Times New Roman" pitchFamily="18" charset="0"/>
            </a:endParaRPr>
          </a:p>
          <a:p>
            <a:pPr eaLnBrk="1" hangingPunct="1"/>
            <a:r>
              <a:rPr lang="de-DE" sz="800" dirty="0">
                <a:latin typeface="Times New Roman" pitchFamily="18" charset="0"/>
              </a:rPr>
              <a:t>30: </a:t>
            </a:r>
            <a:r>
              <a:rPr lang="de-DE" sz="800" dirty="0" err="1">
                <a:latin typeface="Times New Roman" pitchFamily="18" charset="0"/>
              </a:rPr>
              <a:t>Succinylmonoethylester</a:t>
            </a:r>
            <a:endParaRPr lang="de-DE" sz="800" dirty="0">
              <a:latin typeface="Times New Roman" pitchFamily="18" charset="0"/>
            </a:endParaRPr>
          </a:p>
          <a:p>
            <a:pPr eaLnBrk="1" hangingPunct="1"/>
            <a:r>
              <a:rPr lang="de-DE" sz="800" dirty="0">
                <a:latin typeface="Times New Roman" pitchFamily="18" charset="0"/>
              </a:rPr>
              <a:t>31: 4-Vinylphenol</a:t>
            </a: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75525" y="56240"/>
            <a:ext cx="89061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SORTENNACHWEIS mittels Analyse von Aromastoffen 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341789" y="567520"/>
            <a:ext cx="5346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funktioniert in Extremfällen, z.B. auffällige Sorten -- </a:t>
            </a:r>
            <a:r>
              <a:rPr lang="de-DE" sz="1400" dirty="0" err="1" smtClean="0"/>
              <a:t>Markersubstanzen</a:t>
            </a:r>
            <a:endParaRPr lang="en-US" sz="1400" dirty="0"/>
          </a:p>
        </p:txBody>
      </p:sp>
      <p:sp>
        <p:nvSpPr>
          <p:cNvPr id="4" name="Textfeld 3"/>
          <p:cNvSpPr txBox="1"/>
          <p:nvPr/>
        </p:nvSpPr>
        <p:spPr>
          <a:xfrm>
            <a:off x="7122944" y="4762468"/>
            <a:ext cx="2001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Schreiner, Eder u.a. 2007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06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98B1686-716B-42B5-BA81-541756B85E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6575" y="1345672"/>
            <a:ext cx="5233294" cy="328182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411432" y="1345672"/>
            <a:ext cx="2390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Sortencharakterisierung</a:t>
            </a:r>
          </a:p>
          <a:p>
            <a:r>
              <a:rPr lang="de-AT" dirty="0"/>
              <a:t>a</a:t>
            </a:r>
            <a:r>
              <a:rPr lang="de-AT" dirty="0" smtClean="0"/>
              <a:t>uch innerhalb von</a:t>
            </a:r>
          </a:p>
          <a:p>
            <a:r>
              <a:rPr lang="de-AT" dirty="0" smtClean="0"/>
              <a:t>Aromasorten möglich</a:t>
            </a:r>
            <a:endParaRPr lang="de-AT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432" y="2500312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470767" y="66462"/>
            <a:ext cx="431977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NACHWEIS der SORTE: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Analyse von Aromastoffen 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6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533401" y="4892279"/>
            <a:ext cx="82216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274639" y="1776412"/>
            <a:ext cx="1793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107950" y="889397"/>
            <a:ext cx="182808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endParaRPr lang="de-AT" altLang="de-DE" sz="2400">
              <a:solidFill>
                <a:srgbClr val="FF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59" y="1226126"/>
            <a:ext cx="4837112" cy="372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422064" y="1776412"/>
            <a:ext cx="247907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Einfluss der Herkunft</a:t>
            </a:r>
          </a:p>
          <a:p>
            <a:endParaRPr lang="de-AT" dirty="0"/>
          </a:p>
          <a:p>
            <a:r>
              <a:rPr lang="de-AT" dirty="0" smtClean="0"/>
              <a:t>Beispiel:</a:t>
            </a:r>
          </a:p>
          <a:p>
            <a:r>
              <a:rPr lang="de-AT" dirty="0" err="1" smtClean="0"/>
              <a:t>Rotundon</a:t>
            </a:r>
            <a:r>
              <a:rPr lang="de-AT" dirty="0" smtClean="0"/>
              <a:t> Gehalte in</a:t>
            </a:r>
          </a:p>
          <a:p>
            <a:r>
              <a:rPr lang="de-AT" dirty="0" smtClean="0"/>
              <a:t>Grünen Veltliner Weinen</a:t>
            </a:r>
          </a:p>
          <a:p>
            <a:r>
              <a:rPr lang="de-AT" dirty="0" smtClean="0"/>
              <a:t>aus unterschiedlichen</a:t>
            </a:r>
          </a:p>
          <a:p>
            <a:r>
              <a:rPr lang="de-AT" dirty="0" smtClean="0"/>
              <a:t>Weinbaugebieten </a:t>
            </a:r>
            <a:endParaRPr lang="de-AT" dirty="0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488015" y="66462"/>
            <a:ext cx="42852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NACHWEIS der SORTE: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Analyse von Aromastoffen  - Limits</a:t>
            </a:r>
            <a:endParaRPr lang="de-AT" altLang="de-DE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61309" y="877127"/>
            <a:ext cx="341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Einfluss der Herkunft der Trauben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317825" y="4237296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smtClean="0"/>
              <a:t>Nauer, Eder </a:t>
            </a:r>
            <a:r>
              <a:rPr lang="de-DE" sz="1400" i="1" dirty="0" err="1" smtClean="0"/>
              <a:t>ua</a:t>
            </a:r>
            <a:r>
              <a:rPr lang="de-DE" sz="1400" i="1" dirty="0" smtClean="0"/>
              <a:t>.</a:t>
            </a:r>
          </a:p>
          <a:p>
            <a:r>
              <a:rPr lang="de-DE" sz="1400" i="1" dirty="0" err="1" smtClean="0"/>
              <a:t>Mitt</a:t>
            </a:r>
            <a:r>
              <a:rPr lang="de-DE" sz="1400" i="1" dirty="0" smtClean="0"/>
              <a:t>. </a:t>
            </a:r>
            <a:r>
              <a:rPr lang="de-DE" sz="1400" i="1" dirty="0" err="1" smtClean="0"/>
              <a:t>Klbg</a:t>
            </a:r>
            <a:r>
              <a:rPr lang="de-DE" sz="1400" i="1" dirty="0" smtClean="0"/>
              <a:t>. 2018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65575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31609825"/>
              </p:ext>
            </p:extLst>
          </p:nvPr>
        </p:nvGraphicFramePr>
        <p:xfrm>
          <a:off x="341313" y="1009194"/>
          <a:ext cx="8410575" cy="3537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488015" y="66462"/>
            <a:ext cx="42852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NACHWEIS der SORTE: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Analyse von Aromastoffen  - Limits</a:t>
            </a:r>
            <a:endParaRPr lang="de-AT" altLang="de-DE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68236" y="4779818"/>
            <a:ext cx="492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</a:t>
            </a:r>
            <a:r>
              <a:rPr lang="de-DE" dirty="0" err="1" smtClean="0"/>
              <a:t>eiters</a:t>
            </a:r>
            <a:r>
              <a:rPr lang="de-DE" dirty="0" smtClean="0"/>
              <a:t> Hefen, Standzeiten, Ausbauweise, Alter 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3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533401" y="4892279"/>
            <a:ext cx="82216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274639" y="1776412"/>
            <a:ext cx="1793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107950" y="889397"/>
            <a:ext cx="182808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endParaRPr lang="de-AT" altLang="de-DE" sz="2400">
              <a:solidFill>
                <a:srgbClr val="FF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6" y="1118948"/>
            <a:ext cx="5311553" cy="333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257925" y="2378352"/>
            <a:ext cx="19287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 smtClean="0"/>
              <a:t>Rotundon</a:t>
            </a:r>
            <a:r>
              <a:rPr lang="de-AT" dirty="0" smtClean="0"/>
              <a:t> Gehalte </a:t>
            </a:r>
          </a:p>
          <a:p>
            <a:r>
              <a:rPr lang="de-AT" dirty="0" smtClean="0"/>
              <a:t>unterschiedliche</a:t>
            </a:r>
          </a:p>
          <a:p>
            <a:r>
              <a:rPr lang="de-AT" dirty="0" smtClean="0"/>
              <a:t>Jahrgänge</a:t>
            </a:r>
          </a:p>
          <a:p>
            <a:r>
              <a:rPr lang="de-AT" dirty="0" smtClean="0"/>
              <a:t>Von GV Weinen</a:t>
            </a:r>
            <a:endParaRPr lang="de-AT" dirty="0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488015" y="66462"/>
            <a:ext cx="42852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NACHWEIS der SORTE: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Analyse von Aromastoffen  - Limits</a:t>
            </a:r>
            <a:endParaRPr lang="de-AT" altLang="de-DE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61309" y="877127"/>
            <a:ext cx="343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Einfluss des Jahrgangs, Weinalters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257925" y="1348497"/>
            <a:ext cx="26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Rotundon</a:t>
            </a:r>
            <a:r>
              <a:rPr lang="de-DE" dirty="0" smtClean="0"/>
              <a:t>: Leitsubstanz</a:t>
            </a:r>
          </a:p>
          <a:p>
            <a:r>
              <a:rPr lang="de-DE" dirty="0" smtClean="0"/>
              <a:t>des </a:t>
            </a:r>
            <a:r>
              <a:rPr lang="de-DE" dirty="0" err="1" smtClean="0"/>
              <a:t>Pfefferls</a:t>
            </a:r>
            <a:r>
              <a:rPr lang="de-DE" dirty="0" smtClean="0"/>
              <a:t> in GV Weine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07950" y="4553725"/>
            <a:ext cx="893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Terpene sind daher bedingt zum Sortennachweis geeignet. </a:t>
            </a:r>
          </a:p>
          <a:p>
            <a:r>
              <a:rPr lang="de-D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Eher Nachweis der </a:t>
            </a:r>
            <a:r>
              <a:rPr lang="de-DE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Typizität</a:t>
            </a:r>
            <a:r>
              <a:rPr lang="de-D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Bestimmung der Qualität, Intensität des Aromas</a:t>
            </a:r>
            <a:endParaRPr lang="en-US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222291" y="3700595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smtClean="0"/>
              <a:t>Nauer, Eder </a:t>
            </a:r>
            <a:r>
              <a:rPr lang="de-DE" sz="1400" i="1" dirty="0" err="1" smtClean="0"/>
              <a:t>ua</a:t>
            </a:r>
            <a:r>
              <a:rPr lang="de-DE" sz="1400" i="1" dirty="0" smtClean="0"/>
              <a:t>.</a:t>
            </a:r>
          </a:p>
          <a:p>
            <a:r>
              <a:rPr lang="de-DE" sz="1400" i="1" dirty="0" err="1" smtClean="0"/>
              <a:t>Mitt</a:t>
            </a:r>
            <a:r>
              <a:rPr lang="de-DE" sz="1400" i="1" dirty="0" smtClean="0"/>
              <a:t>. </a:t>
            </a:r>
            <a:r>
              <a:rPr lang="de-DE" sz="1400" i="1" dirty="0" err="1" smtClean="0"/>
              <a:t>Klbg</a:t>
            </a:r>
            <a:r>
              <a:rPr lang="de-DE" sz="1400" i="1" dirty="0" smtClean="0"/>
              <a:t>. 2018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37898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36874" name="Rectangle 11"/>
          <p:cNvSpPr>
            <a:spLocks noChangeArrowheads="1"/>
          </p:cNvSpPr>
          <p:nvPr/>
        </p:nvSpPr>
        <p:spPr bwMode="auto">
          <a:xfrm>
            <a:off x="395289" y="303610"/>
            <a:ext cx="8497887" cy="45624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368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1" y="1517321"/>
            <a:ext cx="6864350" cy="318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7" name="Rectangle 15"/>
          <p:cNvSpPr>
            <a:spLocks noChangeArrowheads="1"/>
          </p:cNvSpPr>
          <p:nvPr/>
        </p:nvSpPr>
        <p:spPr bwMode="auto">
          <a:xfrm>
            <a:off x="681039" y="330994"/>
            <a:ext cx="77057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FF0000"/>
                </a:solidFill>
              </a:rPr>
              <a:t>Terpene – </a:t>
            </a:r>
            <a:r>
              <a:rPr lang="de-DE" altLang="de-DE" sz="2400" b="1" dirty="0" smtClean="0">
                <a:solidFill>
                  <a:srgbClr val="FF0000"/>
                </a:solidFill>
              </a:rPr>
              <a:t>können auch zum Nachweis </a:t>
            </a:r>
            <a:r>
              <a:rPr lang="de-DE" altLang="de-DE" sz="2400" b="1" dirty="0">
                <a:solidFill>
                  <a:srgbClr val="FF0000"/>
                </a:solidFill>
              </a:rPr>
              <a:t>von </a:t>
            </a:r>
            <a:r>
              <a:rPr lang="de-DE" altLang="de-DE" sz="2400" b="1" dirty="0" smtClean="0">
                <a:solidFill>
                  <a:srgbClr val="FF0000"/>
                </a:solidFill>
              </a:rPr>
              <a:t>Verfälschungen über </a:t>
            </a:r>
            <a:r>
              <a:rPr lang="de-DE" altLang="de-DE" sz="2400" b="1" dirty="0">
                <a:solidFill>
                  <a:srgbClr val="FF0000"/>
                </a:solidFill>
              </a:rPr>
              <a:t>Verhältnis </a:t>
            </a:r>
            <a:r>
              <a:rPr lang="de-DE" altLang="de-DE" sz="2400" b="1" dirty="0" err="1">
                <a:solidFill>
                  <a:srgbClr val="FF0000"/>
                </a:solidFill>
              </a:rPr>
              <a:t>chiraler</a:t>
            </a:r>
            <a:r>
              <a:rPr lang="de-DE" altLang="de-DE" sz="2400" b="1" dirty="0">
                <a:solidFill>
                  <a:srgbClr val="FF0000"/>
                </a:solidFill>
              </a:rPr>
              <a:t> </a:t>
            </a:r>
            <a:r>
              <a:rPr lang="de-DE" altLang="de-DE" sz="2400" b="1" dirty="0" smtClean="0">
                <a:solidFill>
                  <a:srgbClr val="FF0000"/>
                </a:solidFill>
              </a:rPr>
              <a:t>Verbindungen herangezogen werden</a:t>
            </a:r>
            <a:endParaRPr lang="de-DE" altLang="de-DE" sz="24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400" b="1" dirty="0">
              <a:solidFill>
                <a:srgbClr val="FF0000"/>
              </a:solidFill>
            </a:endParaRPr>
          </a:p>
        </p:txBody>
      </p:sp>
      <p:sp>
        <p:nvSpPr>
          <p:cNvPr id="7" name="Textfeld 25"/>
          <p:cNvSpPr txBox="1">
            <a:spLocks noChangeArrowheads="1"/>
          </p:cNvSpPr>
          <p:nvPr/>
        </p:nvSpPr>
        <p:spPr bwMode="auto">
          <a:xfrm>
            <a:off x="4847432" y="4630057"/>
            <a:ext cx="43846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200" i="1" dirty="0"/>
              <a:t>Landesuntersuchungsamt, Rheinland-Pfalz, Dr. Brzezina</a:t>
            </a:r>
          </a:p>
        </p:txBody>
      </p:sp>
    </p:spTree>
    <p:extLst>
      <p:ext uri="{BB962C8B-B14F-4D97-AF65-F5344CB8AC3E}">
        <p14:creationId xmlns:p14="http://schemas.microsoft.com/office/powerpoint/2010/main" val="2460047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057278" y="2139924"/>
            <a:ext cx="7219746" cy="9604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all" baseline="0">
                <a:solidFill>
                  <a:srgbClr val="1F6BAE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de-AT" sz="3600" b="1" dirty="0" smtClean="0">
                <a:solidFill>
                  <a:srgbClr val="007835"/>
                </a:solidFill>
              </a:rPr>
              <a:t>WEINANALYTISCHE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de-AT" sz="3600" b="1" dirty="0" smtClean="0">
                <a:solidFill>
                  <a:srgbClr val="007835"/>
                </a:solidFill>
              </a:rPr>
              <a:t>VISIONEN</a:t>
            </a:r>
            <a:endParaRPr lang="de-DE" sz="3600" b="1" dirty="0">
              <a:solidFill>
                <a:srgbClr val="007835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6575" y="3912394"/>
            <a:ext cx="82611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600" b="1" dirty="0" smtClean="0">
                <a:solidFill>
                  <a:schemeClr val="accent1">
                    <a:lumMod val="75000"/>
                  </a:schemeClr>
                </a:solidFill>
              </a:rPr>
              <a:t>HR DI Dr. Reinhard EDER</a:t>
            </a:r>
            <a:endParaRPr lang="de-DE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de-DE" sz="1600" dirty="0" smtClean="0">
                <a:solidFill>
                  <a:schemeClr val="accent1">
                    <a:lumMod val="75000"/>
                  </a:schemeClr>
                </a:solidFill>
              </a:rPr>
              <a:t>Direktor der Höheren 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Bundeslehranstalt und Bundesamt für Wein- und Obstbau, </a:t>
            </a:r>
            <a:endParaRPr lang="de-DE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de-DE" sz="1600" dirty="0" smtClean="0">
                <a:solidFill>
                  <a:schemeClr val="accent1">
                    <a:lumMod val="75000"/>
                  </a:schemeClr>
                </a:solidFill>
              </a:rPr>
              <a:t>Wiener Straße 74, 3400 Klosterneuburg</a:t>
            </a:r>
          </a:p>
          <a:p>
            <a:pPr algn="ctr">
              <a:defRPr/>
            </a:pPr>
            <a:r>
              <a:rPr lang="de-DE" sz="1600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www.weinobstklosterneuburg</a:t>
            </a:r>
            <a:r>
              <a:rPr lang="de-DE" sz="1600" dirty="0" smtClean="0">
                <a:solidFill>
                  <a:schemeClr val="accent1">
                    <a:lumMod val="75000"/>
                  </a:schemeClr>
                </a:solidFill>
              </a:rPr>
              <a:t>.at</a:t>
            </a:r>
          </a:p>
          <a:p>
            <a:pPr algn="ctr">
              <a:defRPr/>
            </a:pPr>
            <a:endParaRPr lang="de-DE" sz="1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08" y="2846829"/>
            <a:ext cx="1835834" cy="1223890"/>
          </a:xfrm>
          <a:prstGeom prst="rect">
            <a:avLst/>
          </a:prstGeom>
        </p:spPr>
      </p:pic>
      <p:pic>
        <p:nvPicPr>
          <p:cNvPr id="6" name="Picture 7" descr="Version 2 dreieck_5_briefkopf_rgg_60mm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914" y="159994"/>
            <a:ext cx="1360412" cy="88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756412" y="1179817"/>
            <a:ext cx="228780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1400" b="1" dirty="0" err="1" smtClean="0">
                <a:solidFill>
                  <a:srgbClr val="FF0000"/>
                </a:solidFill>
              </a:rPr>
              <a:t>VÖstÖF</a:t>
            </a:r>
            <a:r>
              <a:rPr lang="de-DE" altLang="de-DE" sz="1400" b="1" dirty="0" smtClean="0">
                <a:solidFill>
                  <a:srgbClr val="FF0000"/>
                </a:solidFill>
              </a:rPr>
              <a:t> Seminar</a:t>
            </a:r>
          </a:p>
          <a:p>
            <a:r>
              <a:rPr lang="de-DE" altLang="de-DE" sz="1400" b="1" dirty="0" smtClean="0">
                <a:solidFill>
                  <a:srgbClr val="FF0000"/>
                </a:solidFill>
              </a:rPr>
              <a:t>Wein</a:t>
            </a:r>
            <a:r>
              <a:rPr lang="de-DE" altLang="de-DE" sz="1400" b="1" dirty="0">
                <a:solidFill>
                  <a:srgbClr val="FF0000"/>
                </a:solidFill>
              </a:rPr>
              <a:t>: Wo kommst Du her </a:t>
            </a:r>
            <a:br>
              <a:rPr lang="de-DE" altLang="de-DE" sz="1400" b="1" dirty="0">
                <a:solidFill>
                  <a:srgbClr val="FF0000"/>
                </a:solidFill>
              </a:rPr>
            </a:br>
            <a:r>
              <a:rPr lang="de-DE" altLang="de-DE" sz="1400" b="1" dirty="0">
                <a:solidFill>
                  <a:srgbClr val="FF0000"/>
                </a:solidFill>
              </a:rPr>
              <a:t>	</a:t>
            </a:r>
            <a:r>
              <a:rPr lang="de-DE" altLang="de-DE" sz="1400" b="1" dirty="0" smtClean="0">
                <a:solidFill>
                  <a:srgbClr val="FF0000"/>
                </a:solidFill>
              </a:rPr>
              <a:t>  Wo </a:t>
            </a:r>
            <a:r>
              <a:rPr lang="de-DE" altLang="de-DE" sz="1400" b="1" dirty="0">
                <a:solidFill>
                  <a:srgbClr val="FF0000"/>
                </a:solidFill>
              </a:rPr>
              <a:t>gehen wir hin</a:t>
            </a:r>
            <a:r>
              <a:rPr lang="de-DE" altLang="de-DE" sz="1400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de-DE" altLang="de-DE" sz="1400" b="1" dirty="0" smtClean="0">
                <a:solidFill>
                  <a:srgbClr val="FF0000"/>
                </a:solidFill>
              </a:rPr>
              <a:t>			6.12.2018</a:t>
            </a:r>
            <a:r>
              <a:rPr lang="de-DE" altLang="de-DE" sz="1400" b="1" dirty="0">
                <a:solidFill>
                  <a:srgbClr val="FF0000"/>
                </a:solidFill>
              </a:rPr>
              <a:t/>
            </a:r>
            <a:br>
              <a:rPr lang="de-DE" altLang="de-DE" sz="1400" b="1" dirty="0">
                <a:solidFill>
                  <a:srgbClr val="FF0000"/>
                </a:solidFill>
              </a:rPr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4884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9" name="Text Box 12"/>
          <p:cNvSpPr txBox="1">
            <a:spLocks noChangeArrowheads="1"/>
          </p:cNvSpPr>
          <p:nvPr/>
        </p:nvSpPr>
        <p:spPr bwMode="auto">
          <a:xfrm>
            <a:off x="676275" y="0"/>
            <a:ext cx="8262518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smtClean="0">
                <a:solidFill>
                  <a:srgbClr val="0070C0"/>
                </a:solidFill>
              </a:rPr>
              <a:t>Weitere primäre Aromastoffe, die als Sortenmarker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 smtClean="0">
                <a:solidFill>
                  <a:srgbClr val="0070C0"/>
                </a:solidFill>
              </a:rPr>
              <a:t>herangezogen werden können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cap="all" dirty="0" err="1" smtClean="0">
                <a:solidFill>
                  <a:srgbClr val="FF0000"/>
                </a:solidFill>
                <a:latin typeface="+mn-lt"/>
              </a:rPr>
              <a:t>Methoxypyrazine</a:t>
            </a:r>
            <a:r>
              <a:rPr lang="de-DE" altLang="de-DE" sz="2400" b="1" dirty="0">
                <a:solidFill>
                  <a:srgbClr val="FF0000"/>
                </a:solidFill>
              </a:rPr>
              <a:t>: </a:t>
            </a:r>
            <a:endParaRPr lang="de-DE" altLang="de-DE" sz="2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latin typeface="+mn-lt"/>
              </a:rPr>
              <a:t>aromatische Stickstoffheterozyklen mit </a:t>
            </a:r>
            <a:r>
              <a:rPr lang="de-DE" altLang="de-DE" sz="1800" dirty="0" smtClean="0">
                <a:latin typeface="+mn-lt"/>
              </a:rPr>
              <a:t>typischen </a:t>
            </a:r>
            <a:r>
              <a:rPr lang="de-DE" altLang="de-DE" sz="1800" dirty="0">
                <a:latin typeface="+mn-lt"/>
              </a:rPr>
              <a:t>Geruch nach grünem Pfeffer </a:t>
            </a:r>
            <a:r>
              <a:rPr lang="de-DE" altLang="de-DE" sz="1800" dirty="0" smtClean="0">
                <a:latin typeface="+mn-lt"/>
              </a:rPr>
              <a:t>und </a:t>
            </a:r>
            <a:r>
              <a:rPr lang="de-DE" altLang="de-DE" sz="1800" dirty="0">
                <a:latin typeface="+mn-lt"/>
              </a:rPr>
              <a:t>grünem Paprika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/>
              <a:t>	</a:t>
            </a:r>
            <a:r>
              <a:rPr lang="de-DE" altLang="de-DE" sz="1400" i="1" dirty="0" smtClean="0"/>
              <a:t>3 Isobutyl-2-Methoxypyrazin</a:t>
            </a:r>
            <a:endParaRPr lang="de-DE" altLang="de-DE" sz="14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i="1" dirty="0"/>
              <a:t>	</a:t>
            </a:r>
            <a:r>
              <a:rPr lang="de-DE" altLang="de-DE" sz="1400" i="1" dirty="0" smtClean="0"/>
              <a:t>3-Isopropyl-2-Methoxypyrazin</a:t>
            </a:r>
            <a:endParaRPr lang="de-DE" altLang="de-DE" sz="14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i="1" dirty="0"/>
              <a:t>	</a:t>
            </a:r>
            <a:r>
              <a:rPr lang="de-DE" altLang="de-DE" sz="1400" i="1" dirty="0" smtClean="0"/>
              <a:t>3-Ethyl-2-Methoxypyrazin</a:t>
            </a:r>
            <a:endParaRPr lang="de-DE" altLang="de-DE" sz="1400" i="1" dirty="0"/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800" dirty="0" smtClean="0"/>
              <a:t>t</a:t>
            </a:r>
            <a:r>
              <a:rPr lang="fr-FR" altLang="de-DE" sz="1800" dirty="0" err="1">
                <a:latin typeface="+mn-lt"/>
              </a:rPr>
              <a:t>ypisch</a:t>
            </a:r>
            <a:r>
              <a:rPr lang="fr-FR" altLang="de-DE" sz="1800" dirty="0">
                <a:latin typeface="+mn-lt"/>
              </a:rPr>
              <a:t> </a:t>
            </a:r>
            <a:r>
              <a:rPr lang="fr-FR" altLang="de-DE" sz="1800" dirty="0" err="1">
                <a:latin typeface="+mn-lt"/>
              </a:rPr>
              <a:t>für</a:t>
            </a:r>
            <a:r>
              <a:rPr lang="fr-FR" altLang="de-DE" sz="1800" dirty="0">
                <a:latin typeface="+mn-lt"/>
              </a:rPr>
              <a:t> </a:t>
            </a:r>
            <a:r>
              <a:rPr lang="fr-FR" altLang="de-DE" sz="1800" dirty="0" err="1">
                <a:latin typeface="+mn-lt"/>
              </a:rPr>
              <a:t>grünen</a:t>
            </a:r>
            <a:r>
              <a:rPr lang="fr-FR" altLang="de-DE" sz="1800" dirty="0">
                <a:latin typeface="+mn-lt"/>
              </a:rPr>
              <a:t>, </a:t>
            </a:r>
            <a:r>
              <a:rPr lang="fr-FR" altLang="de-DE" sz="1800" dirty="0" err="1">
                <a:latin typeface="+mn-lt"/>
              </a:rPr>
              <a:t>wenig</a:t>
            </a:r>
            <a:r>
              <a:rPr lang="fr-FR" altLang="de-DE" sz="1800" dirty="0">
                <a:latin typeface="+mn-lt"/>
              </a:rPr>
              <a:t> </a:t>
            </a:r>
            <a:r>
              <a:rPr lang="fr-FR" altLang="de-DE" sz="1800" dirty="0" err="1">
                <a:latin typeface="+mn-lt"/>
              </a:rPr>
              <a:t>reifen</a:t>
            </a:r>
            <a:r>
              <a:rPr lang="fr-FR" altLang="de-DE" sz="1800" dirty="0">
                <a:latin typeface="+mn-lt"/>
              </a:rPr>
              <a:t> Sauvignon blanc, Cab. Sauvignon,, Cab. Franc</a:t>
            </a:r>
            <a:endParaRPr lang="de-DE" altLang="de-DE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800" dirty="0">
                <a:latin typeface="+mn-lt"/>
              </a:rPr>
              <a:t>Erwünschte positive Konz. 8-15 </a:t>
            </a:r>
            <a:r>
              <a:rPr lang="de-DE" altLang="de-DE" sz="1800" dirty="0" err="1">
                <a:latin typeface="+mn-lt"/>
              </a:rPr>
              <a:t>ng</a:t>
            </a:r>
            <a:r>
              <a:rPr lang="de-DE" altLang="de-DE" sz="1800" dirty="0">
                <a:latin typeface="+mn-lt"/>
              </a:rPr>
              <a:t>/l, darüber laut: </a:t>
            </a:r>
            <a:r>
              <a:rPr lang="de-DE" altLang="de-DE" sz="1800" dirty="0" err="1">
                <a:latin typeface="+mn-lt"/>
              </a:rPr>
              <a:t>Brennessel</a:t>
            </a:r>
            <a:r>
              <a:rPr lang="de-DE" altLang="de-DE" sz="1800" dirty="0">
                <a:latin typeface="+mn-lt"/>
              </a:rPr>
              <a:t>, Spargelsuppe </a:t>
            </a:r>
            <a:r>
              <a:rPr lang="de-DE" altLang="de-DE" sz="1800" dirty="0" smtClean="0">
                <a:latin typeface="+mn-lt"/>
              </a:rPr>
              <a:t>…</a:t>
            </a:r>
          </a:p>
          <a:p>
            <a:pPr eaLnBrk="1" hangingPunct="1">
              <a:spcBef>
                <a:spcPct val="0"/>
              </a:spcBef>
              <a:buNone/>
            </a:pPr>
            <a:endParaRPr lang="de-DE" altLang="de-DE" sz="1000" dirty="0"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2400" b="1" dirty="0">
                <a:solidFill>
                  <a:srgbClr val="FF0000"/>
                </a:solidFill>
                <a:latin typeface="+mn-lt"/>
              </a:rPr>
              <a:t>MERCAPTOPENTANONE (</a:t>
            </a:r>
            <a:r>
              <a:rPr lang="de-DE" altLang="de-DE" sz="2400" b="1" dirty="0" err="1">
                <a:solidFill>
                  <a:srgbClr val="FF0000"/>
                </a:solidFill>
                <a:latin typeface="+mn-lt"/>
              </a:rPr>
              <a:t>Thioverbindung</a:t>
            </a:r>
            <a:r>
              <a:rPr lang="de-DE" altLang="de-DE" sz="2400" b="1" dirty="0">
                <a:solidFill>
                  <a:srgbClr val="FF0000"/>
                </a:solidFill>
                <a:latin typeface="+mn-lt"/>
              </a:rPr>
              <a:t>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800" dirty="0">
                <a:latin typeface="+mn-lt"/>
              </a:rPr>
              <a:t> Potente Aromastoffe von Schwarzer Johannisbeere, Grapefruit, Passionsfrucht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800" dirty="0" smtClean="0">
                <a:latin typeface="+mn-lt"/>
              </a:rPr>
              <a:t>Aromastoffe </a:t>
            </a:r>
            <a:r>
              <a:rPr lang="de-DE" altLang="de-DE" sz="1800" dirty="0">
                <a:latin typeface="+mn-lt"/>
              </a:rPr>
              <a:t>in </a:t>
            </a:r>
            <a:r>
              <a:rPr lang="de-DE" altLang="de-DE" sz="1800" dirty="0" smtClean="0">
                <a:latin typeface="+mn-lt"/>
              </a:rPr>
              <a:t>reifen Sauvignon </a:t>
            </a:r>
            <a:r>
              <a:rPr lang="de-DE" altLang="de-DE" sz="1800" dirty="0" err="1">
                <a:latin typeface="+mn-lt"/>
              </a:rPr>
              <a:t>blanc</a:t>
            </a:r>
            <a:r>
              <a:rPr lang="de-DE" altLang="de-DE" sz="1800" dirty="0">
                <a:latin typeface="+mn-lt"/>
              </a:rPr>
              <a:t>, </a:t>
            </a:r>
            <a:r>
              <a:rPr lang="de-DE" altLang="de-DE" sz="1800" dirty="0" smtClean="0">
                <a:latin typeface="+mn-lt"/>
              </a:rPr>
              <a:t>Sämling, Cabernet </a:t>
            </a:r>
            <a:r>
              <a:rPr lang="de-DE" altLang="de-DE" sz="1800" dirty="0">
                <a:latin typeface="+mn-lt"/>
              </a:rPr>
              <a:t>Sauvignon und Merlot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800" dirty="0" smtClean="0">
                <a:latin typeface="+mn-lt"/>
              </a:rPr>
              <a:t>Konzentration: 1-50 </a:t>
            </a:r>
            <a:r>
              <a:rPr lang="de-DE" altLang="de-DE" sz="1800" dirty="0" err="1" smtClean="0">
                <a:latin typeface="+mn-lt"/>
              </a:rPr>
              <a:t>ng</a:t>
            </a:r>
            <a:r>
              <a:rPr lang="de-DE" altLang="de-DE" sz="1800" dirty="0" smtClean="0">
                <a:latin typeface="+mn-lt"/>
              </a:rPr>
              <a:t>/l, bei </a:t>
            </a:r>
            <a:r>
              <a:rPr lang="de-DE" altLang="de-DE" sz="1800" dirty="0">
                <a:latin typeface="+mn-lt"/>
              </a:rPr>
              <a:t>zu hohen Konzentrationen: Katzenpisseton</a:t>
            </a:r>
            <a:endParaRPr lang="en-GB" altLang="de-DE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de-DE" altLang="de-DE" sz="1800" dirty="0"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84" y="1389303"/>
            <a:ext cx="653081" cy="66019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281" y="1493854"/>
            <a:ext cx="926068" cy="55564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28" y="1493854"/>
            <a:ext cx="762236" cy="63256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81767" y="3918727"/>
            <a:ext cx="60405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de-DE" sz="1600" i="1" dirty="0">
                <a:latin typeface="Times New Roman CE" pitchFamily="18" charset="0"/>
              </a:rPr>
              <a:t>4-Mercapto-4-methylpentan-2-on  (4-MMP-schw. JB)</a:t>
            </a:r>
          </a:p>
          <a:p>
            <a:r>
              <a:rPr lang="en-GB" altLang="de-DE" sz="1600" i="1" dirty="0">
                <a:latin typeface="Times New Roman CE" pitchFamily="18" charset="0"/>
              </a:rPr>
              <a:t>4-Mercapto-4-methylpentan-2-ol  (4-MMPOH-Citrus</a:t>
            </a:r>
            <a:r>
              <a:rPr lang="en-GB" altLang="de-DE" sz="1600" i="1" dirty="0" smtClean="0">
                <a:latin typeface="Times New Roman CE" pitchFamily="18" charset="0"/>
              </a:rPr>
              <a:t>)</a:t>
            </a:r>
            <a:endParaRPr lang="en-GB" altLang="de-DE" sz="1600" i="1" dirty="0">
              <a:latin typeface="Times New Roman CE" pitchFamily="18" charset="0"/>
            </a:endParaRPr>
          </a:p>
          <a:p>
            <a:r>
              <a:rPr lang="en-GB" altLang="de-DE" sz="1600" i="1" dirty="0">
                <a:latin typeface="Times New Roman CE" pitchFamily="18" charset="0"/>
              </a:rPr>
              <a:t>3-Mercapto-hexylacetat  (3MHA-schw. </a:t>
            </a:r>
            <a:r>
              <a:rPr lang="en-GB" altLang="de-DE" sz="1600" i="1" dirty="0" err="1">
                <a:latin typeface="Times New Roman CE" pitchFamily="18" charset="0"/>
              </a:rPr>
              <a:t>JB+Pf</a:t>
            </a:r>
            <a:r>
              <a:rPr lang="en-GB" altLang="de-DE" sz="1600" i="1" dirty="0">
                <a:latin typeface="Times New Roman CE" pitchFamily="18" charset="0"/>
              </a:rPr>
              <a:t>)</a:t>
            </a:r>
          </a:p>
          <a:p>
            <a:r>
              <a:rPr lang="en-GB" altLang="de-DE" sz="1600" i="1" dirty="0">
                <a:latin typeface="Times New Roman CE" pitchFamily="18" charset="0"/>
              </a:rPr>
              <a:t>3-Mercapto-hexan-1-ol  (3MH-Gf+Pf)</a:t>
            </a:r>
            <a:endParaRPr lang="de-DE" altLang="de-DE" sz="1600" i="1" dirty="0">
              <a:latin typeface="Times New Roman CE" pitchFamily="18" charset="0"/>
            </a:endParaRPr>
          </a:p>
          <a:p>
            <a:endParaRPr lang="de-DE" altLang="de-DE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49" y="4201817"/>
            <a:ext cx="871132" cy="43556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50" y="3918727"/>
            <a:ext cx="96202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6505576" y="4712494"/>
            <a:ext cx="219002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dirty="0"/>
              <a:t>Sauvignon Symposium, Graz, 2009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211790" y="207021"/>
            <a:ext cx="42852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NACHWEIS der SORTE: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Analyse von Aromastoffen  - Limits</a:t>
            </a:r>
            <a:endParaRPr lang="de-AT" altLang="de-DE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89709" y="1063474"/>
            <a:ext cx="481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Viele Einflüsse auf Gehalte an </a:t>
            </a:r>
            <a:r>
              <a:rPr lang="de-DE" dirty="0" err="1" smtClean="0">
                <a:solidFill>
                  <a:srgbClr val="0070C0"/>
                </a:solidFill>
              </a:rPr>
              <a:t>Methoxypyrazinen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cture 17" descr="IBMP-Beerenfar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99" y="1810687"/>
            <a:ext cx="2984277" cy="302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IBMP-Maischestandze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31" y="1690160"/>
            <a:ext cx="3041543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777755"/>
              </p:ext>
            </p:extLst>
          </p:nvPr>
        </p:nvGraphicFramePr>
        <p:xfrm>
          <a:off x="-3964" y="1792830"/>
          <a:ext cx="2610307" cy="2861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4" name="Diagramm" r:id="rId5" imgW="2476310" imgH="2714625" progId="Excel.Chart.8">
                  <p:embed/>
                </p:oleObj>
              </mc:Choice>
              <mc:Fallback>
                <p:oleObj name="Diagramm" r:id="rId5" imgW="2476310" imgH="2714625" progId="Excel.Chart.8">
                  <p:embed/>
                  <p:pic>
                    <p:nvPicPr>
                      <p:cNvPr id="76814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64" y="1792830"/>
                        <a:ext cx="2610307" cy="28614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150025" y="4743390"/>
            <a:ext cx="14273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sz="1000" dirty="0"/>
              <a:t>Renner, Leitner, Eder;  </a:t>
            </a:r>
            <a:r>
              <a:rPr lang="de-DE" altLang="de-DE" sz="1000" dirty="0" err="1" smtClean="0"/>
              <a:t>Mitt</a:t>
            </a:r>
            <a:r>
              <a:rPr lang="de-DE" altLang="de-DE" sz="1000" dirty="0" smtClean="0"/>
              <a:t> </a:t>
            </a:r>
            <a:r>
              <a:rPr lang="de-DE" altLang="de-DE" sz="1000" dirty="0" err="1" smtClean="0"/>
              <a:t>Klbg</a:t>
            </a:r>
            <a:r>
              <a:rPr lang="de-DE" altLang="de-DE" sz="1000" dirty="0" smtClean="0"/>
              <a:t>. 2012</a:t>
            </a:r>
            <a:endParaRPr lang="de-DE" altLang="de-DE" sz="1000" dirty="0"/>
          </a:p>
        </p:txBody>
      </p:sp>
      <p:sp>
        <p:nvSpPr>
          <p:cNvPr id="2" name="Textfeld 1"/>
          <p:cNvSpPr txBox="1"/>
          <p:nvPr/>
        </p:nvSpPr>
        <p:spPr>
          <a:xfrm>
            <a:off x="3071689" y="143280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Reife-Ausfärbung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454003" y="1416395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Erntezeitpunkt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6505576" y="1320828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Maischestandzeit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7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7" name="Picture 13" descr="Thiole in Be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47" y="1695444"/>
            <a:ext cx="4211176" cy="285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88812" y="4872763"/>
            <a:ext cx="219002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dirty="0"/>
              <a:t>Sauvignon Symposium, Graz, 2009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273247" y="4461699"/>
            <a:ext cx="60175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err="1" smtClean="0"/>
              <a:t>Mercaptopentan</a:t>
            </a:r>
            <a:r>
              <a:rPr lang="de-DE" altLang="de-DE" sz="1200" dirty="0" smtClean="0"/>
              <a:t>-Derivate </a:t>
            </a:r>
            <a:r>
              <a:rPr lang="de-DE" altLang="de-DE" sz="1200" dirty="0" err="1" smtClean="0"/>
              <a:t>hps</a:t>
            </a:r>
            <a:r>
              <a:rPr lang="de-DE" altLang="de-DE" sz="1200" dirty="0"/>
              <a:t>. in Pulpe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err="1" smtClean="0"/>
              <a:t>Mercaptohexyl</a:t>
            </a:r>
            <a:r>
              <a:rPr lang="de-DE" altLang="de-DE" sz="1200" dirty="0" smtClean="0"/>
              <a:t>-Derivate gleichviel </a:t>
            </a:r>
            <a:r>
              <a:rPr lang="de-DE" altLang="de-DE" sz="1200" dirty="0"/>
              <a:t>in Schalen und Pulpe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200" dirty="0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01024" y="128042"/>
            <a:ext cx="42852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NACHWEIS der SORTE: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Analyse von Aromastoffen  - Limits</a:t>
            </a:r>
            <a:endParaRPr lang="de-AT" altLang="de-DE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03238" y="1081397"/>
            <a:ext cx="714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Einfluss der Technologie auf </a:t>
            </a:r>
            <a:r>
              <a:rPr lang="de-DE" dirty="0" err="1" smtClean="0">
                <a:solidFill>
                  <a:srgbClr val="0070C0"/>
                </a:solidFill>
              </a:rPr>
              <a:t>Mercaptoverbindungen</a:t>
            </a:r>
            <a:r>
              <a:rPr lang="de-DE" dirty="0" smtClean="0">
                <a:solidFill>
                  <a:srgbClr val="0070C0"/>
                </a:solidFill>
              </a:rPr>
              <a:t> und </a:t>
            </a:r>
            <a:r>
              <a:rPr lang="de-DE" dirty="0" err="1" smtClean="0">
                <a:solidFill>
                  <a:srgbClr val="0070C0"/>
                </a:solidFill>
              </a:rPr>
              <a:t>Methoxypyrazine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cture 13" descr="Thiole-Standzeit-Pressdru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432806"/>
            <a:ext cx="4237577" cy="318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72644" y="4557114"/>
            <a:ext cx="4265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Daher analog den Terpenen bedingt</a:t>
            </a:r>
          </a:p>
          <a:p>
            <a:r>
              <a:rPr lang="de-DE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z</a:t>
            </a:r>
            <a:r>
              <a:rPr lang="de-DE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um Sortennachweis geeignet </a:t>
            </a:r>
            <a:endParaRPr lang="en-US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0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 txBox="1">
            <a:spLocks noChangeArrowheads="1"/>
          </p:cNvSpPr>
          <p:nvPr/>
        </p:nvSpPr>
        <p:spPr bwMode="auto">
          <a:xfrm>
            <a:off x="252412" y="1091619"/>
            <a:ext cx="7777163" cy="145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de-DE" sz="2000" b="1" kern="0" dirty="0" err="1" smtClean="0">
                <a:solidFill>
                  <a:schemeClr val="tx2"/>
                </a:solidFill>
              </a:rPr>
              <a:t>Bestimmung</a:t>
            </a:r>
            <a:r>
              <a:rPr lang="en-US" altLang="de-DE" sz="2000" b="1" kern="0" dirty="0" smtClean="0">
                <a:solidFill>
                  <a:schemeClr val="tx2"/>
                </a:solidFill>
              </a:rPr>
              <a:t> der Lactone </a:t>
            </a:r>
            <a:r>
              <a:rPr lang="en-US" altLang="de-DE" sz="2000" b="1" kern="0" dirty="0" err="1" smtClean="0">
                <a:solidFill>
                  <a:schemeClr val="tx2"/>
                </a:solidFill>
              </a:rPr>
              <a:t>z.B</a:t>
            </a:r>
            <a:r>
              <a:rPr lang="en-US" altLang="de-DE" sz="2000" b="1" kern="0" dirty="0" smtClean="0">
                <a:solidFill>
                  <a:schemeClr val="tx2"/>
                </a:solidFill>
              </a:rPr>
              <a:t>. Gamma-Lactone (</a:t>
            </a:r>
            <a:r>
              <a:rPr lang="en-US" altLang="de-DE" sz="2000" b="1" kern="0" dirty="0" err="1" smtClean="0">
                <a:solidFill>
                  <a:schemeClr val="tx2"/>
                </a:solidFill>
              </a:rPr>
              <a:t>Pfirsichlactone</a:t>
            </a:r>
            <a:r>
              <a:rPr lang="en-US" altLang="de-DE" sz="2000" b="1" kern="0" dirty="0" smtClean="0">
                <a:solidFill>
                  <a:schemeClr val="tx2"/>
                </a:solidFill>
              </a:rPr>
              <a:t>) </a:t>
            </a:r>
          </a:p>
          <a:p>
            <a:pPr marL="765175" lvl="1" indent="0">
              <a:lnSpc>
                <a:spcPct val="80000"/>
              </a:lnSpc>
              <a:buFontTx/>
              <a:buNone/>
              <a:defRPr/>
            </a:pPr>
            <a:r>
              <a:rPr lang="en-US" altLang="de-DE" sz="2000" kern="0" dirty="0" err="1" smtClean="0">
                <a:solidFill>
                  <a:schemeClr val="tx2"/>
                </a:solidFill>
              </a:rPr>
              <a:t>wichtigste</a:t>
            </a:r>
            <a:r>
              <a:rPr lang="en-US" altLang="de-DE" sz="2000" kern="0" dirty="0" smtClean="0">
                <a:solidFill>
                  <a:schemeClr val="tx2"/>
                </a:solidFill>
              </a:rPr>
              <a:t> </a:t>
            </a:r>
            <a:r>
              <a:rPr lang="en-US" altLang="de-DE" sz="2000" kern="0" dirty="0" err="1" smtClean="0">
                <a:solidFill>
                  <a:schemeClr val="tx2"/>
                </a:solidFill>
              </a:rPr>
              <a:t>Aromastoffe</a:t>
            </a:r>
            <a:r>
              <a:rPr lang="en-US" altLang="de-DE" sz="2000" kern="0" dirty="0" smtClean="0">
                <a:solidFill>
                  <a:schemeClr val="tx2"/>
                </a:solidFill>
              </a:rPr>
              <a:t> des </a:t>
            </a:r>
            <a:r>
              <a:rPr lang="en-US" altLang="de-DE" sz="2000" kern="0" dirty="0" err="1" smtClean="0">
                <a:solidFill>
                  <a:schemeClr val="tx2"/>
                </a:solidFill>
              </a:rPr>
              <a:t>Pfirsichs</a:t>
            </a:r>
            <a:r>
              <a:rPr lang="en-US" altLang="de-DE" sz="2000" kern="0" dirty="0" smtClean="0">
                <a:solidFill>
                  <a:schemeClr val="tx2"/>
                </a:solidFill>
              </a:rPr>
              <a:t> und der </a:t>
            </a:r>
            <a:r>
              <a:rPr lang="en-US" altLang="de-DE" sz="2000" kern="0" dirty="0" err="1" smtClean="0">
                <a:solidFill>
                  <a:schemeClr val="tx2"/>
                </a:solidFill>
              </a:rPr>
              <a:t>Marille</a:t>
            </a:r>
            <a:endParaRPr lang="en-US" altLang="de-DE" sz="2000" kern="0" dirty="0" smtClean="0">
              <a:solidFill>
                <a:schemeClr val="tx2"/>
              </a:solidFill>
            </a:endParaRPr>
          </a:p>
          <a:p>
            <a:pPr marL="765175" lvl="1" indent="0">
              <a:lnSpc>
                <a:spcPct val="80000"/>
              </a:lnSpc>
              <a:buFontTx/>
              <a:buNone/>
              <a:defRPr/>
            </a:pPr>
            <a:r>
              <a:rPr lang="de-DE" altLang="de-DE" sz="2000" kern="0" dirty="0" smtClean="0">
                <a:solidFill>
                  <a:schemeClr val="tx2"/>
                </a:solidFill>
              </a:rPr>
              <a:t>Typisch für Weine der Sorte Rheinriesling, Chardonnay …</a:t>
            </a:r>
            <a:endParaRPr lang="en-US" altLang="de-DE" sz="2000" kern="0" dirty="0" smtClean="0">
              <a:solidFill>
                <a:schemeClr val="tx2"/>
              </a:solidFill>
            </a:endParaRPr>
          </a:p>
        </p:txBody>
      </p:sp>
      <p:pic>
        <p:nvPicPr>
          <p:cNvPr id="14" name="Picture 11" descr="Ries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091618"/>
            <a:ext cx="977903" cy="96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Pfirs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3145627"/>
            <a:ext cx="1295400" cy="91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2" descr="gamma-decalac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889" y="2573847"/>
            <a:ext cx="2895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4" descr="Pfirsi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2148901"/>
            <a:ext cx="1450445" cy="108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Picture 5" descr="gamma-dodecalac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16" y="3609917"/>
            <a:ext cx="2895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5" name="Picture 6" descr="gamma-undecalact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4415924"/>
            <a:ext cx="2895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6" name="Text Box 12"/>
          <p:cNvSpPr txBox="1">
            <a:spLocks noChangeArrowheads="1"/>
          </p:cNvSpPr>
          <p:nvPr/>
        </p:nvSpPr>
        <p:spPr bwMode="auto">
          <a:xfrm>
            <a:off x="2498726" y="1758094"/>
            <a:ext cx="60198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77850" indent="-577850" eaLnBrk="0" hangingPunct="0">
              <a:spcBef>
                <a:spcPct val="20000"/>
              </a:spcBef>
              <a:buChar char="•"/>
              <a:tabLst>
                <a:tab pos="476250" algn="l"/>
              </a:tabLs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8350" indent="-1588" eaLnBrk="0" hangingPunct="0">
              <a:spcBef>
                <a:spcPct val="20000"/>
              </a:spcBef>
              <a:buChar char="–"/>
              <a:tabLst>
                <a:tab pos="476250" algn="l"/>
              </a:tabLs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58850" indent="-363538" eaLnBrk="0" hangingPunct="0">
              <a:spcBef>
                <a:spcPct val="20000"/>
              </a:spcBef>
              <a:buChar char="•"/>
              <a:tabLst>
                <a:tab pos="47625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358775" indent="-358775" eaLnBrk="0" hangingPunct="0">
              <a:spcBef>
                <a:spcPct val="20000"/>
              </a:spcBef>
              <a:buChar char="–"/>
              <a:tabLst>
                <a:tab pos="47625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360363" indent="4763" eaLnBrk="0" hangingPunct="0">
              <a:spcBef>
                <a:spcPct val="20000"/>
              </a:spcBef>
              <a:buChar char="»"/>
              <a:tabLst>
                <a:tab pos="47625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817563" indent="4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7625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1274763" indent="4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7625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731963" indent="4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7625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189163" indent="4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7625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endParaRPr lang="de-DE" altLang="de-DE" sz="1800" dirty="0">
              <a:solidFill>
                <a:schemeClr val="tx2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  <a:sym typeface="Symbol" pitchFamily="18" charset="2"/>
              </a:rPr>
              <a:t>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-</a:t>
            </a:r>
            <a:r>
              <a:rPr lang="de-DE" altLang="de-DE" sz="1800" dirty="0" err="1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Lactone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 C</a:t>
            </a:r>
            <a:r>
              <a:rPr lang="de-DE" altLang="de-DE" sz="1800" baseline="-250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5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 - C</a:t>
            </a:r>
            <a:r>
              <a:rPr lang="de-DE" altLang="de-DE" sz="1800" baseline="-250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10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/>
            </a:r>
            <a:b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</a:b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/>
            </a:r>
            <a:b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</a:br>
            <a:endParaRPr lang="de-DE" altLang="de-DE" sz="1800" dirty="0" smtClean="0">
              <a:solidFill>
                <a:schemeClr val="tx2"/>
              </a:solidFill>
              <a:ea typeface="MS PGothic" pitchFamily="34" charset="-128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de-DE" sz="1800" dirty="0" smtClean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  <a:sym typeface="Symbol" pitchFamily="18" charset="2"/>
              </a:rPr>
              <a:t>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-</a:t>
            </a:r>
            <a:r>
              <a:rPr lang="de-DE" altLang="de-DE" sz="1800" dirty="0" err="1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Dodecalacton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 C</a:t>
            </a:r>
            <a:r>
              <a:rPr lang="de-DE" altLang="de-DE" sz="1800" baseline="-250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12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/>
            </a:r>
            <a:b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</a:br>
            <a:endParaRPr lang="de-DE" altLang="de-DE" sz="1800" dirty="0">
              <a:solidFill>
                <a:schemeClr val="tx2"/>
              </a:solidFill>
              <a:ea typeface="MS PGothic" pitchFamily="34" charset="-128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endParaRPr lang="de-DE" altLang="de-DE" sz="1800" dirty="0" smtClean="0">
              <a:solidFill>
                <a:schemeClr val="tx2"/>
              </a:solidFill>
              <a:ea typeface="MS PGothic" pitchFamily="34" charset="-128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de-DE" altLang="de-DE" sz="1800" dirty="0" smtClean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  <a:sym typeface="Symbol" pitchFamily="18" charset="2"/>
              </a:rPr>
              <a:t>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-</a:t>
            </a:r>
            <a:r>
              <a:rPr lang="de-DE" altLang="de-DE" sz="1800" dirty="0" err="1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Undecalacton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 C</a:t>
            </a:r>
            <a:r>
              <a:rPr lang="de-DE" altLang="de-DE" sz="1800" baseline="-250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11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 </a:t>
            </a:r>
            <a:b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</a:b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naturidentisch </a:t>
            </a:r>
            <a:b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</a:br>
            <a:endParaRPr lang="de-DE" altLang="de-DE" sz="1800" dirty="0">
              <a:solidFill>
                <a:schemeClr val="tx2"/>
              </a:solidFill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45077" name="Text Box 7"/>
          <p:cNvSpPr txBox="1">
            <a:spLocks noChangeArrowheads="1"/>
          </p:cNvSpPr>
          <p:nvPr/>
        </p:nvSpPr>
        <p:spPr bwMode="auto">
          <a:xfrm>
            <a:off x="5264150" y="1992868"/>
            <a:ext cx="37782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  <a:sym typeface="Symbol" pitchFamily="18" charset="2"/>
              </a:rPr>
              <a:t>z.B. 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-</a:t>
            </a:r>
            <a:r>
              <a:rPr lang="de-DE" altLang="de-DE" sz="1800" dirty="0" err="1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Decalacton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 (C10)</a:t>
            </a:r>
          </a:p>
        </p:txBody>
      </p:sp>
      <p:sp>
        <p:nvSpPr>
          <p:cNvPr id="45078" name="Textfeld 1"/>
          <p:cNvSpPr txBox="1">
            <a:spLocks noChangeArrowheads="1"/>
          </p:cNvSpPr>
          <p:nvPr/>
        </p:nvSpPr>
        <p:spPr bwMode="auto">
          <a:xfrm>
            <a:off x="-6983" y="4699441"/>
            <a:ext cx="36305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AT" altLang="de-DE" sz="1200" i="1" dirty="0"/>
              <a:t>Dr. </a:t>
            </a:r>
            <a:r>
              <a:rPr lang="de-AT" altLang="de-DE" sz="1200" i="1" dirty="0" smtClean="0"/>
              <a:t>Tomas </a:t>
            </a:r>
            <a:r>
              <a:rPr lang="de-AT" altLang="de-DE" sz="1200" i="1" dirty="0" err="1" smtClean="0"/>
              <a:t>Brzezina</a:t>
            </a:r>
            <a:endParaRPr lang="de-AT" altLang="de-DE" sz="12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200" i="1" dirty="0" smtClean="0"/>
              <a:t>Landesuntersuchungsamt  Rheinland-Pfalz</a:t>
            </a:r>
            <a:endParaRPr lang="de-AT" altLang="de-DE" sz="1200" i="1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470767" y="66462"/>
            <a:ext cx="431977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NACHWEIS der SORTE: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Analyse von Aromastoffen 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-6983" y="3360679"/>
            <a:ext cx="3001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</a:rPr>
              <a:t>Nachweis der Sortenechtheit</a:t>
            </a:r>
          </a:p>
          <a:p>
            <a:r>
              <a:rPr lang="de-DE" b="1" dirty="0" smtClean="0">
                <a:solidFill>
                  <a:srgbClr val="C00000"/>
                </a:solidFill>
              </a:rPr>
              <a:t>Aber auch Nachweis </a:t>
            </a:r>
          </a:p>
          <a:p>
            <a:r>
              <a:rPr lang="de-DE" b="1" dirty="0" smtClean="0">
                <a:solidFill>
                  <a:srgbClr val="C00000"/>
                </a:solidFill>
              </a:rPr>
              <a:t>weinfremder Zusätze</a:t>
            </a:r>
          </a:p>
          <a:p>
            <a:r>
              <a:rPr lang="de-DE" b="1" dirty="0" smtClean="0">
                <a:solidFill>
                  <a:srgbClr val="C00000"/>
                </a:solidFill>
              </a:rPr>
              <a:t>Verfälschung !!!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354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 txBox="1">
            <a:spLocks noChangeArrowheads="1"/>
          </p:cNvSpPr>
          <p:nvPr/>
        </p:nvSpPr>
        <p:spPr bwMode="auto">
          <a:xfrm>
            <a:off x="368300" y="795933"/>
            <a:ext cx="7777163" cy="145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76250" indent="-47625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altLang="de-DE" sz="1800" b="1" kern="0" dirty="0" smtClean="0">
                <a:solidFill>
                  <a:schemeClr val="tx2"/>
                </a:solidFill>
              </a:rPr>
              <a:t>Gamma-Lactone (</a:t>
            </a:r>
            <a:r>
              <a:rPr lang="en-US" altLang="de-DE" sz="1800" b="1" kern="0" dirty="0" err="1" smtClean="0">
                <a:solidFill>
                  <a:schemeClr val="tx2"/>
                </a:solidFill>
              </a:rPr>
              <a:t>Pfirsichlactone</a:t>
            </a:r>
            <a:r>
              <a:rPr lang="en-US" altLang="de-DE" sz="1800" b="1" kern="0" dirty="0" smtClean="0">
                <a:solidFill>
                  <a:schemeClr val="tx2"/>
                </a:solidFill>
              </a:rPr>
              <a:t>) </a:t>
            </a:r>
          </a:p>
          <a:p>
            <a:pPr marL="765175" lvl="1" indent="0">
              <a:lnSpc>
                <a:spcPct val="80000"/>
              </a:lnSpc>
              <a:buFontTx/>
              <a:buNone/>
              <a:defRPr/>
            </a:pPr>
            <a:r>
              <a:rPr lang="en-US" altLang="de-DE" sz="1800" kern="0" dirty="0" err="1" smtClean="0">
                <a:solidFill>
                  <a:schemeClr val="tx2"/>
                </a:solidFill>
              </a:rPr>
              <a:t>Duft</a:t>
            </a:r>
            <a:r>
              <a:rPr lang="en-US" altLang="de-DE" sz="1800" kern="0" dirty="0" smtClean="0">
                <a:solidFill>
                  <a:schemeClr val="tx2"/>
                </a:solidFill>
              </a:rPr>
              <a:t> </a:t>
            </a:r>
            <a:r>
              <a:rPr lang="en-US" altLang="de-DE" sz="1800" kern="0" dirty="0" err="1" smtClean="0">
                <a:solidFill>
                  <a:schemeClr val="tx2"/>
                </a:solidFill>
              </a:rPr>
              <a:t>nach</a:t>
            </a:r>
            <a:r>
              <a:rPr lang="en-US" altLang="de-DE" sz="1800" kern="0" dirty="0" smtClean="0">
                <a:solidFill>
                  <a:schemeClr val="tx2"/>
                </a:solidFill>
              </a:rPr>
              <a:t> </a:t>
            </a:r>
            <a:r>
              <a:rPr lang="en-US" altLang="de-DE" sz="1800" kern="0" dirty="0" err="1" smtClean="0">
                <a:solidFill>
                  <a:schemeClr val="tx2"/>
                </a:solidFill>
              </a:rPr>
              <a:t>Pfirsich</a:t>
            </a:r>
            <a:r>
              <a:rPr lang="en-US" altLang="de-DE" sz="1800" kern="0" dirty="0" smtClean="0">
                <a:solidFill>
                  <a:schemeClr val="tx2"/>
                </a:solidFill>
              </a:rPr>
              <a:t> und </a:t>
            </a:r>
            <a:r>
              <a:rPr lang="en-US" altLang="de-DE" sz="1800" kern="0" dirty="0" err="1" smtClean="0">
                <a:solidFill>
                  <a:schemeClr val="tx2"/>
                </a:solidFill>
              </a:rPr>
              <a:t>Marille</a:t>
            </a:r>
            <a:r>
              <a:rPr lang="en-US" altLang="de-DE" sz="1800" kern="0" dirty="0" smtClean="0">
                <a:solidFill>
                  <a:schemeClr val="tx2"/>
                </a:solidFill>
              </a:rPr>
              <a:t> </a:t>
            </a:r>
            <a:r>
              <a:rPr lang="en-US" altLang="de-DE" sz="1800" kern="0" dirty="0" err="1" smtClean="0">
                <a:solidFill>
                  <a:schemeClr val="tx2"/>
                </a:solidFill>
              </a:rPr>
              <a:t>im</a:t>
            </a:r>
            <a:r>
              <a:rPr lang="en-US" altLang="de-DE" sz="1800" kern="0" dirty="0" smtClean="0">
                <a:solidFill>
                  <a:schemeClr val="tx2"/>
                </a:solidFill>
              </a:rPr>
              <a:t> Riesling</a:t>
            </a:r>
          </a:p>
          <a:p>
            <a:pPr marL="765175" lvl="1" indent="0">
              <a:lnSpc>
                <a:spcPct val="80000"/>
              </a:lnSpc>
              <a:buFontTx/>
              <a:buNone/>
              <a:defRPr/>
            </a:pPr>
            <a:endParaRPr lang="en-US" altLang="de-DE" sz="1800" kern="0" dirty="0" smtClean="0">
              <a:solidFill>
                <a:schemeClr val="tx2"/>
              </a:solidFill>
            </a:endParaRPr>
          </a:p>
        </p:txBody>
      </p:sp>
      <p:pic>
        <p:nvPicPr>
          <p:cNvPr id="14" name="Picture 11" descr="Ries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1561207"/>
            <a:ext cx="927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9" name="Textfeld 1"/>
          <p:cNvSpPr txBox="1">
            <a:spLocks noChangeArrowheads="1"/>
          </p:cNvSpPr>
          <p:nvPr/>
        </p:nvSpPr>
        <p:spPr bwMode="auto">
          <a:xfrm>
            <a:off x="-541338" y="170735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sp>
        <p:nvSpPr>
          <p:cNvPr id="47120" name="Text Box 2"/>
          <p:cNvSpPr txBox="1">
            <a:spLocks noChangeArrowheads="1"/>
          </p:cNvSpPr>
          <p:nvPr/>
        </p:nvSpPr>
        <p:spPr bwMode="auto">
          <a:xfrm>
            <a:off x="990600" y="3386138"/>
            <a:ext cx="784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>
              <a:latin typeface="Times New Roman" pitchFamily="18" charset="0"/>
              <a:ea typeface="MS PGothic" pitchFamily="34" charset="-128"/>
            </a:endParaRPr>
          </a:p>
        </p:txBody>
      </p:sp>
      <p:pic>
        <p:nvPicPr>
          <p:cNvPr id="47121" name="Picture 3" descr="gamma-decalac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58516"/>
            <a:ext cx="3382962" cy="58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68300" y="2780110"/>
            <a:ext cx="86042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63575" indent="-6635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330325" indent="-15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520825" indent="-3635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1325" indent="-3587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01825" indent="47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59025" indent="4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6225" indent="4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73425" indent="4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30625" indent="4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</a:rPr>
              <a:t>1 asymmetrisches C-Atom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de-DE" altLang="de-DE" sz="1800" dirty="0" err="1">
                <a:solidFill>
                  <a:schemeClr val="tx2"/>
                </a:solidFill>
                <a:ea typeface="MS PGothic" pitchFamily="34" charset="-128"/>
              </a:rPr>
              <a:t>Chirale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</a:rPr>
              <a:t> Aromastoffe natürlicher Herkunft weisen charakteristische sorten- bzw. herkunftsspezifische </a:t>
            </a:r>
            <a:r>
              <a:rPr lang="de-DE" altLang="de-DE" sz="1800" dirty="0" err="1">
                <a:solidFill>
                  <a:schemeClr val="tx2"/>
                </a:solidFill>
                <a:ea typeface="MS PGothic" pitchFamily="34" charset="-128"/>
              </a:rPr>
              <a:t>Enantiomerenverhältnisse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</a:rPr>
              <a:t> </a:t>
            </a:r>
            <a:r>
              <a:rPr lang="de-DE" altLang="de-DE" sz="1800" dirty="0" smtClean="0">
                <a:solidFill>
                  <a:schemeClr val="tx2"/>
                </a:solidFill>
                <a:ea typeface="MS PGothic" pitchFamily="34" charset="-128"/>
              </a:rPr>
              <a:t>auf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</a:rPr>
              <a:t>Meist liegt ein Überschuss des einen oder des anderen </a:t>
            </a:r>
            <a:r>
              <a:rPr lang="de-DE" altLang="de-DE" sz="1800" dirty="0" err="1">
                <a:solidFill>
                  <a:schemeClr val="tx2"/>
                </a:solidFill>
                <a:ea typeface="MS PGothic" pitchFamily="34" charset="-128"/>
              </a:rPr>
              <a:t>Enantiomers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</a:rPr>
              <a:t> </a:t>
            </a:r>
            <a:r>
              <a:rPr lang="de-DE" altLang="de-DE" sz="1800" dirty="0" smtClean="0">
                <a:solidFill>
                  <a:schemeClr val="tx2"/>
                </a:solidFill>
                <a:ea typeface="MS PGothic" pitchFamily="34" charset="-128"/>
              </a:rPr>
              <a:t>vor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de-DE" altLang="de-DE" sz="1800" dirty="0">
              <a:solidFill>
                <a:schemeClr val="tx2"/>
              </a:solidFill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de-DE" altLang="de-DE" sz="1800" dirty="0" err="1">
                <a:solidFill>
                  <a:schemeClr val="tx2"/>
                </a:solidFill>
                <a:ea typeface="MS PGothic" pitchFamily="34" charset="-128"/>
              </a:rPr>
              <a:t>Chirale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</a:rPr>
              <a:t> Aromastoffe die im Labor hergestellt wurden, weisen beide </a:t>
            </a:r>
            <a:r>
              <a:rPr lang="de-DE" altLang="de-DE" sz="1800" dirty="0" err="1">
                <a:solidFill>
                  <a:schemeClr val="tx2"/>
                </a:solidFill>
                <a:ea typeface="MS PGothic" pitchFamily="34" charset="-128"/>
              </a:rPr>
              <a:t>Enantiomere</a:t>
            </a:r>
            <a:r>
              <a:rPr lang="de-DE" altLang="de-DE" sz="1800" dirty="0">
                <a:solidFill>
                  <a:schemeClr val="tx2"/>
                </a:solidFill>
                <a:ea typeface="MS PGothic" pitchFamily="34" charset="-128"/>
              </a:rPr>
              <a:t> oft in der gleichen Konzentration auf (racemisches Gemisch)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de-DE" altLang="de-DE" sz="1800" dirty="0">
              <a:solidFill>
                <a:schemeClr val="tx2"/>
              </a:solidFill>
              <a:ea typeface="MS PGothic" pitchFamily="34" charset="-128"/>
            </a:endParaRPr>
          </a:p>
        </p:txBody>
      </p:sp>
      <p:sp>
        <p:nvSpPr>
          <p:cNvPr id="47123" name="Rectangle 5"/>
          <p:cNvSpPr>
            <a:spLocks noChangeArrowheads="1"/>
          </p:cNvSpPr>
          <p:nvPr/>
        </p:nvSpPr>
        <p:spPr bwMode="auto">
          <a:xfrm>
            <a:off x="4356100" y="1512094"/>
            <a:ext cx="35290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>
                <a:solidFill>
                  <a:schemeClr val="tx2"/>
                </a:solidFill>
                <a:ea typeface="MS PGothic" pitchFamily="34" charset="-128"/>
                <a:cs typeface="Times New Roman" pitchFamily="18" charset="0"/>
                <a:sym typeface="Symbol" pitchFamily="18" charset="2"/>
              </a:rPr>
              <a:t>R - </a:t>
            </a:r>
            <a:r>
              <a:rPr lang="de-DE" altLang="de-DE" sz="240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  <a:sym typeface="Symbol" pitchFamily="18" charset="2"/>
              </a:rPr>
              <a:t>(+)-</a:t>
            </a:r>
            <a:r>
              <a:rPr lang="de-DE" altLang="de-DE" sz="240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-Decalacton C</a:t>
            </a:r>
            <a:r>
              <a:rPr lang="de-DE" altLang="de-DE" sz="2400" baseline="-2500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10</a:t>
            </a:r>
          </a:p>
        </p:txBody>
      </p:sp>
      <p:pic>
        <p:nvPicPr>
          <p:cNvPr id="47124" name="Picture 7" descr="gamma-decalacto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4" y="2159794"/>
            <a:ext cx="339883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5" name="Rectangle 8"/>
          <p:cNvSpPr>
            <a:spLocks noChangeArrowheads="1"/>
          </p:cNvSpPr>
          <p:nvPr/>
        </p:nvSpPr>
        <p:spPr bwMode="auto">
          <a:xfrm>
            <a:off x="4370388" y="2235994"/>
            <a:ext cx="35290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>
                <a:solidFill>
                  <a:schemeClr val="tx2"/>
                </a:solidFill>
                <a:ea typeface="MS PGothic" pitchFamily="34" charset="-128"/>
                <a:sym typeface="Symbol" pitchFamily="18" charset="2"/>
              </a:rPr>
              <a:t>S -</a:t>
            </a:r>
            <a:r>
              <a:rPr lang="de-DE" altLang="de-DE" sz="2400" b="1">
                <a:solidFill>
                  <a:schemeClr val="tx2"/>
                </a:solidFill>
                <a:ea typeface="MS PGothic" pitchFamily="34" charset="-128"/>
                <a:sym typeface="Symbol" pitchFamily="18" charset="2"/>
              </a:rPr>
              <a:t> </a:t>
            </a:r>
            <a:r>
              <a:rPr lang="de-DE" altLang="de-DE" sz="240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  <a:sym typeface="Symbol" pitchFamily="18" charset="2"/>
              </a:rPr>
              <a:t>(-)-</a:t>
            </a:r>
            <a:r>
              <a:rPr lang="de-DE" altLang="de-DE" sz="2400">
                <a:solidFill>
                  <a:schemeClr val="tx2"/>
                </a:solidFill>
                <a:ea typeface="MS PGothic" pitchFamily="34" charset="-128"/>
                <a:cs typeface="Times New Roman" pitchFamily="18" charset="0"/>
              </a:rPr>
              <a:t>-Decalacton </a:t>
            </a:r>
            <a:r>
              <a:rPr lang="de-DE" altLang="de-DE" sz="2400">
                <a:solidFill>
                  <a:schemeClr val="tx2"/>
                </a:solidFill>
                <a:ea typeface="MS PGothic" pitchFamily="34" charset="-128"/>
              </a:rPr>
              <a:t>C</a:t>
            </a:r>
            <a:r>
              <a:rPr lang="de-DE" altLang="de-DE" sz="2400" baseline="-25000">
                <a:solidFill>
                  <a:schemeClr val="tx2"/>
                </a:solidFill>
                <a:ea typeface="MS PGothic" pitchFamily="34" charset="-128"/>
              </a:rPr>
              <a:t>10</a:t>
            </a:r>
          </a:p>
        </p:txBody>
      </p:sp>
      <p:sp>
        <p:nvSpPr>
          <p:cNvPr id="47126" name="Text Box 9"/>
          <p:cNvSpPr txBox="1">
            <a:spLocks noChangeArrowheads="1"/>
          </p:cNvSpPr>
          <p:nvPr/>
        </p:nvSpPr>
        <p:spPr bwMode="auto">
          <a:xfrm>
            <a:off x="3074988" y="1627585"/>
            <a:ext cx="304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>
                <a:latin typeface="Times New Roman" pitchFamily="18" charset="0"/>
                <a:ea typeface="MS PGothic" pitchFamily="34" charset="-128"/>
              </a:rPr>
              <a:t>X</a:t>
            </a:r>
          </a:p>
        </p:txBody>
      </p:sp>
      <p:sp>
        <p:nvSpPr>
          <p:cNvPr id="47127" name="Text Box 10"/>
          <p:cNvSpPr txBox="1">
            <a:spLocks noChangeArrowheads="1"/>
          </p:cNvSpPr>
          <p:nvPr/>
        </p:nvSpPr>
        <p:spPr bwMode="auto">
          <a:xfrm>
            <a:off x="3094038" y="2321719"/>
            <a:ext cx="304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>
                <a:latin typeface="Times New Roman" pitchFamily="18" charset="0"/>
                <a:ea typeface="MS PGothic" pitchFamily="34" charset="-128"/>
              </a:rPr>
              <a:t>X</a:t>
            </a:r>
          </a:p>
        </p:txBody>
      </p:sp>
      <p:sp>
        <p:nvSpPr>
          <p:cNvPr id="47128" name="Textfeld 25"/>
          <p:cNvSpPr txBox="1">
            <a:spLocks noChangeArrowheads="1"/>
          </p:cNvSpPr>
          <p:nvPr/>
        </p:nvSpPr>
        <p:spPr bwMode="auto">
          <a:xfrm>
            <a:off x="4759325" y="4811435"/>
            <a:ext cx="43846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200" i="1" dirty="0"/>
              <a:t>Landesuntersuchungsamt, Rheinland-Pfalz, Dr. Brzezina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" y="-36115"/>
            <a:ext cx="82550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8234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 descr="Ries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73753"/>
            <a:ext cx="1531779" cy="142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2" name="Rectangle 4"/>
          <p:cNvSpPr>
            <a:spLocks noChangeArrowheads="1"/>
          </p:cNvSpPr>
          <p:nvPr/>
        </p:nvSpPr>
        <p:spPr bwMode="auto">
          <a:xfrm>
            <a:off x="233997" y="910787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>
                <a:solidFill>
                  <a:schemeClr val="tx2"/>
                </a:solidFill>
                <a:latin typeface="+mn-lt"/>
                <a:ea typeface="MS PGothic" pitchFamily="34" charset="-128"/>
              </a:rPr>
              <a:t>Racemate (</a:t>
            </a:r>
            <a:r>
              <a:rPr lang="de-DE" altLang="de-DE" sz="2000" b="1" dirty="0" err="1">
                <a:solidFill>
                  <a:schemeClr val="tx2"/>
                </a:solidFill>
                <a:latin typeface="+mn-lt"/>
                <a:ea typeface="MS PGothic" pitchFamily="34" charset="-128"/>
              </a:rPr>
              <a:t>Enantiomerenpaare</a:t>
            </a:r>
            <a:r>
              <a:rPr lang="de-DE" altLang="de-DE" sz="2000" b="1" dirty="0">
                <a:solidFill>
                  <a:schemeClr val="tx2"/>
                </a:solidFill>
                <a:latin typeface="+mn-lt"/>
                <a:ea typeface="MS PGothic" pitchFamily="34" charset="-128"/>
              </a:rPr>
              <a:t>) = spiegelbildliche Moleküle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233997" y="1463674"/>
            <a:ext cx="8748713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14375" indent="-4238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528763" indent="-15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719263" indent="-3635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909763" indent="-3587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00263" indent="47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57463" indent="4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14663" indent="4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71863" indent="4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29063" indent="4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de-DE" altLang="de-DE" sz="1800" dirty="0">
                <a:solidFill>
                  <a:schemeClr val="tx2"/>
                </a:solidFill>
                <a:latin typeface="+mn-lt"/>
                <a:ea typeface="MS PGothic" pitchFamily="34" charset="-128"/>
              </a:rPr>
              <a:t>Entstehung erfolgt in der Natur enzymkatalysiert und stereoselektiv</a:t>
            </a:r>
            <a:br>
              <a:rPr lang="de-DE" altLang="de-DE" sz="1800" dirty="0">
                <a:solidFill>
                  <a:schemeClr val="tx2"/>
                </a:solidFill>
                <a:latin typeface="+mn-lt"/>
                <a:ea typeface="MS PGothic" pitchFamily="34" charset="-128"/>
              </a:rPr>
            </a:br>
            <a:endParaRPr lang="de-DE" altLang="de-DE" sz="1800" dirty="0">
              <a:solidFill>
                <a:schemeClr val="tx2"/>
              </a:solidFill>
              <a:latin typeface="+mn-lt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de-DE" altLang="de-DE" sz="1800" dirty="0" err="1">
                <a:solidFill>
                  <a:schemeClr val="tx2"/>
                </a:solidFill>
                <a:latin typeface="+mn-lt"/>
                <a:ea typeface="MS PGothic" pitchFamily="34" charset="-128"/>
              </a:rPr>
              <a:t>Chirale</a:t>
            </a:r>
            <a:r>
              <a:rPr lang="de-DE" altLang="de-DE" sz="1800" dirty="0">
                <a:solidFill>
                  <a:schemeClr val="tx2"/>
                </a:solidFill>
                <a:latin typeface="+mn-lt"/>
                <a:ea typeface="MS PGothic" pitchFamily="34" charset="-128"/>
              </a:rPr>
              <a:t> Aromastoffe natürlicher Herkunft weisen charakteristische sorten- bzw. herkunftsspezifische </a:t>
            </a:r>
            <a:r>
              <a:rPr lang="de-DE" altLang="de-DE" sz="1800" dirty="0" err="1">
                <a:solidFill>
                  <a:schemeClr val="tx2"/>
                </a:solidFill>
                <a:latin typeface="+mn-lt"/>
                <a:ea typeface="MS PGothic" pitchFamily="34" charset="-128"/>
              </a:rPr>
              <a:t>Enantiomerenverhältnisse</a:t>
            </a:r>
            <a:r>
              <a:rPr lang="de-DE" altLang="de-DE" sz="1800" dirty="0">
                <a:solidFill>
                  <a:schemeClr val="tx2"/>
                </a:solidFill>
                <a:latin typeface="+mn-lt"/>
                <a:ea typeface="MS PGothic" pitchFamily="34" charset="-128"/>
              </a:rPr>
              <a:t> auf</a:t>
            </a:r>
            <a:br>
              <a:rPr lang="de-DE" altLang="de-DE" sz="1800" dirty="0">
                <a:solidFill>
                  <a:schemeClr val="tx2"/>
                </a:solidFill>
                <a:latin typeface="+mn-lt"/>
                <a:ea typeface="MS PGothic" pitchFamily="34" charset="-128"/>
              </a:rPr>
            </a:br>
            <a:endParaRPr lang="de-DE" altLang="de-DE" sz="1800" dirty="0">
              <a:solidFill>
                <a:schemeClr val="tx2"/>
              </a:solidFill>
              <a:latin typeface="+mn-lt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de-DE" altLang="de-DE" sz="1800" dirty="0">
                <a:solidFill>
                  <a:schemeClr val="tx2"/>
                </a:solidFill>
                <a:latin typeface="+mn-lt"/>
                <a:ea typeface="MS PGothic" pitchFamily="34" charset="-128"/>
              </a:rPr>
              <a:t>Meist liegt ein Überschuss des einen oder des anderen </a:t>
            </a:r>
            <a:r>
              <a:rPr lang="de-DE" altLang="de-DE" sz="1800" dirty="0" err="1">
                <a:solidFill>
                  <a:schemeClr val="tx2"/>
                </a:solidFill>
                <a:latin typeface="+mn-lt"/>
                <a:ea typeface="MS PGothic" pitchFamily="34" charset="-128"/>
              </a:rPr>
              <a:t>Enantiomers</a:t>
            </a:r>
            <a:r>
              <a:rPr lang="de-DE" altLang="de-DE" sz="1800" dirty="0">
                <a:solidFill>
                  <a:schemeClr val="tx2"/>
                </a:solidFill>
                <a:latin typeface="+mn-lt"/>
                <a:ea typeface="MS PGothic" pitchFamily="34" charset="-128"/>
              </a:rPr>
              <a:t> vor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de-DE" altLang="de-DE" sz="1800" dirty="0">
              <a:solidFill>
                <a:schemeClr val="tx2"/>
              </a:solidFill>
              <a:latin typeface="+mn-lt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de-DE" altLang="de-DE" sz="1800" dirty="0">
                <a:solidFill>
                  <a:schemeClr val="tx2"/>
                </a:solidFill>
                <a:latin typeface="+mn-lt"/>
                <a:ea typeface="MS PGothic" pitchFamily="34" charset="-128"/>
              </a:rPr>
              <a:t>Die Aromastoffwirkung  lässt sich in vielen Fällen auf das spezifische Vorkommen nur eines dieser </a:t>
            </a:r>
            <a:r>
              <a:rPr lang="de-DE" altLang="de-DE" sz="1800" dirty="0" err="1">
                <a:solidFill>
                  <a:schemeClr val="tx2"/>
                </a:solidFill>
                <a:latin typeface="+mn-lt"/>
                <a:ea typeface="MS PGothic" pitchFamily="34" charset="-128"/>
              </a:rPr>
              <a:t>Enantiomeren</a:t>
            </a:r>
            <a:r>
              <a:rPr lang="de-DE" altLang="de-DE" sz="1800" dirty="0">
                <a:solidFill>
                  <a:schemeClr val="tx2"/>
                </a:solidFill>
                <a:latin typeface="+mn-lt"/>
                <a:ea typeface="MS PGothic" pitchFamily="34" charset="-128"/>
              </a:rPr>
              <a:t> zurückführen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de-DE" altLang="de-DE" sz="1800" dirty="0">
              <a:solidFill>
                <a:schemeClr val="tx2"/>
              </a:solidFill>
              <a:latin typeface="+mn-lt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de-DE" altLang="de-DE" sz="1800" dirty="0" err="1">
                <a:solidFill>
                  <a:schemeClr val="tx2"/>
                </a:solidFill>
                <a:latin typeface="+mn-lt"/>
                <a:ea typeface="MS PGothic" pitchFamily="34" charset="-128"/>
              </a:rPr>
              <a:t>Chirale</a:t>
            </a:r>
            <a:r>
              <a:rPr lang="de-DE" altLang="de-DE" sz="1800" dirty="0">
                <a:solidFill>
                  <a:schemeClr val="tx2"/>
                </a:solidFill>
                <a:latin typeface="+mn-lt"/>
                <a:ea typeface="MS PGothic" pitchFamily="34" charset="-128"/>
              </a:rPr>
              <a:t> Aromastoffe die im Labor hergestellt wurden, weisen beide </a:t>
            </a:r>
            <a:r>
              <a:rPr lang="de-DE" altLang="de-DE" sz="1800" dirty="0" err="1">
                <a:solidFill>
                  <a:schemeClr val="tx2"/>
                </a:solidFill>
                <a:latin typeface="+mn-lt"/>
                <a:ea typeface="MS PGothic" pitchFamily="34" charset="-128"/>
              </a:rPr>
              <a:t>Enantiomere</a:t>
            </a:r>
            <a:r>
              <a:rPr lang="de-DE" altLang="de-DE" sz="1800" dirty="0">
                <a:solidFill>
                  <a:schemeClr val="tx2"/>
                </a:solidFill>
                <a:latin typeface="+mn-lt"/>
                <a:ea typeface="MS PGothic" pitchFamily="34" charset="-128"/>
              </a:rPr>
              <a:t> oft in der gleichen Konzentration auf (racemisches Gemisch)</a:t>
            </a:r>
            <a:br>
              <a:rPr lang="de-DE" altLang="de-DE" sz="1800" dirty="0">
                <a:solidFill>
                  <a:schemeClr val="tx2"/>
                </a:solidFill>
                <a:latin typeface="+mn-lt"/>
                <a:ea typeface="MS PGothic" pitchFamily="34" charset="-128"/>
              </a:rPr>
            </a:br>
            <a:endParaRPr lang="de-DE" altLang="de-DE" sz="1800" dirty="0">
              <a:solidFill>
                <a:schemeClr val="tx2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48144" name="Textfeld 27"/>
          <p:cNvSpPr txBox="1">
            <a:spLocks noChangeArrowheads="1"/>
          </p:cNvSpPr>
          <p:nvPr/>
        </p:nvSpPr>
        <p:spPr bwMode="auto">
          <a:xfrm>
            <a:off x="4750435" y="4824799"/>
            <a:ext cx="43846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200" i="1" dirty="0"/>
              <a:t>Landesuntersuchungsamt, Rheinland-Pfalz, Dr. Brzezina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" y="-36115"/>
            <a:ext cx="82550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8733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/>
          </p:nvPr>
        </p:nvGraphicFramePr>
        <p:xfrm>
          <a:off x="238126" y="1764614"/>
          <a:ext cx="3905250" cy="2772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8" name="Bitmap" r:id="rId3" imgW="3543795" imgH="2514286" progId="PBrush">
                  <p:embed/>
                </p:oleObj>
              </mc:Choice>
              <mc:Fallback>
                <p:oleObj name="Bitmap" r:id="rId3" imgW="3543795" imgH="2514286" progId="PBrush">
                  <p:embed/>
                  <p:pic>
                    <p:nvPicPr>
                      <p:cNvPr id="2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6" y="1764614"/>
                        <a:ext cx="3905250" cy="27724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4379913" y="1588789"/>
          <a:ext cx="4564062" cy="1495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9" name="Bitmap" r:id="rId5" imgW="6190476" imgH="3153215" progId="PBrush">
                  <p:embed/>
                </p:oleObj>
              </mc:Choice>
              <mc:Fallback>
                <p:oleObj name="Bitmap" r:id="rId5" imgW="6190476" imgH="3153215" progId="PBrush">
                  <p:embed/>
                  <p:pic>
                    <p:nvPicPr>
                      <p:cNvPr id="3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913" y="1588789"/>
                        <a:ext cx="4564062" cy="149572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4379913" y="3125986"/>
          <a:ext cx="4564062" cy="1503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0" name="Bitmap" r:id="rId7" imgW="6114286" imgH="2886478" progId="PBrush">
                  <p:embed/>
                </p:oleObj>
              </mc:Choice>
              <mc:Fallback>
                <p:oleObj name="Bitmap" r:id="rId7" imgW="6114286" imgH="2886478" progId="PBrush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913" y="3125986"/>
                        <a:ext cx="4564062" cy="1503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232410" y="971003"/>
            <a:ext cx="67362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AT" altLang="de-DE" sz="2000" b="1" dirty="0" smtClean="0">
                <a:solidFill>
                  <a:srgbClr val="002060"/>
                </a:solidFill>
                <a:latin typeface="+mj-lt"/>
              </a:rPr>
              <a:t>Zweidimensionale GC- Analyse</a:t>
            </a:r>
          </a:p>
          <a:p>
            <a:pPr eaLnBrk="1" hangingPunct="1"/>
            <a:r>
              <a:rPr lang="de-AT" altLang="de-DE" sz="2000" b="1" dirty="0" smtClean="0">
                <a:solidFill>
                  <a:srgbClr val="002060"/>
                </a:solidFill>
                <a:latin typeface="+mj-lt"/>
              </a:rPr>
              <a:t> von Aromastoffen – </a:t>
            </a:r>
            <a:r>
              <a:rPr lang="de-AT" altLang="de-DE" sz="2000" b="1" dirty="0" err="1" smtClean="0">
                <a:solidFill>
                  <a:srgbClr val="002060"/>
                </a:solidFill>
                <a:latin typeface="+mj-lt"/>
              </a:rPr>
              <a:t>Lactonen</a:t>
            </a:r>
            <a:r>
              <a:rPr lang="de-AT" altLang="de-DE" sz="2000" b="1" dirty="0" smtClean="0">
                <a:solidFill>
                  <a:srgbClr val="002060"/>
                </a:solidFill>
                <a:latin typeface="+mj-lt"/>
              </a:rPr>
              <a:t> = Fälschungsnachweis</a:t>
            </a:r>
            <a:endParaRPr lang="de-AT" altLang="de-DE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924424" y="4552950"/>
            <a:ext cx="4276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/>
              <a:t>Dr. Tomas </a:t>
            </a:r>
            <a:r>
              <a:rPr lang="de-AT" sz="1600" dirty="0" err="1" smtClean="0"/>
              <a:t>Brzezina</a:t>
            </a:r>
            <a:endParaRPr lang="de-AT" sz="1600" dirty="0" smtClean="0"/>
          </a:p>
          <a:p>
            <a:r>
              <a:rPr lang="de-AT" sz="1600" dirty="0" smtClean="0"/>
              <a:t>Landesuntersuchungsamt Rheinland Pfalz, Mainz</a:t>
            </a:r>
            <a:endParaRPr lang="de-AT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" y="50266"/>
            <a:ext cx="82550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32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 descr="Ries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156232"/>
            <a:ext cx="1598454" cy="127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" y="1304926"/>
            <a:ext cx="8112987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91" name="Textfeld 14"/>
          <p:cNvSpPr txBox="1">
            <a:spLocks noChangeArrowheads="1"/>
          </p:cNvSpPr>
          <p:nvPr/>
        </p:nvSpPr>
        <p:spPr bwMode="auto">
          <a:xfrm>
            <a:off x="4124326" y="4686300"/>
            <a:ext cx="43846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200" i="1"/>
              <a:t>Landesuntersuchungsamt, Rheinland-Pfalz, Dr. Brzezina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" y="122360"/>
            <a:ext cx="82550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6748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514350"/>
            <a:ext cx="6229350" cy="3657600"/>
          </a:xfrm>
        </p:spPr>
        <p:txBody>
          <a:bodyPr/>
          <a:lstStyle/>
          <a:p>
            <a:pPr algn="l" eaLnBrk="1" hangingPunct="1"/>
            <a:r>
              <a:rPr lang="de-DE" altLang="de-DE" sz="1800" dirty="0">
                <a:sym typeface="Symbol" panose="05050102010706020507" pitchFamily="18" charset="2"/>
              </a:rPr>
              <a:t/>
            </a:r>
            <a:br>
              <a:rPr lang="de-DE" altLang="de-DE" sz="1800" dirty="0">
                <a:sym typeface="Symbol" panose="05050102010706020507" pitchFamily="18" charset="2"/>
              </a:rPr>
            </a:br>
            <a:endParaRPr lang="de-DE" altLang="de-DE" sz="1800" dirty="0">
              <a:sym typeface="Symbol" panose="05050102010706020507" pitchFamily="18" charset="2"/>
            </a:endParaRPr>
          </a:p>
        </p:txBody>
      </p:sp>
      <p:sp>
        <p:nvSpPr>
          <p:cNvPr id="117764" name="Rectangle 16"/>
          <p:cNvSpPr>
            <a:spLocks noChangeArrowheads="1"/>
          </p:cNvSpPr>
          <p:nvPr/>
        </p:nvSpPr>
        <p:spPr bwMode="auto">
          <a:xfrm>
            <a:off x="-135279" y="924162"/>
            <a:ext cx="8288678" cy="13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>
            <a:spAutoFit/>
          </a:bodyPr>
          <a:lstStyle>
            <a:lvl1pPr marL="538163" indent="-5381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altLang="de-DE" sz="1800" dirty="0" smtClean="0"/>
              <a:t>	3,4,5-Trihydroxy-1-cyclohexencarbonsäure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/>
              <a:t>Authentizitätsparameter </a:t>
            </a:r>
            <a:r>
              <a:rPr lang="de-DE" altLang="de-DE" sz="1800" b="1" dirty="0"/>
              <a:t>zur Sortenechtheitsüberprüfung beim Wein, </a:t>
            </a:r>
            <a:endParaRPr lang="de-DE" altLang="de-DE" sz="18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/>
              <a:t>Deutsche Ergebnisse: Gehalt </a:t>
            </a:r>
            <a:r>
              <a:rPr lang="de-DE" altLang="de-DE" sz="1800" b="1" dirty="0"/>
              <a:t>zwischen 10 und 200 mg/l besonders viel im Cabernet Sauvignon, besonders wenig im </a:t>
            </a:r>
            <a:r>
              <a:rPr lang="de-DE" altLang="de-DE" sz="1800" b="1" dirty="0" smtClean="0"/>
              <a:t>WB</a:t>
            </a:r>
            <a:endParaRPr lang="de-DE" altLang="de-DE" sz="1800" b="1" dirty="0"/>
          </a:p>
        </p:txBody>
      </p:sp>
      <p:grpSp>
        <p:nvGrpSpPr>
          <p:cNvPr id="117765" name="Group 17"/>
          <p:cNvGrpSpPr>
            <a:grpSpLocks/>
          </p:cNvGrpSpPr>
          <p:nvPr/>
        </p:nvGrpSpPr>
        <p:grpSpPr bwMode="auto">
          <a:xfrm>
            <a:off x="864990" y="2709863"/>
            <a:ext cx="2106810" cy="1728776"/>
            <a:chOff x="597" y="2085"/>
            <a:chExt cx="1683" cy="1591"/>
          </a:xfrm>
        </p:grpSpPr>
        <p:grpSp>
          <p:nvGrpSpPr>
            <p:cNvPr id="117768" name="Group 18"/>
            <p:cNvGrpSpPr>
              <a:grpSpLocks/>
            </p:cNvGrpSpPr>
            <p:nvPr/>
          </p:nvGrpSpPr>
          <p:grpSpPr bwMode="auto">
            <a:xfrm>
              <a:off x="852" y="2287"/>
              <a:ext cx="951" cy="1133"/>
              <a:chOff x="2532" y="2544"/>
              <a:chExt cx="834" cy="960"/>
            </a:xfrm>
          </p:grpSpPr>
          <p:sp>
            <p:nvSpPr>
              <p:cNvPr id="117773" name="AutoShape 19"/>
              <p:cNvSpPr>
                <a:spLocks noChangeArrowheads="1"/>
              </p:cNvSpPr>
              <p:nvPr/>
            </p:nvSpPr>
            <p:spPr bwMode="auto">
              <a:xfrm rot="1767934">
                <a:off x="2590" y="2737"/>
                <a:ext cx="673" cy="575"/>
              </a:xfrm>
              <a:prstGeom prst="hexagon">
                <a:avLst>
                  <a:gd name="adj" fmla="val 29261"/>
                  <a:gd name="vf" fmla="val 115470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AT" altLang="de-DE" sz="1350"/>
              </a:p>
            </p:txBody>
          </p:sp>
          <p:sp>
            <p:nvSpPr>
              <p:cNvPr id="117774" name="Line 20"/>
              <p:cNvSpPr>
                <a:spLocks noChangeShapeType="1"/>
              </p:cNvSpPr>
              <p:nvPr/>
            </p:nvSpPr>
            <p:spPr bwMode="auto">
              <a:xfrm flipH="1">
                <a:off x="2697" y="2757"/>
                <a:ext cx="227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7775" name="Line 21"/>
              <p:cNvSpPr>
                <a:spLocks noChangeShapeType="1"/>
              </p:cNvSpPr>
              <p:nvPr/>
            </p:nvSpPr>
            <p:spPr bwMode="auto">
              <a:xfrm flipH="1" flipV="1">
                <a:off x="3222" y="3183"/>
                <a:ext cx="144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7776" name="Line 22"/>
              <p:cNvSpPr>
                <a:spLocks noChangeShapeType="1"/>
              </p:cNvSpPr>
              <p:nvPr/>
            </p:nvSpPr>
            <p:spPr bwMode="auto">
              <a:xfrm flipH="1">
                <a:off x="2532" y="3216"/>
                <a:ext cx="96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7777" name="Line 23"/>
              <p:cNvSpPr>
                <a:spLocks noChangeShapeType="1"/>
              </p:cNvSpPr>
              <p:nvPr/>
            </p:nvSpPr>
            <p:spPr bwMode="auto">
              <a:xfrm>
                <a:off x="292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7778" name="Line 24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17769" name="Text Box 25"/>
            <p:cNvSpPr txBox="1">
              <a:spLocks noChangeArrowheads="1"/>
            </p:cNvSpPr>
            <p:nvPr/>
          </p:nvSpPr>
          <p:spPr bwMode="auto">
            <a:xfrm>
              <a:off x="1194" y="2085"/>
              <a:ext cx="547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200" b="1"/>
                <a:t>COOH</a:t>
              </a:r>
              <a:endParaRPr lang="de-AT" altLang="de-DE" sz="1200" b="1"/>
            </a:p>
          </p:txBody>
        </p:sp>
        <p:sp>
          <p:nvSpPr>
            <p:cNvPr id="117770" name="Text Box 26"/>
            <p:cNvSpPr txBox="1">
              <a:spLocks noChangeArrowheads="1"/>
            </p:cNvSpPr>
            <p:nvPr/>
          </p:nvSpPr>
          <p:spPr bwMode="auto">
            <a:xfrm>
              <a:off x="1787" y="3195"/>
              <a:ext cx="493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200" b="1"/>
                <a:t>OH</a:t>
              </a:r>
              <a:endParaRPr lang="de-AT" altLang="de-DE" sz="1200" b="1"/>
            </a:p>
          </p:txBody>
        </p:sp>
        <p:sp>
          <p:nvSpPr>
            <p:cNvPr id="117771" name="Text Box 27"/>
            <p:cNvSpPr txBox="1">
              <a:spLocks noChangeArrowheads="1"/>
            </p:cNvSpPr>
            <p:nvPr/>
          </p:nvSpPr>
          <p:spPr bwMode="auto">
            <a:xfrm>
              <a:off x="1206" y="3421"/>
              <a:ext cx="383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200" b="1"/>
                <a:t>OH</a:t>
              </a:r>
              <a:endParaRPr lang="de-AT" altLang="de-DE" sz="1200" b="1"/>
            </a:p>
          </p:txBody>
        </p:sp>
        <p:sp>
          <p:nvSpPr>
            <p:cNvPr id="117772" name="Text Box 28"/>
            <p:cNvSpPr txBox="1">
              <a:spLocks noChangeArrowheads="1"/>
            </p:cNvSpPr>
            <p:nvPr/>
          </p:nvSpPr>
          <p:spPr bwMode="auto">
            <a:xfrm>
              <a:off x="597" y="3183"/>
              <a:ext cx="383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200" b="1"/>
                <a:t>HO</a:t>
              </a:r>
              <a:endParaRPr lang="de-AT" altLang="de-DE" sz="1200" b="1"/>
            </a:p>
          </p:txBody>
        </p:sp>
      </p:grpSp>
      <p:pic>
        <p:nvPicPr>
          <p:cNvPr id="117766" name="Picture 29" descr="Sternan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103" y="2401945"/>
            <a:ext cx="2842662" cy="2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7" name="Text Box 30"/>
          <p:cNvSpPr txBox="1">
            <a:spLocks noChangeArrowheads="1"/>
          </p:cNvSpPr>
          <p:nvPr/>
        </p:nvSpPr>
        <p:spPr bwMode="auto">
          <a:xfrm>
            <a:off x="3775312" y="4633658"/>
            <a:ext cx="3025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900" dirty="0"/>
              <a:t>Japanischer </a:t>
            </a:r>
            <a:r>
              <a:rPr lang="de-DE" altLang="de-DE" sz="900" dirty="0" smtClean="0"/>
              <a:t>Sternanisbaum (lat.: </a:t>
            </a:r>
            <a:r>
              <a:rPr lang="de-DE" altLang="de-DE" sz="900" dirty="0" err="1" smtClean="0"/>
              <a:t>Illicum</a:t>
            </a:r>
            <a:r>
              <a:rPr lang="de-DE" altLang="de-DE" sz="900" dirty="0" smtClean="0"/>
              <a:t> </a:t>
            </a:r>
            <a:r>
              <a:rPr lang="de-DE" altLang="de-DE" sz="900" dirty="0" err="1" smtClean="0"/>
              <a:t>anisatum</a:t>
            </a:r>
            <a:r>
              <a:rPr lang="de-DE" altLang="de-DE" sz="900" dirty="0" smtClean="0"/>
              <a:t>, </a:t>
            </a:r>
            <a:r>
              <a:rPr lang="de-DE" altLang="de-DE" sz="900" dirty="0" err="1" smtClean="0"/>
              <a:t>japan</a:t>
            </a:r>
            <a:r>
              <a:rPr lang="de-DE" altLang="de-DE" sz="900" dirty="0" smtClean="0"/>
              <a:t>. </a:t>
            </a:r>
            <a:r>
              <a:rPr lang="de-DE" altLang="de-DE" sz="900" dirty="0" err="1" smtClean="0"/>
              <a:t>Shikimi-mo-ki</a:t>
            </a:r>
            <a:r>
              <a:rPr lang="de-DE" altLang="de-DE" sz="900" dirty="0" smtClean="0"/>
              <a:t>)</a:t>
            </a:r>
            <a:endParaRPr lang="de-AT" altLang="de-DE" sz="900" dirty="0"/>
          </a:p>
        </p:txBody>
      </p:sp>
      <p:sp>
        <p:nvSpPr>
          <p:cNvPr id="2" name="Textfeld 1"/>
          <p:cNvSpPr txBox="1"/>
          <p:nvPr/>
        </p:nvSpPr>
        <p:spPr>
          <a:xfrm>
            <a:off x="7009756" y="2456156"/>
            <a:ext cx="17216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 Deutschland</a:t>
            </a:r>
          </a:p>
          <a:p>
            <a:r>
              <a:rPr lang="de-DE" dirty="0"/>
              <a:t>z</a:t>
            </a:r>
            <a:r>
              <a:rPr lang="de-DE" dirty="0" smtClean="0"/>
              <a:t>um </a:t>
            </a:r>
          </a:p>
          <a:p>
            <a:r>
              <a:rPr lang="de-DE" dirty="0" smtClean="0"/>
              <a:t>Echtheitsbeweis</a:t>
            </a:r>
          </a:p>
          <a:p>
            <a:r>
              <a:rPr lang="de-DE" dirty="0" smtClean="0"/>
              <a:t>von WB und CS</a:t>
            </a:r>
          </a:p>
          <a:p>
            <a:r>
              <a:rPr lang="de-DE" dirty="0" smtClean="0"/>
              <a:t>herangezogen</a:t>
            </a:r>
            <a:endParaRPr lang="en-US" dirty="0"/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1470767" y="66462"/>
            <a:ext cx="431977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NACHWEIS der SORTE: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Analyse von </a:t>
            </a:r>
            <a:r>
              <a:rPr lang="de-DE" altLang="de-DE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Shikimisäure</a:t>
            </a: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02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2215754" y="467916"/>
            <a:ext cx="137122" cy="39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66" tIns="33338" rIns="67866" bIns="333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AT" altLang="de-DE" sz="2100" b="1">
              <a:solidFill>
                <a:schemeClr val="tx2"/>
              </a:solidFill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1077" y="377412"/>
            <a:ext cx="538043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700" b="1" dirty="0">
                <a:solidFill>
                  <a:srgbClr val="CC3300"/>
                </a:solidFill>
              </a:rPr>
              <a:t>ANALYSE DER SHIKIMISÄURE</a:t>
            </a:r>
            <a:endParaRPr lang="de-AT" altLang="de-DE" sz="2700" b="1" dirty="0">
              <a:solidFill>
                <a:srgbClr val="CC3300"/>
              </a:solidFill>
            </a:endParaRPr>
          </a:p>
        </p:txBody>
      </p:sp>
      <p:sp>
        <p:nvSpPr>
          <p:cNvPr id="118789" name="Text Box 4"/>
          <p:cNvSpPr txBox="1">
            <a:spLocks noChangeArrowheads="1"/>
          </p:cNvSpPr>
          <p:nvPr/>
        </p:nvSpPr>
        <p:spPr bwMode="auto">
          <a:xfrm>
            <a:off x="254794" y="1143655"/>
            <a:ext cx="56388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500" dirty="0">
                <a:latin typeface="Times New Roman" panose="02020603050405020304" pitchFamily="18" charset="0"/>
              </a:rPr>
              <a:t>Gerät: HPLC 1090 (Fa. Hewlett Packard)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500" dirty="0">
                <a:latin typeface="Times New Roman" panose="02020603050405020304" pitchFamily="18" charset="0"/>
              </a:rPr>
              <a:t>Säulensystem: </a:t>
            </a:r>
            <a:r>
              <a:rPr lang="de-AT" altLang="de-DE" sz="1500" dirty="0" err="1">
                <a:latin typeface="Times New Roman" panose="02020603050405020304" pitchFamily="18" charset="0"/>
              </a:rPr>
              <a:t>LiChrocart</a:t>
            </a:r>
            <a:r>
              <a:rPr lang="de-AT" altLang="de-DE" sz="1500" dirty="0">
                <a:latin typeface="Times New Roman" panose="02020603050405020304" pitchFamily="18" charset="0"/>
              </a:rPr>
              <a:t> RP18 250x4 (Fa. MERCK)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500" dirty="0">
                <a:latin typeface="Times New Roman" panose="02020603050405020304" pitchFamily="18" charset="0"/>
              </a:rPr>
              <a:t>                        </a:t>
            </a:r>
            <a:r>
              <a:rPr lang="de-AT" altLang="de-DE" sz="1500" dirty="0" err="1">
                <a:latin typeface="Times New Roman" panose="02020603050405020304" pitchFamily="18" charset="0"/>
              </a:rPr>
              <a:t>Aminex</a:t>
            </a:r>
            <a:r>
              <a:rPr lang="de-AT" altLang="de-DE" sz="1500" dirty="0">
                <a:latin typeface="Times New Roman" panose="02020603050405020304" pitchFamily="18" charset="0"/>
              </a:rPr>
              <a:t> HPX-87H 300x7,8 (Fa. BIO RAD)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500" dirty="0">
                <a:latin typeface="Times New Roman" panose="02020603050405020304" pitchFamily="18" charset="0"/>
              </a:rPr>
              <a:t>Laufmittel: 0,02 N H</a:t>
            </a:r>
            <a:r>
              <a:rPr lang="de-AT" altLang="de-DE" sz="1500" baseline="-25000" dirty="0">
                <a:latin typeface="Times New Roman" panose="02020603050405020304" pitchFamily="18" charset="0"/>
              </a:rPr>
              <a:t>2</a:t>
            </a:r>
            <a:r>
              <a:rPr lang="de-AT" altLang="de-DE" sz="1500" dirty="0">
                <a:latin typeface="Times New Roman" panose="02020603050405020304" pitchFamily="18" charset="0"/>
              </a:rPr>
              <a:t>SO</a:t>
            </a:r>
            <a:r>
              <a:rPr lang="de-AT" altLang="de-DE" sz="1500" baseline="-25000" dirty="0">
                <a:latin typeface="Times New Roman" panose="02020603050405020304" pitchFamily="18" charset="0"/>
              </a:rPr>
              <a:t>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500" dirty="0">
                <a:latin typeface="Times New Roman" panose="02020603050405020304" pitchFamily="18" charset="0"/>
              </a:rPr>
              <a:t>Flow: 0,6 ml/min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500" dirty="0">
                <a:latin typeface="Times New Roman" panose="02020603050405020304" pitchFamily="18" charset="0"/>
              </a:rPr>
              <a:t>Laufzeit: 40 min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500" dirty="0" err="1">
                <a:latin typeface="Times New Roman" panose="02020603050405020304" pitchFamily="18" charset="0"/>
              </a:rPr>
              <a:t>Posttime</a:t>
            </a:r>
            <a:r>
              <a:rPr lang="de-AT" altLang="de-DE" sz="1500" dirty="0">
                <a:latin typeface="Times New Roman" panose="02020603050405020304" pitchFamily="18" charset="0"/>
              </a:rPr>
              <a:t>: 20 min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500" dirty="0">
                <a:latin typeface="Times New Roman" panose="02020603050405020304" pitchFamily="18" charset="0"/>
              </a:rPr>
              <a:t>Temperatur: 65 °C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500" dirty="0">
                <a:latin typeface="Times New Roman" panose="02020603050405020304" pitchFamily="18" charset="0"/>
              </a:rPr>
              <a:t>Einspritzvolumen: 5 µl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500" dirty="0">
                <a:latin typeface="Times New Roman" panose="02020603050405020304" pitchFamily="18" charset="0"/>
              </a:rPr>
              <a:t>Detektor: UV-VIS DAD Detektor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1500" dirty="0">
                <a:latin typeface="Times New Roman" panose="02020603050405020304" pitchFamily="18" charset="0"/>
              </a:rPr>
              <a:t>Detektionswellenlänge: 210 </a:t>
            </a:r>
            <a:r>
              <a:rPr lang="de-AT" altLang="de-DE" sz="1500" dirty="0" err="1">
                <a:latin typeface="Times New Roman" panose="02020603050405020304" pitchFamily="18" charset="0"/>
              </a:rPr>
              <a:t>nm</a:t>
            </a:r>
            <a:endParaRPr lang="de-AT" altLang="de-DE" sz="1500" dirty="0">
              <a:latin typeface="Times New Roman" panose="02020603050405020304" pitchFamily="18" charset="0"/>
            </a:endParaRPr>
          </a:p>
        </p:txBody>
      </p:sp>
      <p:pic>
        <p:nvPicPr>
          <p:cNvPr id="1187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94" y="2247900"/>
            <a:ext cx="342900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972175" y="4829175"/>
            <a:ext cx="2683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Patzl-Fischerleiter, Eder, 2004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2300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54177" y="0"/>
            <a:ext cx="62604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Welche Fragen sollte die Wein-Analytik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eantworten können? 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827584" y="1275605"/>
            <a:ext cx="7776864" cy="3458320"/>
            <a:chOff x="827584" y="1275605"/>
            <a:chExt cx="7776864" cy="3384549"/>
          </a:xfrm>
        </p:grpSpPr>
        <p:sp>
          <p:nvSpPr>
            <p:cNvPr id="12" name="Abgerundetes Rechteck 11"/>
            <p:cNvSpPr/>
            <p:nvPr/>
          </p:nvSpPr>
          <p:spPr>
            <a:xfrm>
              <a:off x="827584" y="1275605"/>
              <a:ext cx="7776864" cy="33845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8" name="Ellipse 7"/>
            <p:cNvSpPr/>
            <p:nvPr/>
          </p:nvSpPr>
          <p:spPr>
            <a:xfrm>
              <a:off x="2843808" y="1869671"/>
              <a:ext cx="3744416" cy="1912469"/>
            </a:xfrm>
            <a:prstGeom prst="ellipse">
              <a:avLst/>
            </a:prstGeom>
            <a:solidFill>
              <a:srgbClr val="FFCCC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40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1544912" y="3076598"/>
              <a:ext cx="2083465" cy="686298"/>
            </a:xfrm>
            <a:prstGeom prst="ellipse">
              <a:avLst/>
            </a:prstGeom>
            <a:solidFill>
              <a:srgbClr val="E6F9A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400"/>
            </a:p>
          </p:txBody>
        </p:sp>
        <p:sp>
          <p:nvSpPr>
            <p:cNvPr id="13" name="Ellipse 12"/>
            <p:cNvSpPr/>
            <p:nvPr/>
          </p:nvSpPr>
          <p:spPr>
            <a:xfrm>
              <a:off x="1544912" y="1911349"/>
              <a:ext cx="2148738" cy="639887"/>
            </a:xfrm>
            <a:prstGeom prst="ellipse">
              <a:avLst/>
            </a:prstGeom>
            <a:solidFill>
              <a:srgbClr val="E6F9A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400"/>
            </a:p>
          </p:txBody>
        </p:sp>
        <p:sp>
          <p:nvSpPr>
            <p:cNvPr id="7" name="Ellipse 6"/>
            <p:cNvSpPr/>
            <p:nvPr/>
          </p:nvSpPr>
          <p:spPr>
            <a:xfrm>
              <a:off x="5652120" y="1804734"/>
              <a:ext cx="2273300" cy="714274"/>
            </a:xfrm>
            <a:prstGeom prst="ellipse">
              <a:avLst/>
            </a:prstGeom>
            <a:solidFill>
              <a:srgbClr val="E6F9A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400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3628378" y="2357774"/>
              <a:ext cx="22183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sz="2400" b="1" cap="all" dirty="0" err="1" smtClean="0">
                  <a:solidFill>
                    <a:srgbClr val="C00000"/>
                  </a:solidFill>
                </a:rPr>
                <a:t>Typizität</a:t>
              </a:r>
              <a:r>
                <a:rPr lang="de-AT" sz="2400" b="1" cap="all" dirty="0" smtClean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de-AT" sz="2400" b="1" cap="all" dirty="0" smtClean="0">
                  <a:solidFill>
                    <a:srgbClr val="C00000"/>
                  </a:solidFill>
                </a:rPr>
                <a:t>von Weinen</a:t>
              </a:r>
              <a:endParaRPr lang="de-AT" sz="2400" b="1" cap="all" dirty="0">
                <a:solidFill>
                  <a:srgbClr val="C00000"/>
                </a:solidFill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2235959" y="1980768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400" b="1" dirty="0" smtClean="0">
                  <a:solidFill>
                    <a:srgbClr val="009900"/>
                  </a:solidFill>
                </a:rPr>
                <a:t>Sorte</a:t>
              </a:r>
              <a:endParaRPr lang="de-AT" sz="2400" b="1" dirty="0">
                <a:solidFill>
                  <a:srgbClr val="009900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820321" y="3178820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400" b="1" dirty="0" smtClean="0">
                  <a:solidFill>
                    <a:srgbClr val="009900"/>
                  </a:solidFill>
                </a:rPr>
                <a:t>Herkunft</a:t>
              </a:r>
              <a:endParaRPr lang="de-AT" sz="2400" b="1" dirty="0">
                <a:solidFill>
                  <a:srgbClr val="009900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901085" y="4095669"/>
              <a:ext cx="57222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400" b="1" dirty="0" err="1" smtClean="0">
                  <a:solidFill>
                    <a:srgbClr val="FFC000"/>
                  </a:solidFill>
                </a:rPr>
                <a:t>Reintönigkeit</a:t>
              </a:r>
              <a:r>
                <a:rPr lang="de-AT" sz="2400" b="1" dirty="0" smtClean="0">
                  <a:solidFill>
                    <a:srgbClr val="FFC000"/>
                  </a:solidFill>
                </a:rPr>
                <a:t> – </a:t>
              </a:r>
              <a:r>
                <a:rPr lang="de-AT" sz="2400" b="1" dirty="0">
                  <a:solidFill>
                    <a:srgbClr val="FFC000"/>
                  </a:solidFill>
                </a:rPr>
                <a:t>Fehlerfreiheit  </a:t>
              </a:r>
              <a:r>
                <a:rPr lang="de-AT" sz="2400" b="1" dirty="0" smtClean="0">
                  <a:solidFill>
                    <a:srgbClr val="FFC000"/>
                  </a:solidFill>
                </a:rPr>
                <a:t>– Echtheit</a:t>
              </a:r>
              <a:endParaRPr lang="de-AT" sz="2400" b="1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036063" y="1917695"/>
              <a:ext cx="1433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400" b="1" dirty="0" smtClean="0">
                  <a:solidFill>
                    <a:srgbClr val="009900"/>
                  </a:solidFill>
                </a:rPr>
                <a:t>Jahrgang</a:t>
              </a:r>
              <a:endParaRPr lang="de-AT" sz="2400" b="1" dirty="0">
                <a:solidFill>
                  <a:srgbClr val="009900"/>
                </a:solidFill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5652120" y="3178820"/>
              <a:ext cx="2280803" cy="634198"/>
            </a:xfrm>
            <a:prstGeom prst="ellipse">
              <a:avLst/>
            </a:prstGeom>
            <a:solidFill>
              <a:srgbClr val="E6F9A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40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670793" y="3253709"/>
              <a:ext cx="2352825" cy="36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de-AT" b="1" dirty="0" smtClean="0">
                  <a:solidFill>
                    <a:srgbClr val="009900"/>
                  </a:solidFill>
                </a:rPr>
                <a:t>Produktionsweise</a:t>
              </a:r>
              <a:endParaRPr lang="de-AT" b="1" dirty="0">
                <a:solidFill>
                  <a:srgbClr val="009900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3707904" y="1374093"/>
              <a:ext cx="2245004" cy="658501"/>
            </a:xfrm>
            <a:prstGeom prst="ellipse">
              <a:avLst/>
            </a:prstGeom>
            <a:solidFill>
              <a:srgbClr val="E6F9A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40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228662" y="1449685"/>
              <a:ext cx="12779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400" b="1" dirty="0" smtClean="0">
                  <a:solidFill>
                    <a:srgbClr val="009900"/>
                  </a:solidFill>
                </a:rPr>
                <a:t>Qualität</a:t>
              </a:r>
              <a:endParaRPr lang="de-AT" sz="2400" b="1" dirty="0">
                <a:solidFill>
                  <a:srgbClr val="009900"/>
                </a:solidFill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3502442" y="3510269"/>
              <a:ext cx="2194541" cy="658443"/>
            </a:xfrm>
            <a:prstGeom prst="ellipse">
              <a:avLst/>
            </a:prstGeom>
            <a:solidFill>
              <a:srgbClr val="E6F9A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40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3780853" y="3676873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b="1" dirty="0" smtClean="0">
                  <a:solidFill>
                    <a:srgbClr val="009900"/>
                  </a:solidFill>
                </a:rPr>
                <a:t>Bekömmlichkeit</a:t>
              </a:r>
              <a:endParaRPr lang="de-AT" b="1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802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2"/>
          <p:cNvSpPr>
            <a:spLocks noGrp="1" noChangeArrowheads="1"/>
          </p:cNvSpPr>
          <p:nvPr>
            <p:ph type="title"/>
          </p:nvPr>
        </p:nvSpPr>
        <p:spPr>
          <a:xfrm>
            <a:off x="343303" y="261132"/>
            <a:ext cx="5779294" cy="570309"/>
          </a:xfrm>
          <a:noFill/>
        </p:spPr>
        <p:txBody>
          <a:bodyPr/>
          <a:lstStyle/>
          <a:p>
            <a:pPr eaLnBrk="1" hangingPunct="1"/>
            <a:r>
              <a:rPr lang="de-DE" altLang="de-DE" sz="2400" b="1" dirty="0"/>
              <a:t>SHIKIMISÄUREGEHALTE IN </a:t>
            </a:r>
            <a:r>
              <a:rPr lang="de-DE" altLang="de-DE" sz="2400" b="1" dirty="0" smtClean="0"/>
              <a:t>WEISS- </a:t>
            </a:r>
            <a:r>
              <a:rPr lang="de-DE" altLang="de-DE" sz="2400" b="1" cap="none" dirty="0" smtClean="0"/>
              <a:t>bzw. </a:t>
            </a:r>
            <a:r>
              <a:rPr lang="de-DE" altLang="de-DE" sz="2400" b="1" dirty="0" smtClean="0">
                <a:solidFill>
                  <a:srgbClr val="C00000"/>
                </a:solidFill>
              </a:rPr>
              <a:t>ROT </a:t>
            </a:r>
            <a:r>
              <a:rPr lang="de-DE" altLang="de-DE" sz="2400" b="1" dirty="0" smtClean="0"/>
              <a:t>WEINSORTEN</a:t>
            </a:r>
            <a:endParaRPr lang="de-AT" altLang="de-DE" sz="2400" b="1" dirty="0"/>
          </a:p>
        </p:txBody>
      </p:sp>
      <p:grpSp>
        <p:nvGrpSpPr>
          <p:cNvPr id="119812" name="Group 3"/>
          <p:cNvGrpSpPr>
            <a:grpSpLocks/>
          </p:cNvGrpSpPr>
          <p:nvPr/>
        </p:nvGrpSpPr>
        <p:grpSpPr bwMode="auto">
          <a:xfrm>
            <a:off x="214313" y="1720916"/>
            <a:ext cx="4319792" cy="3124977"/>
            <a:chOff x="912" y="1248"/>
            <a:chExt cx="4142" cy="2289"/>
          </a:xfrm>
        </p:grpSpPr>
        <p:pic>
          <p:nvPicPr>
            <p:cNvPr id="11981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556"/>
              <a:ext cx="2721" cy="1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9814" name="Text Box 5"/>
            <p:cNvSpPr txBox="1">
              <a:spLocks noChangeArrowheads="1"/>
            </p:cNvSpPr>
            <p:nvPr/>
          </p:nvSpPr>
          <p:spPr bwMode="auto">
            <a:xfrm>
              <a:off x="3821" y="1248"/>
              <a:ext cx="1233" cy="13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900" dirty="0">
                  <a:latin typeface="Times New Roman" panose="02020603050405020304" pitchFamily="18" charset="0"/>
                </a:rPr>
                <a:t>WR....</a:t>
              </a:r>
              <a:r>
                <a:rPr lang="de-AT" altLang="de-DE" sz="900" dirty="0" err="1">
                  <a:latin typeface="Times New Roman" panose="02020603050405020304" pitchFamily="18" charset="0"/>
                </a:rPr>
                <a:t>Welschriesling</a:t>
              </a:r>
              <a:endParaRPr lang="de-AT" altLang="de-DE" sz="900" dirty="0"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900" dirty="0">
                  <a:latin typeface="Times New Roman" panose="02020603050405020304" pitchFamily="18" charset="0"/>
                </a:rPr>
                <a:t>RR....Rheinriesling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900" dirty="0">
                  <a:latin typeface="Times New Roman" panose="02020603050405020304" pitchFamily="18" charset="0"/>
                </a:rPr>
                <a:t>WB....Weißburgunder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900" dirty="0">
                  <a:latin typeface="Times New Roman" panose="02020603050405020304" pitchFamily="18" charset="0"/>
                </a:rPr>
                <a:t>TR....Traminer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900" dirty="0">
                  <a:latin typeface="Times New Roman" panose="02020603050405020304" pitchFamily="18" charset="0"/>
                </a:rPr>
                <a:t>MT....Müller Thurgau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900" dirty="0">
                  <a:latin typeface="Times New Roman" panose="02020603050405020304" pitchFamily="18" charset="0"/>
                </a:rPr>
                <a:t>SB....Sauvignon Blanc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900" dirty="0" err="1">
                  <a:latin typeface="Times New Roman" panose="02020603050405020304" pitchFamily="18" charset="0"/>
                </a:rPr>
                <a:t>Ch</a:t>
              </a:r>
              <a:r>
                <a:rPr lang="de-AT" altLang="de-DE" sz="900" dirty="0">
                  <a:latin typeface="Times New Roman" panose="02020603050405020304" pitchFamily="18" charset="0"/>
                </a:rPr>
                <a:t>....Chardonnay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900" dirty="0">
                  <a:latin typeface="Times New Roman" panose="02020603050405020304" pitchFamily="18" charset="0"/>
                </a:rPr>
                <a:t>NB....Neuburger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AT" altLang="de-DE" sz="900" dirty="0">
                  <a:latin typeface="Times New Roman" panose="02020603050405020304" pitchFamily="18" charset="0"/>
                </a:rPr>
                <a:t>GV....Grüner Veltliner</a:t>
              </a:r>
            </a:p>
          </p:txBody>
        </p:sp>
      </p:grp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695" y="1209675"/>
            <a:ext cx="2613805" cy="3648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7625570" y="2044078"/>
            <a:ext cx="1419225" cy="1269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900" dirty="0">
                <a:solidFill>
                  <a:srgbClr val="C00000"/>
                </a:solidFill>
                <a:latin typeface="Times New Roman" panose="02020603050405020304" pitchFamily="18" charset="0"/>
              </a:rPr>
              <a:t>ZW....</a:t>
            </a:r>
            <a:r>
              <a:rPr lang="de-AT" altLang="de-DE" sz="9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Zweigelt</a:t>
            </a:r>
            <a:endParaRPr lang="de-AT" altLang="de-DE" sz="900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900" dirty="0">
                <a:solidFill>
                  <a:srgbClr val="C00000"/>
                </a:solidFill>
                <a:latin typeface="Times New Roman" panose="02020603050405020304" pitchFamily="18" charset="0"/>
              </a:rPr>
              <a:t>BB....Blauer Burgunder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900" dirty="0">
                <a:solidFill>
                  <a:srgbClr val="C00000"/>
                </a:solidFill>
                <a:latin typeface="Times New Roman" panose="02020603050405020304" pitchFamily="18" charset="0"/>
              </a:rPr>
              <a:t>BP....Blauer Portugieser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9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Blfr</a:t>
            </a:r>
            <a:r>
              <a:rPr lang="de-AT" altLang="de-DE" sz="900" dirty="0">
                <a:solidFill>
                  <a:srgbClr val="C00000"/>
                </a:solidFill>
                <a:latin typeface="Times New Roman" panose="02020603050405020304" pitchFamily="18" charset="0"/>
              </a:rPr>
              <a:t>....Blaufränkisch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900" dirty="0">
                <a:solidFill>
                  <a:srgbClr val="C00000"/>
                </a:solidFill>
                <a:latin typeface="Times New Roman" panose="02020603050405020304" pitchFamily="18" charset="0"/>
              </a:rPr>
              <a:t>CS....Cabernet Sauvignon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de-DE" sz="900" dirty="0">
                <a:solidFill>
                  <a:srgbClr val="C00000"/>
                </a:solidFill>
                <a:latin typeface="Times New Roman" panose="02020603050405020304" pitchFamily="18" charset="0"/>
              </a:rPr>
              <a:t>ME....Merlot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38138" y="720639"/>
            <a:ext cx="52193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sz="1600" dirty="0" smtClean="0"/>
              <a:t>Österreichische Untersuchung </a:t>
            </a:r>
            <a:r>
              <a:rPr lang="de-DE" sz="1600" dirty="0"/>
              <a:t>Patzl-Fischerleiter, Eder, 2004</a:t>
            </a:r>
            <a:endParaRPr lang="en-US" sz="1600" dirty="0"/>
          </a:p>
          <a:p>
            <a:r>
              <a:rPr lang="de-DE" altLang="de-DE" sz="1600" dirty="0" smtClean="0"/>
              <a:t>Deutsche Ergebnisse stimmen: </a:t>
            </a:r>
          </a:p>
          <a:p>
            <a:r>
              <a:rPr lang="de-DE" altLang="de-DE" sz="1600" dirty="0" smtClean="0"/>
              <a:t>besonders </a:t>
            </a:r>
            <a:r>
              <a:rPr lang="de-DE" altLang="de-DE" sz="1600" dirty="0"/>
              <a:t>viel im Cabernet Sauvignon, </a:t>
            </a:r>
            <a:endParaRPr lang="de-DE" altLang="de-DE" sz="1600" dirty="0" smtClean="0"/>
          </a:p>
          <a:p>
            <a:r>
              <a:rPr lang="de-DE" altLang="de-DE" sz="1600" dirty="0" smtClean="0"/>
              <a:t>besonders </a:t>
            </a:r>
            <a:r>
              <a:rPr lang="de-DE" altLang="de-DE" sz="1600" dirty="0"/>
              <a:t>wenig im </a:t>
            </a:r>
            <a:r>
              <a:rPr lang="de-DE" altLang="de-DE" sz="1600" dirty="0" smtClean="0"/>
              <a:t>WB</a:t>
            </a:r>
          </a:p>
          <a:p>
            <a:r>
              <a:rPr lang="de-DE" altLang="de-DE" sz="1600" dirty="0" smtClean="0"/>
              <a:t>Aber auch wenig im GV und  WR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20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64878" y="391278"/>
            <a:ext cx="4713683" cy="400110"/>
            <a:chOff x="2863505" y="1265442"/>
            <a:chExt cx="6165551" cy="533480"/>
          </a:xfrm>
        </p:grpSpPr>
        <p:sp>
          <p:nvSpPr>
            <p:cNvPr id="2" name="Textfeld 1"/>
            <p:cNvSpPr txBox="1"/>
            <p:nvPr/>
          </p:nvSpPr>
          <p:spPr>
            <a:xfrm>
              <a:off x="2948759" y="1265442"/>
              <a:ext cx="4501938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000" b="1" dirty="0" smtClean="0"/>
                <a:t>PHENOLE IN TRAUBEN UND WEIN</a:t>
              </a:r>
              <a:endParaRPr lang="de-AT" sz="2000" b="1" dirty="0"/>
            </a:p>
          </p:txBody>
        </p:sp>
        <p:sp>
          <p:nvSpPr>
            <p:cNvPr id="3" name="Rechteck 2"/>
            <p:cNvSpPr/>
            <p:nvPr/>
          </p:nvSpPr>
          <p:spPr>
            <a:xfrm>
              <a:off x="2863505" y="1308920"/>
              <a:ext cx="6165551" cy="461665"/>
            </a:xfrm>
            <a:prstGeom prst="rect">
              <a:avLst/>
            </a:prstGeom>
            <a:noFill/>
            <a:ln>
              <a:solidFill>
                <a:srgbClr val="132D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 dirty="0"/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395537" y="1009677"/>
            <a:ext cx="3103256" cy="373650"/>
            <a:chOff x="3380645" y="1308921"/>
            <a:chExt cx="2953324" cy="461665"/>
          </a:xfrm>
        </p:grpSpPr>
        <p:sp>
          <p:nvSpPr>
            <p:cNvPr id="22" name="Textfeld 21"/>
            <p:cNvSpPr txBox="1"/>
            <p:nvPr/>
          </p:nvSpPr>
          <p:spPr>
            <a:xfrm>
              <a:off x="3449174" y="1314348"/>
              <a:ext cx="1774037" cy="418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600" b="1" dirty="0"/>
                <a:t>m</a:t>
              </a:r>
              <a:r>
                <a:rPr lang="de-AT" sz="1600" b="1" dirty="0" smtClean="0"/>
                <a:t>onomere Phenole</a:t>
              </a:r>
              <a:endParaRPr lang="de-AT" sz="1600" b="1" dirty="0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3380645" y="1308921"/>
              <a:ext cx="2953324" cy="461665"/>
            </a:xfrm>
            <a:prstGeom prst="rect">
              <a:avLst/>
            </a:prstGeom>
            <a:noFill/>
            <a:ln>
              <a:solidFill>
                <a:srgbClr val="132D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dirty="0"/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6159032" y="1182072"/>
            <a:ext cx="2869777" cy="627318"/>
            <a:chOff x="3465957" y="1308921"/>
            <a:chExt cx="2869777" cy="836424"/>
          </a:xfrm>
        </p:grpSpPr>
        <p:sp>
          <p:nvSpPr>
            <p:cNvPr id="25" name="Textfeld 24"/>
            <p:cNvSpPr txBox="1"/>
            <p:nvPr/>
          </p:nvSpPr>
          <p:spPr>
            <a:xfrm>
              <a:off x="3483672" y="1314348"/>
              <a:ext cx="1761508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600" b="1" dirty="0" smtClean="0">
                  <a:solidFill>
                    <a:srgbClr val="FF0000"/>
                  </a:solidFill>
                </a:rPr>
                <a:t>Polymere Phenole</a:t>
              </a:r>
            </a:p>
            <a:p>
              <a:r>
                <a:rPr lang="de-AT" sz="1600" b="1" dirty="0" smtClean="0">
                  <a:solidFill>
                    <a:srgbClr val="FF0000"/>
                  </a:solidFill>
                </a:rPr>
                <a:t>„Tannine“</a:t>
              </a:r>
              <a:endParaRPr lang="de-AT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Rechteck 25"/>
            <p:cNvSpPr/>
            <p:nvPr/>
          </p:nvSpPr>
          <p:spPr>
            <a:xfrm>
              <a:off x="3465957" y="1308921"/>
              <a:ext cx="2869777" cy="836424"/>
            </a:xfrm>
            <a:prstGeom prst="rect">
              <a:avLst/>
            </a:prstGeom>
            <a:noFill/>
            <a:ln>
              <a:solidFill>
                <a:srgbClr val="132D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107505" y="1765761"/>
            <a:ext cx="1513556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1600" cap="small" dirty="0" smtClean="0"/>
              <a:t>Phenolsäuren</a:t>
            </a:r>
            <a:endParaRPr lang="de-AT" sz="1600" cap="small" dirty="0"/>
          </a:p>
        </p:txBody>
      </p:sp>
      <p:grpSp>
        <p:nvGrpSpPr>
          <p:cNvPr id="30" name="Gruppieren 29"/>
          <p:cNvGrpSpPr/>
          <p:nvPr/>
        </p:nvGrpSpPr>
        <p:grpSpPr>
          <a:xfrm>
            <a:off x="2104754" y="1765761"/>
            <a:ext cx="1459134" cy="342625"/>
            <a:chOff x="3465958" y="1308922"/>
            <a:chExt cx="1459134" cy="456833"/>
          </a:xfrm>
        </p:grpSpPr>
        <p:sp>
          <p:nvSpPr>
            <p:cNvPr id="31" name="Textfeld 30"/>
            <p:cNvSpPr txBox="1"/>
            <p:nvPr/>
          </p:nvSpPr>
          <p:spPr>
            <a:xfrm>
              <a:off x="3483672" y="1314349"/>
              <a:ext cx="1109599" cy="45140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AT" sz="1600" dirty="0" smtClean="0"/>
                <a:t>Flavonoide</a:t>
              </a:r>
              <a:endParaRPr lang="de-AT" sz="1600" dirty="0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3465958" y="1308922"/>
              <a:ext cx="1459134" cy="395084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dirty="0"/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3748042" y="1780139"/>
            <a:ext cx="1130519" cy="342624"/>
            <a:chOff x="3465958" y="1308921"/>
            <a:chExt cx="1130519" cy="456831"/>
          </a:xfrm>
        </p:grpSpPr>
        <p:sp>
          <p:nvSpPr>
            <p:cNvPr id="34" name="Textfeld 33"/>
            <p:cNvSpPr txBox="1"/>
            <p:nvPr/>
          </p:nvSpPr>
          <p:spPr>
            <a:xfrm>
              <a:off x="3483672" y="1314348"/>
              <a:ext cx="859531" cy="451404"/>
            </a:xfrm>
            <a:prstGeom prst="rect">
              <a:avLst/>
            </a:prstGeom>
            <a:noFill/>
            <a:ln>
              <a:solidFill>
                <a:srgbClr val="FF66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AT" sz="1600" dirty="0" smtClean="0"/>
                <a:t>Stilbene</a:t>
              </a:r>
              <a:endParaRPr lang="de-AT" sz="1600" dirty="0"/>
            </a:p>
          </p:txBody>
        </p:sp>
        <p:sp>
          <p:nvSpPr>
            <p:cNvPr id="35" name="Rechteck 34"/>
            <p:cNvSpPr/>
            <p:nvPr/>
          </p:nvSpPr>
          <p:spPr>
            <a:xfrm>
              <a:off x="3465958" y="1308921"/>
              <a:ext cx="1130519" cy="405537"/>
            </a:xfrm>
            <a:prstGeom prst="rect">
              <a:avLst/>
            </a:pr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dirty="0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134114" y="2359855"/>
            <a:ext cx="130715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sz="1600" i="1" dirty="0" err="1" smtClean="0"/>
              <a:t>Hydroxy</a:t>
            </a:r>
            <a:r>
              <a:rPr lang="de-AT" sz="1600" i="1" dirty="0" smtClean="0"/>
              <a:t>-</a:t>
            </a:r>
          </a:p>
          <a:p>
            <a:r>
              <a:rPr lang="de-AT" sz="1600" i="1" dirty="0" err="1" smtClean="0"/>
              <a:t>benzoesäuren</a:t>
            </a:r>
            <a:endParaRPr lang="de-AT" sz="1600" i="1" dirty="0"/>
          </a:p>
        </p:txBody>
      </p:sp>
      <p:sp>
        <p:nvSpPr>
          <p:cNvPr id="38" name="Rechteck 37"/>
          <p:cNvSpPr/>
          <p:nvPr/>
        </p:nvSpPr>
        <p:spPr>
          <a:xfrm>
            <a:off x="116400" y="2413833"/>
            <a:ext cx="1719296" cy="488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 dirty="0"/>
          </a:p>
        </p:txBody>
      </p:sp>
      <p:sp>
        <p:nvSpPr>
          <p:cNvPr id="40" name="Textfeld 39"/>
          <p:cNvSpPr txBox="1"/>
          <p:nvPr/>
        </p:nvSpPr>
        <p:spPr>
          <a:xfrm>
            <a:off x="164878" y="3439975"/>
            <a:ext cx="165757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1600" i="1" dirty="0" err="1" smtClean="0"/>
              <a:t>Hydroxy</a:t>
            </a:r>
            <a:r>
              <a:rPr lang="de-AT" sz="1600" i="1" dirty="0" smtClean="0"/>
              <a:t>-</a:t>
            </a:r>
          </a:p>
          <a:p>
            <a:r>
              <a:rPr lang="de-AT" sz="1600" i="1" dirty="0" err="1" smtClean="0"/>
              <a:t>zimtsäuren</a:t>
            </a:r>
            <a:endParaRPr lang="de-AT" sz="1600" i="1" dirty="0"/>
          </a:p>
        </p:txBody>
      </p:sp>
      <p:sp>
        <p:nvSpPr>
          <p:cNvPr id="41" name="Rechteck 40"/>
          <p:cNvSpPr/>
          <p:nvPr/>
        </p:nvSpPr>
        <p:spPr>
          <a:xfrm>
            <a:off x="147165" y="3503478"/>
            <a:ext cx="1719296" cy="488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 dirty="0"/>
          </a:p>
        </p:txBody>
      </p:sp>
      <p:grpSp>
        <p:nvGrpSpPr>
          <p:cNvPr id="42" name="Gruppieren 41"/>
          <p:cNvGrpSpPr/>
          <p:nvPr/>
        </p:nvGrpSpPr>
        <p:grpSpPr>
          <a:xfrm>
            <a:off x="4247656" y="852679"/>
            <a:ext cx="1130519" cy="338554"/>
            <a:chOff x="3465958" y="1288948"/>
            <a:chExt cx="1130519" cy="451404"/>
          </a:xfrm>
        </p:grpSpPr>
        <p:sp>
          <p:nvSpPr>
            <p:cNvPr id="43" name="Textfeld 42"/>
            <p:cNvSpPr txBox="1"/>
            <p:nvPr/>
          </p:nvSpPr>
          <p:spPr>
            <a:xfrm>
              <a:off x="3483672" y="1288948"/>
              <a:ext cx="857927" cy="4514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AT" sz="1600" dirty="0" err="1" smtClean="0"/>
                <a:t>Lignane</a:t>
              </a:r>
              <a:endParaRPr lang="de-AT" sz="1600" dirty="0"/>
            </a:p>
          </p:txBody>
        </p:sp>
        <p:sp>
          <p:nvSpPr>
            <p:cNvPr id="44" name="Rechteck 43"/>
            <p:cNvSpPr/>
            <p:nvPr/>
          </p:nvSpPr>
          <p:spPr>
            <a:xfrm>
              <a:off x="3465958" y="1308921"/>
              <a:ext cx="1130519" cy="4055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dirty="0"/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2014010" y="2422730"/>
            <a:ext cx="1719296" cy="338554"/>
            <a:chOff x="3465958" y="1314348"/>
            <a:chExt cx="1719296" cy="756280"/>
          </a:xfrm>
        </p:grpSpPr>
        <p:sp>
          <p:nvSpPr>
            <p:cNvPr id="46" name="Textfeld 45"/>
            <p:cNvSpPr txBox="1"/>
            <p:nvPr/>
          </p:nvSpPr>
          <p:spPr>
            <a:xfrm>
              <a:off x="3483672" y="1314348"/>
              <a:ext cx="1258678" cy="7562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AT" sz="1600" i="1" dirty="0" smtClean="0"/>
                <a:t>Flavan-3-ole</a:t>
              </a:r>
              <a:endParaRPr lang="de-AT" sz="1600" i="1" dirty="0"/>
            </a:p>
          </p:txBody>
        </p:sp>
        <p:sp>
          <p:nvSpPr>
            <p:cNvPr id="47" name="Rechteck 46"/>
            <p:cNvSpPr/>
            <p:nvPr/>
          </p:nvSpPr>
          <p:spPr>
            <a:xfrm>
              <a:off x="3465958" y="1366154"/>
              <a:ext cx="1719296" cy="531529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dirty="0"/>
            </a:p>
          </p:txBody>
        </p:sp>
      </p:grpSp>
      <p:sp>
        <p:nvSpPr>
          <p:cNvPr id="50" name="Textfeld 49"/>
          <p:cNvSpPr txBox="1"/>
          <p:nvPr/>
        </p:nvSpPr>
        <p:spPr>
          <a:xfrm>
            <a:off x="1907704" y="3054936"/>
            <a:ext cx="1892204" cy="33855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de-AT" sz="1600" i="1" dirty="0" smtClean="0"/>
              <a:t>Flavan-3,4-diole</a:t>
            </a:r>
            <a:endParaRPr lang="de-AT" sz="1600" i="1" dirty="0"/>
          </a:p>
        </p:txBody>
      </p:sp>
      <p:sp>
        <p:nvSpPr>
          <p:cNvPr id="51" name="Textfeld 50"/>
          <p:cNvSpPr txBox="1"/>
          <p:nvPr/>
        </p:nvSpPr>
        <p:spPr>
          <a:xfrm>
            <a:off x="2109925" y="3594996"/>
            <a:ext cx="1349608" cy="33855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de-AT" sz="1600" i="1" dirty="0" err="1" smtClean="0"/>
              <a:t>Flavonole</a:t>
            </a:r>
            <a:endParaRPr lang="de-AT" sz="1600" i="1" dirty="0"/>
          </a:p>
        </p:txBody>
      </p:sp>
      <p:sp>
        <p:nvSpPr>
          <p:cNvPr id="52" name="Textfeld 51"/>
          <p:cNvSpPr txBox="1"/>
          <p:nvPr/>
        </p:nvSpPr>
        <p:spPr>
          <a:xfrm>
            <a:off x="2176394" y="4243068"/>
            <a:ext cx="1531511" cy="33855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de-AT" sz="1600" i="1" dirty="0" smtClean="0"/>
              <a:t>Anthocyane</a:t>
            </a:r>
            <a:endParaRPr lang="de-AT" sz="1600" i="1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2684881" y="2073984"/>
            <a:ext cx="0" cy="339849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/>
          <p:nvPr/>
        </p:nvCxnSpPr>
        <p:spPr>
          <a:xfrm>
            <a:off x="905279" y="2073984"/>
            <a:ext cx="0" cy="339849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>
            <a:off x="4286566" y="2143803"/>
            <a:ext cx="213427" cy="462065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feld 56"/>
          <p:cNvSpPr txBox="1"/>
          <p:nvPr/>
        </p:nvSpPr>
        <p:spPr>
          <a:xfrm>
            <a:off x="6527936" y="2337615"/>
            <a:ext cx="1788481" cy="830997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de-AT" sz="1600" i="1" cap="small" dirty="0" smtClean="0">
                <a:solidFill>
                  <a:srgbClr val="FF0000"/>
                </a:solidFill>
              </a:rPr>
              <a:t>Kondensierte Tannine</a:t>
            </a:r>
          </a:p>
          <a:p>
            <a:r>
              <a:rPr lang="de-AT" sz="1600" i="1" cap="small" dirty="0" err="1" smtClean="0">
                <a:solidFill>
                  <a:srgbClr val="FF0000"/>
                </a:solidFill>
              </a:rPr>
              <a:t>Procyanidine</a:t>
            </a:r>
            <a:endParaRPr lang="de-AT" sz="1600" i="1" cap="small" dirty="0">
              <a:solidFill>
                <a:srgbClr val="FF0000"/>
              </a:solidFill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6876257" y="3476833"/>
            <a:ext cx="2026521" cy="584775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de-AT" sz="1600" i="1" cap="small" dirty="0" err="1">
                <a:solidFill>
                  <a:srgbClr val="FF0000"/>
                </a:solidFill>
              </a:rPr>
              <a:t>Hydrolysierbare</a:t>
            </a:r>
            <a:r>
              <a:rPr lang="de-AT" sz="1600" i="1" cap="small" dirty="0">
                <a:solidFill>
                  <a:srgbClr val="FF0000"/>
                </a:solidFill>
              </a:rPr>
              <a:t> Tannine</a:t>
            </a:r>
          </a:p>
        </p:txBody>
      </p:sp>
      <p:cxnSp>
        <p:nvCxnSpPr>
          <p:cNvPr id="59" name="Gerade Verbindung mit Pfeil 58"/>
          <p:cNvCxnSpPr/>
          <p:nvPr/>
        </p:nvCxnSpPr>
        <p:spPr>
          <a:xfrm flipH="1">
            <a:off x="7380312" y="1848435"/>
            <a:ext cx="144016" cy="39547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/>
          <p:cNvCxnSpPr/>
          <p:nvPr/>
        </p:nvCxnSpPr>
        <p:spPr>
          <a:xfrm>
            <a:off x="8460432" y="1872225"/>
            <a:ext cx="0" cy="152629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7452320" y="4313672"/>
            <a:ext cx="124745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sz="1600" i="1" dirty="0" err="1" smtClean="0">
                <a:solidFill>
                  <a:srgbClr val="FF0000"/>
                </a:solidFill>
              </a:rPr>
              <a:t>Ellagtannine</a:t>
            </a:r>
            <a:endParaRPr lang="de-AT" sz="1600" i="1" dirty="0" smtClean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7516" y="2930692"/>
            <a:ext cx="1592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i="1" dirty="0" smtClean="0"/>
              <a:t>z.B. Gallussäure,</a:t>
            </a:r>
          </a:p>
          <a:p>
            <a:r>
              <a:rPr lang="de-AT" sz="1600" i="1" dirty="0" smtClean="0"/>
              <a:t>    </a:t>
            </a:r>
            <a:r>
              <a:rPr lang="de-AT" sz="1600" i="1" dirty="0" err="1" smtClean="0"/>
              <a:t>Salicylsäure</a:t>
            </a:r>
            <a:endParaRPr lang="de-AT" sz="1600" i="1" dirty="0"/>
          </a:p>
        </p:txBody>
      </p:sp>
      <p:sp>
        <p:nvSpPr>
          <p:cNvPr id="72" name="Textfeld 71"/>
          <p:cNvSpPr txBox="1"/>
          <p:nvPr/>
        </p:nvSpPr>
        <p:spPr>
          <a:xfrm>
            <a:off x="198616" y="4045900"/>
            <a:ext cx="18331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i="1" dirty="0" smtClean="0"/>
              <a:t>z.B. Kaffeesäure,</a:t>
            </a:r>
          </a:p>
          <a:p>
            <a:r>
              <a:rPr lang="de-AT" sz="1600" i="1" dirty="0" smtClean="0"/>
              <a:t>    </a:t>
            </a:r>
            <a:r>
              <a:rPr lang="de-AT" sz="1600" i="1" dirty="0" err="1" smtClean="0"/>
              <a:t>Cumarsäure</a:t>
            </a:r>
            <a:endParaRPr lang="de-AT" sz="1600" i="1" dirty="0" smtClean="0"/>
          </a:p>
          <a:p>
            <a:r>
              <a:rPr lang="de-AT" sz="1600" i="1" dirty="0" smtClean="0"/>
              <a:t>Hpts. Ester der </a:t>
            </a:r>
          </a:p>
          <a:p>
            <a:r>
              <a:rPr lang="de-AT" sz="1600" i="1" dirty="0" smtClean="0"/>
              <a:t>Weinsäure=</a:t>
            </a:r>
            <a:r>
              <a:rPr lang="de-AT" sz="1600" i="1" dirty="0" err="1" smtClean="0"/>
              <a:t>Depside</a:t>
            </a:r>
            <a:endParaRPr lang="de-AT" sz="1600" i="1" dirty="0" smtClean="0"/>
          </a:p>
        </p:txBody>
      </p:sp>
      <p:sp>
        <p:nvSpPr>
          <p:cNvPr id="73" name="Textfeld 72"/>
          <p:cNvSpPr txBox="1"/>
          <p:nvPr/>
        </p:nvSpPr>
        <p:spPr>
          <a:xfrm>
            <a:off x="2203451" y="2658242"/>
            <a:ext cx="128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i="1" dirty="0" smtClean="0"/>
              <a:t>z.B. </a:t>
            </a:r>
            <a:r>
              <a:rPr lang="de-AT" sz="1600" i="1" dirty="0" err="1" smtClean="0"/>
              <a:t>Catechin</a:t>
            </a:r>
            <a:endParaRPr lang="de-AT" sz="1600" i="1" dirty="0"/>
          </a:p>
        </p:txBody>
      </p:sp>
      <p:sp>
        <p:nvSpPr>
          <p:cNvPr id="74" name="Textfeld 73"/>
          <p:cNvSpPr txBox="1"/>
          <p:nvPr/>
        </p:nvSpPr>
        <p:spPr>
          <a:xfrm>
            <a:off x="2247518" y="3911193"/>
            <a:ext cx="226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i="1" dirty="0" smtClean="0"/>
              <a:t>z.B. </a:t>
            </a:r>
            <a:r>
              <a:rPr lang="de-AT" sz="1600" i="1" dirty="0" err="1" smtClean="0"/>
              <a:t>Quercetin</a:t>
            </a:r>
            <a:r>
              <a:rPr lang="de-AT" sz="1600" i="1" dirty="0" smtClean="0"/>
              <a:t>, </a:t>
            </a:r>
            <a:r>
              <a:rPr lang="de-AT" sz="1600" i="1" dirty="0" err="1" smtClean="0"/>
              <a:t>Myricetin</a:t>
            </a:r>
            <a:endParaRPr lang="de-AT" sz="1600" i="1" dirty="0"/>
          </a:p>
        </p:txBody>
      </p:sp>
      <p:sp>
        <p:nvSpPr>
          <p:cNvPr id="75" name="Textfeld 74"/>
          <p:cNvSpPr txBox="1"/>
          <p:nvPr/>
        </p:nvSpPr>
        <p:spPr>
          <a:xfrm>
            <a:off x="2247519" y="4530647"/>
            <a:ext cx="2372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i="1" dirty="0" smtClean="0"/>
              <a:t>z.B. </a:t>
            </a:r>
            <a:r>
              <a:rPr lang="de-AT" sz="1600" i="1" dirty="0" err="1" smtClean="0"/>
              <a:t>Malvidin</a:t>
            </a:r>
            <a:r>
              <a:rPr lang="de-AT" sz="1600" i="1" dirty="0" smtClean="0"/>
              <a:t>, </a:t>
            </a:r>
            <a:r>
              <a:rPr lang="de-AT" sz="1600" i="1" dirty="0" err="1" smtClean="0"/>
              <a:t>Delphinidin</a:t>
            </a:r>
            <a:endParaRPr lang="de-AT" sz="1600" i="1" dirty="0"/>
          </a:p>
        </p:txBody>
      </p:sp>
      <p:sp>
        <p:nvSpPr>
          <p:cNvPr id="76" name="Textfeld 75"/>
          <p:cNvSpPr txBox="1"/>
          <p:nvPr/>
        </p:nvSpPr>
        <p:spPr>
          <a:xfrm>
            <a:off x="7452320" y="4048215"/>
            <a:ext cx="126989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sz="1600" i="1" dirty="0" err="1" smtClean="0">
                <a:solidFill>
                  <a:srgbClr val="FF0000"/>
                </a:solidFill>
              </a:rPr>
              <a:t>Gallotannine</a:t>
            </a:r>
            <a:endParaRPr lang="de-AT" sz="1600" i="1" dirty="0" smtClean="0">
              <a:solidFill>
                <a:srgbClr val="FF0000"/>
              </a:solidFill>
            </a:endParaRPr>
          </a:p>
        </p:txBody>
      </p:sp>
      <p:sp>
        <p:nvSpPr>
          <p:cNvPr id="77" name="Textfeld 76"/>
          <p:cNvSpPr txBox="1"/>
          <p:nvPr/>
        </p:nvSpPr>
        <p:spPr>
          <a:xfrm>
            <a:off x="3977732" y="2628378"/>
            <a:ext cx="1746397" cy="338554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r>
              <a:rPr lang="de-AT" sz="1600" i="1" dirty="0" smtClean="0"/>
              <a:t>Monomere St.</a:t>
            </a:r>
            <a:endParaRPr lang="de-AT" sz="1600" i="1" dirty="0"/>
          </a:p>
        </p:txBody>
      </p:sp>
      <p:sp>
        <p:nvSpPr>
          <p:cNvPr id="79" name="Textfeld 78"/>
          <p:cNvSpPr txBox="1"/>
          <p:nvPr/>
        </p:nvSpPr>
        <p:spPr>
          <a:xfrm>
            <a:off x="3995936" y="3229243"/>
            <a:ext cx="1648388" cy="338554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r>
              <a:rPr lang="de-AT" sz="1600" i="1" dirty="0" err="1" smtClean="0"/>
              <a:t>Oligomere</a:t>
            </a:r>
            <a:r>
              <a:rPr lang="de-AT" sz="1600" i="1" dirty="0" smtClean="0"/>
              <a:t> St.</a:t>
            </a:r>
            <a:endParaRPr lang="de-AT" sz="1600" i="1" dirty="0"/>
          </a:p>
        </p:txBody>
      </p:sp>
      <p:sp>
        <p:nvSpPr>
          <p:cNvPr id="80" name="Textfeld 79"/>
          <p:cNvSpPr txBox="1"/>
          <p:nvPr/>
        </p:nvSpPr>
        <p:spPr>
          <a:xfrm>
            <a:off x="4157012" y="2930692"/>
            <a:ext cx="1496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i="1" dirty="0" smtClean="0"/>
              <a:t>z.B. Resveratrol</a:t>
            </a:r>
            <a:endParaRPr lang="de-AT" sz="1600" i="1" dirty="0"/>
          </a:p>
        </p:txBody>
      </p:sp>
      <p:sp>
        <p:nvSpPr>
          <p:cNvPr id="81" name="Textfeld 80"/>
          <p:cNvSpPr txBox="1"/>
          <p:nvPr/>
        </p:nvSpPr>
        <p:spPr>
          <a:xfrm>
            <a:off x="4286566" y="3547959"/>
            <a:ext cx="1329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i="1" dirty="0" smtClean="0"/>
              <a:t>z.B. </a:t>
            </a:r>
            <a:r>
              <a:rPr lang="de-AT" sz="1600" i="1" dirty="0" err="1" smtClean="0"/>
              <a:t>Viniferin</a:t>
            </a:r>
            <a:endParaRPr lang="de-AT" sz="1600" i="1" dirty="0"/>
          </a:p>
        </p:txBody>
      </p:sp>
      <p:cxnSp>
        <p:nvCxnSpPr>
          <p:cNvPr id="84" name="Gerade Verbindung mit Pfeil 83"/>
          <p:cNvCxnSpPr/>
          <p:nvPr/>
        </p:nvCxnSpPr>
        <p:spPr>
          <a:xfrm flipH="1">
            <a:off x="1057797" y="1441725"/>
            <a:ext cx="6059" cy="279972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/>
          <p:cNvCxnSpPr/>
          <p:nvPr/>
        </p:nvCxnSpPr>
        <p:spPr>
          <a:xfrm>
            <a:off x="2203451" y="1441725"/>
            <a:ext cx="280319" cy="299229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/>
          <p:nvPr/>
        </p:nvCxnSpPr>
        <p:spPr>
          <a:xfrm>
            <a:off x="3315279" y="1441725"/>
            <a:ext cx="520071" cy="282765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/>
          <p:cNvCxnSpPr/>
          <p:nvPr/>
        </p:nvCxnSpPr>
        <p:spPr>
          <a:xfrm flipV="1">
            <a:off x="3598860" y="1014069"/>
            <a:ext cx="558152" cy="83437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uppieren 103"/>
          <p:cNvGrpSpPr/>
          <p:nvPr/>
        </p:nvGrpSpPr>
        <p:grpSpPr>
          <a:xfrm>
            <a:off x="4240443" y="1162170"/>
            <a:ext cx="1144946" cy="584775"/>
            <a:chOff x="3465958" y="1129904"/>
            <a:chExt cx="1144946" cy="779699"/>
          </a:xfrm>
        </p:grpSpPr>
        <p:sp>
          <p:nvSpPr>
            <p:cNvPr id="105" name="Textfeld 104"/>
            <p:cNvSpPr txBox="1"/>
            <p:nvPr/>
          </p:nvSpPr>
          <p:spPr>
            <a:xfrm>
              <a:off x="3483672" y="1129904"/>
              <a:ext cx="962123" cy="7796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AT" sz="1600" dirty="0" smtClean="0"/>
                <a:t>Flüchtige</a:t>
              </a:r>
            </a:p>
            <a:p>
              <a:r>
                <a:rPr lang="de-AT" sz="1600" dirty="0" smtClean="0"/>
                <a:t>Phenole</a:t>
              </a:r>
              <a:endParaRPr lang="de-AT" sz="1600" dirty="0"/>
            </a:p>
          </p:txBody>
        </p:sp>
        <p:sp>
          <p:nvSpPr>
            <p:cNvPr id="106" name="Rechteck 105"/>
            <p:cNvSpPr/>
            <p:nvPr/>
          </p:nvSpPr>
          <p:spPr>
            <a:xfrm>
              <a:off x="3465958" y="1201912"/>
              <a:ext cx="1144946" cy="579995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dirty="0"/>
            </a:p>
          </p:txBody>
        </p:sp>
      </p:grpSp>
      <p:cxnSp>
        <p:nvCxnSpPr>
          <p:cNvPr id="107" name="Gerade Verbindung mit Pfeil 106"/>
          <p:cNvCxnSpPr/>
          <p:nvPr/>
        </p:nvCxnSpPr>
        <p:spPr>
          <a:xfrm>
            <a:off x="3563888" y="1310028"/>
            <a:ext cx="593124" cy="131697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feld 69"/>
          <p:cNvSpPr txBox="1"/>
          <p:nvPr/>
        </p:nvSpPr>
        <p:spPr>
          <a:xfrm>
            <a:off x="6646927" y="3122932"/>
            <a:ext cx="143981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sz="1600" i="1" dirty="0" smtClean="0">
                <a:solidFill>
                  <a:srgbClr val="FF0000"/>
                </a:solidFill>
              </a:rPr>
              <a:t>Aus </a:t>
            </a:r>
            <a:r>
              <a:rPr lang="de-AT" sz="1600" i="1" dirty="0" err="1" smtClean="0">
                <a:solidFill>
                  <a:srgbClr val="FF0000"/>
                </a:solidFill>
              </a:rPr>
              <a:t>Catechin</a:t>
            </a:r>
            <a:r>
              <a:rPr lang="de-AT" sz="1600" i="1" dirty="0" smtClean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133553" y="-22914"/>
            <a:ext cx="7700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/>
              <a:t>NACHWEIS DER SORTE ANHAND VON PHENOLEN</a:t>
            </a:r>
            <a:endParaRPr lang="de-AT" sz="24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812915" y="4613523"/>
            <a:ext cx="4339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Fazit: es gibt viele, aber wenig Sortenunterschiede</a:t>
            </a:r>
          </a:p>
          <a:p>
            <a:r>
              <a:rPr lang="de-DE" sz="1600" dirty="0" smtClean="0"/>
              <a:t>Große weinbauliche, technologische Einflüsse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352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60" y="0"/>
            <a:ext cx="264636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1538" name="Picture 2" descr="dia1"/>
          <p:cNvPicPr>
            <a:picLocks noChangeAspect="1" noChangeArrowheads="1"/>
          </p:cNvPicPr>
          <p:nvPr/>
        </p:nvPicPr>
        <p:blipFill>
          <a:blip r:embed="rId3">
            <a:lum bright="3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228975"/>
            <a:ext cx="3960812" cy="153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5425881" y="1782389"/>
            <a:ext cx="3055982" cy="2166000"/>
            <a:chOff x="5003801" y="1177528"/>
            <a:chExt cx="3551237" cy="2767089"/>
          </a:xfrm>
        </p:grpSpPr>
        <p:sp>
          <p:nvSpPr>
            <p:cNvPr id="321543" name="Text Box 7"/>
            <p:cNvSpPr txBox="1">
              <a:spLocks noChangeArrowheads="1"/>
            </p:cNvSpPr>
            <p:nvPr/>
          </p:nvSpPr>
          <p:spPr bwMode="auto">
            <a:xfrm>
              <a:off x="7208033" y="1192767"/>
              <a:ext cx="251477" cy="3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600" b="1" dirty="0">
                  <a:solidFill>
                    <a:srgbClr val="33CC33"/>
                  </a:solidFill>
                </a:rPr>
                <a:t>R</a:t>
              </a:r>
              <a:r>
                <a:rPr lang="de-DE" sz="1600" b="1" baseline="-25000" dirty="0">
                  <a:solidFill>
                    <a:srgbClr val="33CC33"/>
                  </a:solidFill>
                </a:rPr>
                <a:t>1</a:t>
              </a:r>
              <a:endParaRPr lang="de-DE" sz="1600" dirty="0">
                <a:solidFill>
                  <a:srgbClr val="33CC33"/>
                </a:solidFill>
              </a:endParaRPr>
            </a:p>
          </p:txBody>
        </p:sp>
        <p:sp>
          <p:nvSpPr>
            <p:cNvPr id="321544" name="Text Box 8"/>
            <p:cNvSpPr txBox="1">
              <a:spLocks noChangeArrowheads="1"/>
            </p:cNvSpPr>
            <p:nvPr/>
          </p:nvSpPr>
          <p:spPr bwMode="auto">
            <a:xfrm>
              <a:off x="8055357" y="1177528"/>
              <a:ext cx="251477" cy="3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600" b="1" dirty="0">
                  <a:solidFill>
                    <a:srgbClr val="132DEF"/>
                  </a:solidFill>
                </a:rPr>
                <a:t>R</a:t>
              </a:r>
              <a:r>
                <a:rPr lang="de-DE" sz="1600" b="1" baseline="-25000" dirty="0">
                  <a:solidFill>
                    <a:srgbClr val="132DEF"/>
                  </a:solidFill>
                </a:rPr>
                <a:t>2</a:t>
              </a:r>
              <a:endParaRPr lang="de-DE" sz="1600" dirty="0">
                <a:solidFill>
                  <a:srgbClr val="132DEF"/>
                </a:solidFill>
              </a:endParaRPr>
            </a:p>
          </p:txBody>
        </p:sp>
        <p:sp>
          <p:nvSpPr>
            <p:cNvPr id="321545" name="Text Box 9"/>
            <p:cNvSpPr txBox="1">
              <a:spLocks noChangeArrowheads="1"/>
            </p:cNvSpPr>
            <p:nvPr/>
          </p:nvSpPr>
          <p:spPr bwMode="auto">
            <a:xfrm>
              <a:off x="5310188" y="1687116"/>
              <a:ext cx="1207086" cy="3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600" b="1" dirty="0" err="1">
                  <a:solidFill>
                    <a:schemeClr val="folHlink"/>
                  </a:solidFill>
                </a:rPr>
                <a:t>Delphinidin</a:t>
              </a:r>
              <a:endParaRPr lang="de-DE" sz="1600" dirty="0">
                <a:solidFill>
                  <a:schemeClr val="hlink"/>
                </a:solidFill>
              </a:endParaRPr>
            </a:p>
          </p:txBody>
        </p:sp>
        <p:sp>
          <p:nvSpPr>
            <p:cNvPr id="321546" name="Text Box 10"/>
            <p:cNvSpPr txBox="1">
              <a:spLocks noChangeArrowheads="1"/>
            </p:cNvSpPr>
            <p:nvPr/>
          </p:nvSpPr>
          <p:spPr bwMode="auto">
            <a:xfrm>
              <a:off x="5305426" y="2019301"/>
              <a:ext cx="1000317" cy="3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600" b="1">
                  <a:solidFill>
                    <a:schemeClr val="folHlink"/>
                  </a:solidFill>
                </a:rPr>
                <a:t>Cyanidin</a:t>
              </a:r>
              <a:r>
                <a:rPr lang="de-DE" sz="1600">
                  <a:solidFill>
                    <a:schemeClr val="hlink"/>
                  </a:solidFill>
                </a:rPr>
                <a:t> </a:t>
              </a:r>
            </a:p>
          </p:txBody>
        </p:sp>
        <p:sp>
          <p:nvSpPr>
            <p:cNvPr id="321547" name="Text Box 11"/>
            <p:cNvSpPr txBox="1">
              <a:spLocks noChangeArrowheads="1"/>
            </p:cNvSpPr>
            <p:nvPr/>
          </p:nvSpPr>
          <p:spPr bwMode="auto">
            <a:xfrm>
              <a:off x="5297489" y="2377679"/>
              <a:ext cx="1054338" cy="3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600" b="1">
                  <a:solidFill>
                    <a:schemeClr val="folHlink"/>
                  </a:solidFill>
                </a:rPr>
                <a:t>Petunidin</a:t>
              </a:r>
              <a:r>
                <a:rPr lang="de-DE" sz="1600">
                  <a:solidFill>
                    <a:schemeClr val="hlink"/>
                  </a:solidFill>
                </a:rPr>
                <a:t> </a:t>
              </a:r>
            </a:p>
          </p:txBody>
        </p:sp>
        <p:sp>
          <p:nvSpPr>
            <p:cNvPr id="321548" name="Text Box 12"/>
            <p:cNvSpPr txBox="1">
              <a:spLocks noChangeArrowheads="1"/>
            </p:cNvSpPr>
            <p:nvPr/>
          </p:nvSpPr>
          <p:spPr bwMode="auto">
            <a:xfrm>
              <a:off x="5291138" y="2709863"/>
              <a:ext cx="961199" cy="3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600" b="1">
                  <a:solidFill>
                    <a:schemeClr val="folHlink"/>
                  </a:solidFill>
                </a:rPr>
                <a:t>Peonidin </a:t>
              </a:r>
            </a:p>
          </p:txBody>
        </p:sp>
        <p:sp>
          <p:nvSpPr>
            <p:cNvPr id="321549" name="Text Box 13"/>
            <p:cNvSpPr txBox="1">
              <a:spLocks noChangeArrowheads="1"/>
            </p:cNvSpPr>
            <p:nvPr/>
          </p:nvSpPr>
          <p:spPr bwMode="auto">
            <a:xfrm>
              <a:off x="5297487" y="3043239"/>
              <a:ext cx="989140" cy="3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600" b="1">
                  <a:solidFill>
                    <a:schemeClr val="folHlink"/>
                  </a:solidFill>
                </a:rPr>
                <a:t>Malvidin </a:t>
              </a:r>
              <a:endParaRPr lang="de-DE" sz="1600">
                <a:solidFill>
                  <a:schemeClr val="hlink"/>
                </a:solidFill>
              </a:endParaRPr>
            </a:p>
          </p:txBody>
        </p:sp>
        <p:sp>
          <p:nvSpPr>
            <p:cNvPr id="321550" name="Text Box 14"/>
            <p:cNvSpPr txBox="1">
              <a:spLocks noChangeArrowheads="1"/>
            </p:cNvSpPr>
            <p:nvPr/>
          </p:nvSpPr>
          <p:spPr bwMode="auto">
            <a:xfrm>
              <a:off x="7088188" y="1687116"/>
              <a:ext cx="1102770" cy="3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600" b="1">
                  <a:solidFill>
                    <a:srgbClr val="FF0000"/>
                  </a:solidFill>
                </a:rPr>
                <a:t>OH</a:t>
              </a:r>
              <a:r>
                <a:rPr lang="de-DE" sz="1600" b="1">
                  <a:solidFill>
                    <a:schemeClr val="hlink"/>
                  </a:solidFill>
                </a:rPr>
                <a:t>    </a:t>
              </a:r>
              <a:r>
                <a:rPr lang="en-US" sz="1600" b="1">
                  <a:solidFill>
                    <a:schemeClr val="hlink"/>
                  </a:solidFill>
                </a:rPr>
                <a:t> </a:t>
              </a:r>
              <a:r>
                <a:rPr lang="de-DE" sz="1600" b="1">
                  <a:solidFill>
                    <a:schemeClr val="hlink"/>
                  </a:solidFill>
                </a:rPr>
                <a:t> </a:t>
              </a:r>
              <a:r>
                <a:rPr lang="de-DE" sz="1600" b="1">
                  <a:solidFill>
                    <a:srgbClr val="132DEF"/>
                  </a:solidFill>
                </a:rPr>
                <a:t>OH</a:t>
              </a:r>
              <a:endParaRPr lang="de-DE" sz="1600">
                <a:solidFill>
                  <a:srgbClr val="132DEF"/>
                </a:solidFill>
              </a:endParaRPr>
            </a:p>
          </p:txBody>
        </p:sp>
        <p:sp>
          <p:nvSpPr>
            <p:cNvPr id="321551" name="Text Box 15"/>
            <p:cNvSpPr txBox="1">
              <a:spLocks noChangeArrowheads="1"/>
            </p:cNvSpPr>
            <p:nvPr/>
          </p:nvSpPr>
          <p:spPr bwMode="auto">
            <a:xfrm>
              <a:off x="7088188" y="2016919"/>
              <a:ext cx="916491" cy="3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600" b="1">
                  <a:solidFill>
                    <a:srgbClr val="FF0000"/>
                  </a:solidFill>
                </a:rPr>
                <a:t>OH</a:t>
              </a:r>
              <a:r>
                <a:rPr lang="de-DE" sz="1600" b="1">
                  <a:solidFill>
                    <a:schemeClr val="hlink"/>
                  </a:solidFill>
                </a:rPr>
                <a:t>     </a:t>
              </a:r>
              <a:r>
                <a:rPr lang="de-DE" sz="1600" b="1">
                  <a:solidFill>
                    <a:schemeClr val="accent1"/>
                  </a:solidFill>
                </a:rPr>
                <a:t> </a:t>
              </a:r>
              <a:r>
                <a:rPr lang="de-DE" sz="1600" b="1">
                  <a:solidFill>
                    <a:srgbClr val="132DEF"/>
                  </a:solidFill>
                </a:rPr>
                <a:t>H</a:t>
              </a:r>
              <a:endParaRPr lang="de-DE" sz="1600">
                <a:solidFill>
                  <a:srgbClr val="132DEF"/>
                </a:solidFill>
              </a:endParaRPr>
            </a:p>
          </p:txBody>
        </p:sp>
        <p:sp>
          <p:nvSpPr>
            <p:cNvPr id="321552" name="Text Box 16"/>
            <p:cNvSpPr txBox="1">
              <a:spLocks noChangeArrowheads="1"/>
            </p:cNvSpPr>
            <p:nvPr/>
          </p:nvSpPr>
          <p:spPr bwMode="auto">
            <a:xfrm>
              <a:off x="7024689" y="2349104"/>
              <a:ext cx="1175419" cy="3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600" b="1">
                  <a:solidFill>
                    <a:srgbClr val="FF0000"/>
                  </a:solidFill>
                </a:rPr>
                <a:t>OCH</a:t>
              </a:r>
              <a:r>
                <a:rPr lang="de-DE" sz="1600" b="1" baseline="-25000">
                  <a:solidFill>
                    <a:srgbClr val="FF0000"/>
                  </a:solidFill>
                </a:rPr>
                <a:t>3</a:t>
              </a:r>
              <a:r>
                <a:rPr lang="de-DE" sz="1600" b="1">
                  <a:solidFill>
                    <a:schemeClr val="hlink"/>
                  </a:solidFill>
                </a:rPr>
                <a:t>  </a:t>
              </a:r>
              <a:r>
                <a:rPr lang="en-US" sz="1600" b="1">
                  <a:solidFill>
                    <a:schemeClr val="hlink"/>
                  </a:solidFill>
                </a:rPr>
                <a:t> </a:t>
              </a:r>
              <a:r>
                <a:rPr lang="de-DE" sz="1600" b="1">
                  <a:solidFill>
                    <a:srgbClr val="132DEF"/>
                  </a:solidFill>
                </a:rPr>
                <a:t>OH</a:t>
              </a:r>
              <a:endParaRPr lang="de-DE" sz="1600">
                <a:solidFill>
                  <a:srgbClr val="132DEF"/>
                </a:solidFill>
              </a:endParaRPr>
            </a:p>
          </p:txBody>
        </p:sp>
        <p:sp>
          <p:nvSpPr>
            <p:cNvPr id="321553" name="Text Box 17"/>
            <p:cNvSpPr txBox="1">
              <a:spLocks noChangeArrowheads="1"/>
            </p:cNvSpPr>
            <p:nvPr/>
          </p:nvSpPr>
          <p:spPr bwMode="auto">
            <a:xfrm>
              <a:off x="7031040" y="2728913"/>
              <a:ext cx="1048750" cy="3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600" b="1">
                  <a:solidFill>
                    <a:srgbClr val="FF0000"/>
                  </a:solidFill>
                </a:rPr>
                <a:t>OCH</a:t>
              </a:r>
              <a:r>
                <a:rPr lang="de-DE" sz="1600" b="1" baseline="-25000">
                  <a:solidFill>
                    <a:srgbClr val="FF0000"/>
                  </a:solidFill>
                </a:rPr>
                <a:t>3</a:t>
              </a:r>
              <a:r>
                <a:rPr lang="de-DE" sz="1600" b="1">
                  <a:solidFill>
                    <a:schemeClr val="hlink"/>
                  </a:solidFill>
                </a:rPr>
                <a:t>  </a:t>
              </a:r>
              <a:r>
                <a:rPr lang="en-US" sz="1600" b="1">
                  <a:solidFill>
                    <a:schemeClr val="hlink"/>
                  </a:solidFill>
                </a:rPr>
                <a:t> </a:t>
              </a:r>
              <a:r>
                <a:rPr lang="de-DE" sz="1600" b="1">
                  <a:solidFill>
                    <a:srgbClr val="132DEF"/>
                  </a:solidFill>
                </a:rPr>
                <a:t>H</a:t>
              </a:r>
              <a:r>
                <a:rPr lang="en-US" sz="1600" b="1">
                  <a:solidFill>
                    <a:schemeClr val="accent1"/>
                  </a:solidFill>
                </a:rPr>
                <a:t> </a:t>
              </a:r>
              <a:endParaRPr lang="de-DE" sz="1600">
                <a:solidFill>
                  <a:schemeClr val="hlink"/>
                </a:solidFill>
              </a:endParaRPr>
            </a:p>
          </p:txBody>
        </p:sp>
        <p:sp>
          <p:nvSpPr>
            <p:cNvPr id="321554" name="Text Box 18"/>
            <p:cNvSpPr txBox="1">
              <a:spLocks noChangeArrowheads="1"/>
            </p:cNvSpPr>
            <p:nvPr/>
          </p:nvSpPr>
          <p:spPr bwMode="auto">
            <a:xfrm>
              <a:off x="7031038" y="3061098"/>
              <a:ext cx="1404541" cy="3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600" b="1" dirty="0">
                  <a:solidFill>
                    <a:srgbClr val="FF0000"/>
                  </a:solidFill>
                </a:rPr>
                <a:t>OCH</a:t>
              </a:r>
              <a:r>
                <a:rPr lang="de-DE" sz="1600" b="1" baseline="-25000" dirty="0">
                  <a:solidFill>
                    <a:srgbClr val="FF0000"/>
                  </a:solidFill>
                </a:rPr>
                <a:t>3</a:t>
              </a:r>
              <a:r>
                <a:rPr lang="de-DE" sz="1600" b="1" baseline="-25000" dirty="0">
                  <a:solidFill>
                    <a:srgbClr val="66FF33"/>
                  </a:solidFill>
                </a:rPr>
                <a:t> </a:t>
              </a:r>
              <a:r>
                <a:rPr lang="en-US" sz="1600" b="1" baseline="-25000" dirty="0">
                  <a:solidFill>
                    <a:srgbClr val="66FF33"/>
                  </a:solidFill>
                </a:rPr>
                <a:t> </a:t>
              </a:r>
              <a:r>
                <a:rPr lang="en-US" sz="1600" b="1" baseline="-25000" dirty="0" smtClean="0">
                  <a:solidFill>
                    <a:srgbClr val="66FF33"/>
                  </a:solidFill>
                </a:rPr>
                <a:t>  </a:t>
              </a:r>
              <a:r>
                <a:rPr lang="de-DE" sz="1600" b="1" dirty="0" smtClean="0">
                  <a:solidFill>
                    <a:srgbClr val="132DEF"/>
                  </a:solidFill>
                </a:rPr>
                <a:t>OCH</a:t>
              </a:r>
              <a:r>
                <a:rPr lang="de-DE" sz="1600" b="1" baseline="-25000" dirty="0" smtClean="0">
                  <a:solidFill>
                    <a:srgbClr val="132DEF"/>
                  </a:solidFill>
                </a:rPr>
                <a:t>3</a:t>
              </a:r>
              <a:endParaRPr lang="de-DE" sz="1600" b="1" dirty="0">
                <a:solidFill>
                  <a:srgbClr val="132DEF"/>
                </a:solidFill>
              </a:endParaRPr>
            </a:p>
          </p:txBody>
        </p:sp>
        <p:sp>
          <p:nvSpPr>
            <p:cNvPr id="321555" name="Text Box 19"/>
            <p:cNvSpPr txBox="1">
              <a:spLocks noChangeArrowheads="1"/>
            </p:cNvSpPr>
            <p:nvPr/>
          </p:nvSpPr>
          <p:spPr bwMode="auto">
            <a:xfrm>
              <a:off x="5003801" y="3399235"/>
              <a:ext cx="1432484" cy="3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folHlink"/>
                  </a:solidFill>
                </a:rPr>
                <a:t> Pelargonidin</a:t>
              </a:r>
              <a:r>
                <a:rPr lang="de-DE" sz="1600" b="1">
                  <a:solidFill>
                    <a:schemeClr val="folHlink"/>
                  </a:solidFill>
                </a:rPr>
                <a:t> </a:t>
              </a:r>
              <a:endParaRPr lang="de-DE" sz="1600">
                <a:solidFill>
                  <a:schemeClr val="hlink"/>
                </a:solidFill>
              </a:endParaRPr>
            </a:p>
          </p:txBody>
        </p:sp>
        <p:sp>
          <p:nvSpPr>
            <p:cNvPr id="321556" name="Text Box 20"/>
            <p:cNvSpPr txBox="1">
              <a:spLocks noChangeArrowheads="1"/>
            </p:cNvSpPr>
            <p:nvPr/>
          </p:nvSpPr>
          <p:spPr bwMode="auto">
            <a:xfrm>
              <a:off x="7188200" y="3418285"/>
              <a:ext cx="864333" cy="3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66FF33"/>
                  </a:solidFill>
                </a:rPr>
                <a:t>   </a:t>
              </a:r>
              <a:r>
                <a:rPr lang="de-DE" sz="1600" b="1">
                  <a:solidFill>
                    <a:srgbClr val="FF0000"/>
                  </a:solidFill>
                </a:rPr>
                <a:t>H</a:t>
              </a:r>
              <a:r>
                <a:rPr lang="de-DE" sz="1600" b="1" baseline="-25000">
                  <a:solidFill>
                    <a:srgbClr val="66FF33"/>
                  </a:solidFill>
                </a:rPr>
                <a:t> </a:t>
              </a:r>
              <a:r>
                <a:rPr lang="en-US" sz="1600" b="1" baseline="-25000">
                  <a:solidFill>
                    <a:srgbClr val="66FF33"/>
                  </a:solidFill>
                </a:rPr>
                <a:t>       </a:t>
              </a:r>
              <a:r>
                <a:rPr lang="de-DE" sz="1600" b="1">
                  <a:solidFill>
                    <a:srgbClr val="132DEF"/>
                  </a:solidFill>
                </a:rPr>
                <a:t>H</a:t>
              </a:r>
            </a:p>
          </p:txBody>
        </p:sp>
        <p:sp>
          <p:nvSpPr>
            <p:cNvPr id="321557" name="Line 21"/>
            <p:cNvSpPr>
              <a:spLocks noChangeShapeType="1"/>
            </p:cNvSpPr>
            <p:nvPr/>
          </p:nvSpPr>
          <p:spPr bwMode="auto">
            <a:xfrm>
              <a:off x="5341938" y="1559719"/>
              <a:ext cx="32131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600"/>
            </a:p>
          </p:txBody>
        </p:sp>
        <p:sp>
          <p:nvSpPr>
            <p:cNvPr id="321558" name="Line 22"/>
            <p:cNvSpPr>
              <a:spLocks noChangeShapeType="1"/>
            </p:cNvSpPr>
            <p:nvPr/>
          </p:nvSpPr>
          <p:spPr bwMode="auto">
            <a:xfrm>
              <a:off x="6961188" y="1257300"/>
              <a:ext cx="0" cy="240625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600"/>
            </a:p>
          </p:txBody>
        </p:sp>
        <p:sp>
          <p:nvSpPr>
            <p:cNvPr id="321559" name="Line 23"/>
            <p:cNvSpPr>
              <a:spLocks noChangeShapeType="1"/>
            </p:cNvSpPr>
            <p:nvPr/>
          </p:nvSpPr>
          <p:spPr bwMode="auto">
            <a:xfrm>
              <a:off x="7869238" y="1269206"/>
              <a:ext cx="0" cy="240625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600"/>
            </a:p>
          </p:txBody>
        </p:sp>
        <p:sp>
          <p:nvSpPr>
            <p:cNvPr id="321560" name="Text Box 24"/>
            <p:cNvSpPr txBox="1">
              <a:spLocks noChangeArrowheads="1"/>
            </p:cNvSpPr>
            <p:nvPr/>
          </p:nvSpPr>
          <p:spPr bwMode="auto">
            <a:xfrm>
              <a:off x="6192838" y="3630067"/>
              <a:ext cx="756664" cy="3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000" dirty="0">
                  <a:solidFill>
                    <a:srgbClr val="FF6600"/>
                  </a:solidFill>
                  <a:latin typeface="Times New Roman" pitchFamily="18" charset="0"/>
                </a:rPr>
                <a:t>Erdbeere</a:t>
              </a:r>
              <a:endParaRPr lang="de-AT" sz="1000" dirty="0">
                <a:solidFill>
                  <a:srgbClr val="FF66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21561" name="Picture 2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607" y="1917428"/>
            <a:ext cx="1908775" cy="1214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62" name="Text Box 26"/>
          <p:cNvSpPr txBox="1">
            <a:spLocks noChangeArrowheads="1"/>
          </p:cNvSpPr>
          <p:nvPr/>
        </p:nvSpPr>
        <p:spPr bwMode="auto">
          <a:xfrm>
            <a:off x="5003801" y="4223147"/>
            <a:ext cx="32239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err="1"/>
              <a:t>Dünnschichtchromatographische</a:t>
            </a:r>
            <a:endParaRPr lang="de-DE" dirty="0"/>
          </a:p>
          <a:p>
            <a:r>
              <a:rPr lang="de-DE" dirty="0"/>
              <a:t>Auftrennung der Anthocyane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2417587" y="164992"/>
            <a:ext cx="431977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NACHWEIS der SORTE: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Analyse von PHENOLEN  </a:t>
            </a:r>
            <a:endParaRPr lang="de-AT" altLang="de-DE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24500" y="1132197"/>
            <a:ext cx="6273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C00000"/>
                </a:solidFill>
              </a:rPr>
              <a:t>Eine Gruppe die beschränkte Anwendungen ermöglicht</a:t>
            </a:r>
          </a:p>
          <a:p>
            <a:pPr algn="ctr"/>
            <a:r>
              <a:rPr lang="de-DE" sz="2000" b="1" dirty="0" smtClean="0">
                <a:solidFill>
                  <a:srgbClr val="C00000"/>
                </a:solidFill>
              </a:rPr>
              <a:t>Anthocyane – rote Farbstoffe: 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5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598" name="Group 62"/>
          <p:cNvGrpSpPr>
            <a:grpSpLocks/>
          </p:cNvGrpSpPr>
          <p:nvPr/>
        </p:nvGrpSpPr>
        <p:grpSpPr bwMode="auto">
          <a:xfrm>
            <a:off x="449263" y="1643296"/>
            <a:ext cx="3600450" cy="2106216"/>
            <a:chOff x="22" y="1291"/>
            <a:chExt cx="2677" cy="2067"/>
          </a:xfrm>
        </p:grpSpPr>
        <p:pic>
          <p:nvPicPr>
            <p:cNvPr id="577577" name="Picture 41" descr="acetelier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" y="1291"/>
              <a:ext cx="2657" cy="2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77597" name="Group 61"/>
            <p:cNvGrpSpPr>
              <a:grpSpLocks/>
            </p:cNvGrpSpPr>
            <p:nvPr/>
          </p:nvGrpSpPr>
          <p:grpSpPr bwMode="auto">
            <a:xfrm>
              <a:off x="22" y="1344"/>
              <a:ext cx="2044" cy="1780"/>
              <a:chOff x="0" y="1344"/>
              <a:chExt cx="2044" cy="1780"/>
            </a:xfrm>
          </p:grpSpPr>
          <p:sp>
            <p:nvSpPr>
              <p:cNvPr id="577575" name="Rectangle 39"/>
              <p:cNvSpPr>
                <a:spLocks noChangeArrowheads="1"/>
              </p:cNvSpPr>
              <p:nvPr/>
            </p:nvSpPr>
            <p:spPr bwMode="auto">
              <a:xfrm>
                <a:off x="0" y="1677"/>
                <a:ext cx="22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7576" name="Rectangle 40"/>
              <p:cNvSpPr>
                <a:spLocks noChangeArrowheads="1"/>
              </p:cNvSpPr>
              <p:nvPr/>
            </p:nvSpPr>
            <p:spPr bwMode="auto">
              <a:xfrm>
                <a:off x="0" y="1677"/>
                <a:ext cx="22" cy="2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7581" name="Rectangle 45"/>
              <p:cNvSpPr>
                <a:spLocks noChangeArrowheads="1"/>
              </p:cNvSpPr>
              <p:nvPr/>
            </p:nvSpPr>
            <p:spPr bwMode="auto">
              <a:xfrm>
                <a:off x="1994" y="3058"/>
                <a:ext cx="50" cy="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77583" name="Rectangle 47"/>
              <p:cNvSpPr>
                <a:spLocks noChangeArrowheads="1"/>
              </p:cNvSpPr>
              <p:nvPr/>
            </p:nvSpPr>
            <p:spPr bwMode="auto">
              <a:xfrm>
                <a:off x="336" y="1344"/>
                <a:ext cx="0" cy="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7584" name="Rectangle 48"/>
              <p:cNvSpPr>
                <a:spLocks noChangeArrowheads="1"/>
              </p:cNvSpPr>
              <p:nvPr/>
            </p:nvSpPr>
            <p:spPr bwMode="auto">
              <a:xfrm>
                <a:off x="336" y="1344"/>
                <a:ext cx="0" cy="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577592" name="Group 56"/>
          <p:cNvGrpSpPr>
            <a:grpSpLocks/>
          </p:cNvGrpSpPr>
          <p:nvPr/>
        </p:nvGrpSpPr>
        <p:grpSpPr bwMode="auto">
          <a:xfrm>
            <a:off x="3708401" y="958454"/>
            <a:ext cx="4683125" cy="2369344"/>
            <a:chOff x="288" y="521"/>
            <a:chExt cx="3695" cy="2407"/>
          </a:xfrm>
        </p:grpSpPr>
        <p:pic>
          <p:nvPicPr>
            <p:cNvPr id="577593" name="Picture 57" descr="aceteliert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521"/>
              <a:ext cx="2054" cy="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7594" name="Picture 5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196"/>
              <a:ext cx="1727" cy="1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77599" name="Group 63"/>
          <p:cNvGrpSpPr>
            <a:grpSpLocks/>
          </p:cNvGrpSpPr>
          <p:nvPr/>
        </p:nvGrpSpPr>
        <p:grpSpPr bwMode="auto">
          <a:xfrm>
            <a:off x="449263" y="3868341"/>
            <a:ext cx="7777162" cy="1130205"/>
            <a:chOff x="77" y="3362"/>
            <a:chExt cx="4899" cy="858"/>
          </a:xfrm>
        </p:grpSpPr>
        <p:sp>
          <p:nvSpPr>
            <p:cNvPr id="577585" name="Text Box 49"/>
            <p:cNvSpPr txBox="1">
              <a:spLocks noChangeArrowheads="1"/>
            </p:cNvSpPr>
            <p:nvPr/>
          </p:nvSpPr>
          <p:spPr bwMode="auto">
            <a:xfrm>
              <a:off x="77" y="3588"/>
              <a:ext cx="145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>
                  <a:solidFill>
                    <a:schemeClr val="tx2"/>
                  </a:solidFill>
                </a:rPr>
                <a:t>R</a:t>
              </a:r>
              <a:r>
                <a:rPr lang="de-DE" baseline="-25000">
                  <a:solidFill>
                    <a:schemeClr val="tx2"/>
                  </a:solidFill>
                </a:rPr>
                <a:t>3</a:t>
              </a:r>
              <a:endParaRPr lang="de-DE">
                <a:solidFill>
                  <a:schemeClr val="tx2"/>
                </a:solidFill>
              </a:endParaRPr>
            </a:p>
          </p:txBody>
        </p:sp>
        <p:sp>
          <p:nvSpPr>
            <p:cNvPr id="577586" name="Line 50"/>
            <p:cNvSpPr>
              <a:spLocks noChangeShapeType="1"/>
            </p:cNvSpPr>
            <p:nvPr/>
          </p:nvSpPr>
          <p:spPr bwMode="auto">
            <a:xfrm flipV="1">
              <a:off x="405" y="3479"/>
              <a:ext cx="492" cy="162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de-DE"/>
            </a:p>
          </p:txBody>
        </p:sp>
        <p:sp>
          <p:nvSpPr>
            <p:cNvPr id="577587" name="Line 51"/>
            <p:cNvSpPr>
              <a:spLocks noChangeShapeType="1"/>
            </p:cNvSpPr>
            <p:nvPr/>
          </p:nvSpPr>
          <p:spPr bwMode="auto">
            <a:xfrm>
              <a:off x="405" y="3688"/>
              <a:ext cx="492" cy="163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de-DE"/>
            </a:p>
          </p:txBody>
        </p:sp>
        <p:sp>
          <p:nvSpPr>
            <p:cNvPr id="577588" name="Text Box 52"/>
            <p:cNvSpPr txBox="1">
              <a:spLocks noChangeArrowheads="1"/>
            </p:cNvSpPr>
            <p:nvPr/>
          </p:nvSpPr>
          <p:spPr bwMode="auto">
            <a:xfrm>
              <a:off x="1000" y="3434"/>
              <a:ext cx="397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de-DE">
                  <a:solidFill>
                    <a:schemeClr val="tx2"/>
                  </a:solidFill>
                </a:rPr>
                <a:t>Vitis vinifera... OH </a:t>
              </a:r>
              <a:r>
                <a:rPr lang="en-US">
                  <a:solidFill>
                    <a:schemeClr val="tx2"/>
                  </a:solidFill>
                </a:rPr>
                <a:t>Europäerrebe, 3-Monoglucoside</a:t>
              </a:r>
              <a:endParaRPr lang="de-DE">
                <a:solidFill>
                  <a:schemeClr val="tx2"/>
                </a:solidFill>
              </a:endParaRPr>
            </a:p>
          </p:txBody>
        </p:sp>
        <p:sp>
          <p:nvSpPr>
            <p:cNvPr id="577589" name="Text Box 53"/>
            <p:cNvSpPr txBox="1">
              <a:spLocks noChangeArrowheads="1"/>
            </p:cNvSpPr>
            <p:nvPr/>
          </p:nvSpPr>
          <p:spPr bwMode="auto">
            <a:xfrm>
              <a:off x="1000" y="3799"/>
              <a:ext cx="3066" cy="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>
                  <a:solidFill>
                    <a:schemeClr val="tx2"/>
                  </a:solidFill>
                </a:rPr>
                <a:t>Vitis riparia</a:t>
              </a:r>
              <a:r>
                <a:rPr lang="en-US">
                  <a:solidFill>
                    <a:schemeClr val="tx2"/>
                  </a:solidFill>
                </a:rPr>
                <a:t>, silvestris</a:t>
              </a:r>
              <a:r>
                <a:rPr lang="de-DE">
                  <a:solidFill>
                    <a:schemeClr val="tx2"/>
                  </a:solidFill>
                </a:rPr>
                <a:t> u.a. </a:t>
              </a:r>
              <a:r>
                <a:rPr lang="en-US">
                  <a:solidFill>
                    <a:schemeClr val="tx2"/>
                  </a:solidFill>
                </a:rPr>
                <a:t>.</a:t>
              </a:r>
              <a:r>
                <a:rPr lang="de-DE">
                  <a:solidFill>
                    <a:schemeClr val="tx2"/>
                  </a:solidFill>
                </a:rPr>
                <a:t>..</a:t>
              </a:r>
              <a:r>
                <a:rPr lang="en-US">
                  <a:solidFill>
                    <a:schemeClr val="tx2"/>
                  </a:solidFill>
                </a:rPr>
                <a:t> </a:t>
              </a:r>
              <a:r>
                <a:rPr lang="de-DE">
                  <a:solidFill>
                    <a:schemeClr val="tx2"/>
                  </a:solidFill>
                </a:rPr>
                <a:t>Glucose =&gt; </a:t>
              </a:r>
            </a:p>
            <a:p>
              <a:pPr eaLnBrk="0" hangingPunct="0"/>
              <a:r>
                <a:rPr lang="en-US">
                  <a:solidFill>
                    <a:srgbClr val="FF0000"/>
                  </a:solidFill>
                </a:rPr>
                <a:t>Anthocyan 3,5-Diglucoside</a:t>
              </a:r>
              <a:r>
                <a:rPr lang="en-US">
                  <a:solidFill>
                    <a:schemeClr val="tx2"/>
                  </a:solidFill>
                </a:rPr>
                <a:t> Amerikanerrebe, Regent</a:t>
              </a:r>
              <a:endParaRPr lang="de-DE">
                <a:solidFill>
                  <a:schemeClr val="tx2"/>
                </a:solidFill>
              </a:endParaRPr>
            </a:p>
          </p:txBody>
        </p:sp>
        <p:sp>
          <p:nvSpPr>
            <p:cNvPr id="577595" name="Rectangle 59"/>
            <p:cNvSpPr>
              <a:spLocks noChangeArrowheads="1"/>
            </p:cNvSpPr>
            <p:nvPr/>
          </p:nvSpPr>
          <p:spPr bwMode="auto">
            <a:xfrm>
              <a:off x="153" y="3362"/>
              <a:ext cx="116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solidFill>
                  <a:schemeClr val="tx2"/>
                </a:solidFill>
              </a:endParaRPr>
            </a:p>
            <a:p>
              <a:pPr eaLnBrk="0" hangingPunct="0"/>
              <a:endParaRPr lang="de-DE">
                <a:solidFill>
                  <a:schemeClr val="tx2"/>
                </a:solidFill>
              </a:endParaRPr>
            </a:p>
          </p:txBody>
        </p:sp>
      </p:grpSp>
      <p:sp>
        <p:nvSpPr>
          <p:cNvPr id="577596" name="Text Box 60"/>
          <p:cNvSpPr txBox="1">
            <a:spLocks noChangeArrowheads="1"/>
          </p:cNvSpPr>
          <p:nvPr/>
        </p:nvSpPr>
        <p:spPr bwMode="auto">
          <a:xfrm>
            <a:off x="5783264" y="3255297"/>
            <a:ext cx="29376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 err="1">
                <a:latin typeface="Times New Roman CE" charset="-18"/>
              </a:rPr>
              <a:t>Acylierung</a:t>
            </a:r>
            <a:r>
              <a:rPr lang="en-US" dirty="0">
                <a:latin typeface="Times New Roman CE" charset="-18"/>
              </a:rPr>
              <a:t> </a:t>
            </a:r>
            <a:r>
              <a:rPr lang="en-US" dirty="0" err="1">
                <a:latin typeface="Times New Roman CE" charset="-18"/>
              </a:rPr>
              <a:t>mit</a:t>
            </a:r>
            <a:r>
              <a:rPr lang="en-US" dirty="0">
                <a:latin typeface="Times New Roman CE" charset="-18"/>
              </a:rPr>
              <a:t> </a:t>
            </a:r>
            <a:r>
              <a:rPr lang="en-US" dirty="0" err="1">
                <a:latin typeface="Times New Roman CE" charset="-18"/>
              </a:rPr>
              <a:t>Essigsäure</a:t>
            </a:r>
            <a:endParaRPr lang="en-US" dirty="0">
              <a:latin typeface="Times New Roman CE" charset="-18"/>
            </a:endParaRPr>
          </a:p>
          <a:p>
            <a:pPr eaLnBrk="0" hangingPunct="0"/>
            <a:r>
              <a:rPr lang="en-US" dirty="0" err="1">
                <a:latin typeface="Times New Roman CE" charset="-18"/>
              </a:rPr>
              <a:t>Kaffeesäure</a:t>
            </a:r>
            <a:r>
              <a:rPr lang="en-US" dirty="0">
                <a:latin typeface="Times New Roman CE" charset="-18"/>
              </a:rPr>
              <a:t> </a:t>
            </a:r>
            <a:r>
              <a:rPr lang="en-US" dirty="0" err="1">
                <a:latin typeface="Times New Roman CE" charset="-18"/>
              </a:rPr>
              <a:t>oder</a:t>
            </a:r>
            <a:r>
              <a:rPr lang="en-US" dirty="0">
                <a:latin typeface="Times New Roman CE" charset="-18"/>
              </a:rPr>
              <a:t> </a:t>
            </a:r>
            <a:r>
              <a:rPr lang="en-US" dirty="0" err="1">
                <a:latin typeface="Times New Roman CE" charset="-18"/>
              </a:rPr>
              <a:t>Cumarsäure</a:t>
            </a:r>
            <a:endParaRPr lang="de-DE" dirty="0">
              <a:latin typeface="Times New Roman CE" charset="-18"/>
            </a:endParaRPr>
          </a:p>
        </p:txBody>
      </p:sp>
      <p:sp>
        <p:nvSpPr>
          <p:cNvPr id="577600" name="Oval 64"/>
          <p:cNvSpPr>
            <a:spLocks noChangeArrowheads="1"/>
          </p:cNvSpPr>
          <p:nvPr/>
        </p:nvSpPr>
        <p:spPr bwMode="auto">
          <a:xfrm>
            <a:off x="395288" y="4083844"/>
            <a:ext cx="431800" cy="43219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880895" y="1977"/>
            <a:ext cx="494090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NACHWEIS der SORTE: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Analyse von ANTHOCYANEN</a:t>
            </a:r>
            <a:endParaRPr lang="de-AT" altLang="de-DE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54063" y="956084"/>
            <a:ext cx="2812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Unterscheidung: </a:t>
            </a:r>
            <a:r>
              <a:rPr lang="de-DE" dirty="0" err="1" smtClean="0"/>
              <a:t>V.vinifera</a:t>
            </a:r>
            <a:endParaRPr lang="de-DE" dirty="0" smtClean="0"/>
          </a:p>
          <a:p>
            <a:r>
              <a:rPr lang="de-DE" dirty="0"/>
              <a:t>u</a:t>
            </a:r>
            <a:r>
              <a:rPr lang="de-DE" dirty="0" smtClean="0"/>
              <a:t>nd Non-</a:t>
            </a:r>
            <a:r>
              <a:rPr lang="de-DE" dirty="0" err="1" smtClean="0"/>
              <a:t>Vinifera</a:t>
            </a:r>
            <a:r>
              <a:rPr lang="de-DE" dirty="0" smtClean="0"/>
              <a:t> Rebsorten</a:t>
            </a:r>
            <a:endParaRPr lang="en-US" dirty="0"/>
          </a:p>
        </p:txBody>
      </p:sp>
      <p:sp>
        <p:nvSpPr>
          <p:cNvPr id="3" name="Ellipse 2"/>
          <p:cNvSpPr/>
          <p:nvPr/>
        </p:nvSpPr>
        <p:spPr>
          <a:xfrm>
            <a:off x="1274618" y="2957945"/>
            <a:ext cx="576121" cy="369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8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92" name="Rectangle 32"/>
          <p:cNvSpPr>
            <a:spLocks noChangeArrowheads="1"/>
          </p:cNvSpPr>
          <p:nvPr/>
        </p:nvSpPr>
        <p:spPr bwMode="auto">
          <a:xfrm>
            <a:off x="533400" y="1600200"/>
            <a:ext cx="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78593" name="Rectangle 33"/>
          <p:cNvSpPr>
            <a:spLocks noChangeArrowheads="1"/>
          </p:cNvSpPr>
          <p:nvPr/>
        </p:nvSpPr>
        <p:spPr bwMode="auto">
          <a:xfrm>
            <a:off x="533400" y="1600200"/>
            <a:ext cx="0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78594" name="WordArt 34"/>
          <p:cNvSpPr>
            <a:spLocks noChangeArrowheads="1" noChangeShapeType="1" noTextEdit="1"/>
          </p:cNvSpPr>
          <p:nvPr/>
        </p:nvSpPr>
        <p:spPr bwMode="auto">
          <a:xfrm>
            <a:off x="77338" y="188119"/>
            <a:ext cx="6358098" cy="5095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2800" kern="10" dirty="0">
                <a:ln w="12700">
                  <a:solidFill>
                    <a:srgbClr val="491941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Gehalte an Anthocyan-3,5-diglucosiden</a:t>
            </a:r>
          </a:p>
          <a:p>
            <a:pPr algn="ctr"/>
            <a:r>
              <a:rPr lang="de-DE" sz="2800" kern="10" dirty="0">
                <a:ln w="12700">
                  <a:solidFill>
                    <a:srgbClr val="491941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in </a:t>
            </a:r>
            <a:r>
              <a:rPr lang="de-DE" sz="2800" kern="10" dirty="0" smtClean="0">
                <a:ln w="12700">
                  <a:solidFill>
                    <a:srgbClr val="491941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Qualitätsrebsorten und Regent</a:t>
            </a:r>
            <a:endParaRPr lang="de-DE" sz="2800" kern="10" dirty="0">
              <a:ln w="12700">
                <a:solidFill>
                  <a:srgbClr val="491941"/>
                </a:solidFill>
                <a:round/>
                <a:headEnd/>
                <a:tailEnd/>
              </a:ln>
              <a:solidFill>
                <a:srgbClr val="FF0066"/>
              </a:solidFill>
              <a:latin typeface="Arial Black"/>
            </a:endParaRPr>
          </a:p>
        </p:txBody>
      </p:sp>
      <p:sp>
        <p:nvSpPr>
          <p:cNvPr id="578595" name="Rectangle 35"/>
          <p:cNvSpPr>
            <a:spLocks noChangeArrowheads="1"/>
          </p:cNvSpPr>
          <p:nvPr/>
        </p:nvSpPr>
        <p:spPr bwMode="auto">
          <a:xfrm>
            <a:off x="533400" y="897731"/>
            <a:ext cx="8070850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03275" eaLnBrk="0" hangingPunct="0"/>
            <a:r>
              <a:rPr lang="en-US" sz="1400" dirty="0" err="1">
                <a:solidFill>
                  <a:srgbClr val="009900"/>
                </a:solidFill>
                <a:latin typeface="Times New Roman CE" charset="-18"/>
              </a:rPr>
              <a:t>Rebsorte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		      </a:t>
            </a:r>
            <a:r>
              <a:rPr lang="en-US" sz="1400" dirty="0" err="1">
                <a:solidFill>
                  <a:srgbClr val="009900"/>
                </a:solidFill>
                <a:latin typeface="Times New Roman CE" charset="-18"/>
              </a:rPr>
              <a:t>Direktträgerfarbstoff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 (Mv-3,5-diglucosid)</a:t>
            </a:r>
          </a:p>
          <a:p>
            <a:pPr defTabSz="803275" eaLnBrk="0" hangingPunct="0"/>
            <a:r>
              <a:rPr lang="en-US" sz="1400" dirty="0" err="1" smtClean="0">
                <a:solidFill>
                  <a:srgbClr val="009900"/>
                </a:solidFill>
                <a:latin typeface="Times New Roman CE" charset="-18"/>
              </a:rPr>
              <a:t>Zweigelt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				&lt; 1 mg/l</a:t>
            </a:r>
          </a:p>
          <a:p>
            <a:pPr defTabSz="803275" eaLnBrk="0" hangingPunct="0"/>
            <a:r>
              <a:rPr lang="en-US" sz="1400" dirty="0" err="1">
                <a:solidFill>
                  <a:srgbClr val="009900"/>
                </a:solidFill>
                <a:latin typeface="Times New Roman CE" charset="-18"/>
              </a:rPr>
              <a:t>Blaufränkisch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			</a:t>
            </a:r>
            <a:r>
              <a:rPr lang="en-US" sz="1400" dirty="0" smtClean="0">
                <a:solidFill>
                  <a:srgbClr val="009900"/>
                </a:solidFill>
                <a:latin typeface="Times New Roman CE" charset="-18"/>
              </a:rPr>
              <a:t>&lt; 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1 mg/l</a:t>
            </a:r>
          </a:p>
          <a:p>
            <a:pPr defTabSz="803275" eaLnBrk="0" hangingPunct="0"/>
            <a:r>
              <a:rPr lang="en-US" sz="1400" dirty="0" err="1">
                <a:solidFill>
                  <a:srgbClr val="009900"/>
                </a:solidFill>
                <a:latin typeface="Times New Roman CE" charset="-18"/>
              </a:rPr>
              <a:t>Blauer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 </a:t>
            </a:r>
            <a:r>
              <a:rPr lang="en-US" sz="1400" dirty="0" err="1">
                <a:solidFill>
                  <a:srgbClr val="009900"/>
                </a:solidFill>
                <a:latin typeface="Times New Roman CE" charset="-18"/>
              </a:rPr>
              <a:t>Portugieser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			&lt; 1 mg/l</a:t>
            </a:r>
          </a:p>
          <a:p>
            <a:pPr defTabSz="803275" eaLnBrk="0" hangingPunct="0"/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Cabernet Sauvignon		</a:t>
            </a:r>
            <a:r>
              <a:rPr lang="en-US" sz="1400" dirty="0" smtClean="0">
                <a:solidFill>
                  <a:srgbClr val="009900"/>
                </a:solidFill>
                <a:latin typeface="Times New Roman CE" charset="-18"/>
              </a:rPr>
              <a:t>	&lt; 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1 mg/l</a:t>
            </a:r>
          </a:p>
          <a:p>
            <a:pPr defTabSz="803275" eaLnBrk="0" hangingPunct="0"/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Sankt Laurent			</a:t>
            </a:r>
            <a:r>
              <a:rPr lang="en-US" sz="1400" dirty="0" smtClean="0">
                <a:solidFill>
                  <a:srgbClr val="009900"/>
                </a:solidFill>
                <a:latin typeface="Times New Roman CE" charset="-18"/>
              </a:rPr>
              <a:t>&lt; 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1 mg/l</a:t>
            </a:r>
          </a:p>
          <a:p>
            <a:pPr defTabSz="803275" eaLnBrk="0" hangingPunct="0"/>
            <a:r>
              <a:rPr lang="en-US" sz="1400" dirty="0" err="1">
                <a:solidFill>
                  <a:srgbClr val="009900"/>
                </a:solidFill>
                <a:latin typeface="Times New Roman CE" charset="-18"/>
              </a:rPr>
              <a:t>Blauburger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				&lt; 1 mg/l</a:t>
            </a:r>
          </a:p>
          <a:p>
            <a:pPr defTabSz="803275" eaLnBrk="0" hangingPunct="0"/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Pinot noir				&lt; 1 mg/l</a:t>
            </a:r>
          </a:p>
          <a:p>
            <a:pPr defTabSz="803275" eaLnBrk="0" hangingPunct="0"/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Merlot				</a:t>
            </a:r>
            <a:r>
              <a:rPr lang="en-US" sz="1400" dirty="0" smtClean="0">
                <a:solidFill>
                  <a:srgbClr val="009900"/>
                </a:solidFill>
                <a:latin typeface="Times New Roman CE" charset="-18"/>
              </a:rPr>
              <a:t>&lt; 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1 mg/l</a:t>
            </a:r>
          </a:p>
          <a:p>
            <a:pPr defTabSz="803275" eaLnBrk="0" hangingPunct="0"/>
            <a:r>
              <a:rPr lang="en-US" sz="1400" dirty="0" err="1">
                <a:solidFill>
                  <a:srgbClr val="009900"/>
                </a:solidFill>
                <a:latin typeface="Times New Roman CE" charset="-18"/>
              </a:rPr>
              <a:t>Blauer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 </a:t>
            </a:r>
            <a:r>
              <a:rPr lang="en-US" sz="1400" dirty="0" err="1">
                <a:solidFill>
                  <a:srgbClr val="009900"/>
                </a:solidFill>
                <a:latin typeface="Times New Roman CE" charset="-18"/>
              </a:rPr>
              <a:t>Wildbacher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			&lt; 1 mg/l</a:t>
            </a:r>
          </a:p>
          <a:p>
            <a:pPr defTabSz="803275" eaLnBrk="0" hangingPunct="0"/>
            <a:r>
              <a:rPr lang="en-US" sz="1400" dirty="0" err="1">
                <a:solidFill>
                  <a:srgbClr val="009900"/>
                </a:solidFill>
                <a:latin typeface="Times New Roman CE" charset="-18"/>
              </a:rPr>
              <a:t>Roesler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				&lt; 1 mg/l</a:t>
            </a:r>
          </a:p>
          <a:p>
            <a:pPr defTabSz="803275" eaLnBrk="0" hangingPunct="0"/>
            <a:r>
              <a:rPr lang="en-US" sz="1400" dirty="0" err="1">
                <a:solidFill>
                  <a:srgbClr val="009900"/>
                </a:solidFill>
                <a:latin typeface="Times New Roman CE" charset="-18"/>
              </a:rPr>
              <a:t>Rathay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				</a:t>
            </a:r>
            <a:r>
              <a:rPr lang="en-US" sz="1400" dirty="0" smtClean="0">
                <a:solidFill>
                  <a:srgbClr val="009900"/>
                </a:solidFill>
                <a:latin typeface="Times New Roman CE" charset="-18"/>
              </a:rPr>
              <a:t>&lt; 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1 mg/l</a:t>
            </a:r>
          </a:p>
          <a:p>
            <a:pPr defTabSz="803275" eaLnBrk="0" hangingPunct="0"/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Zinfandel				&lt; 1 mg/l</a:t>
            </a:r>
          </a:p>
          <a:p>
            <a:pPr defTabSz="803275" eaLnBrk="0" hangingPunct="0"/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Syrah				</a:t>
            </a:r>
            <a:r>
              <a:rPr lang="en-US" sz="1400" dirty="0" smtClean="0">
                <a:solidFill>
                  <a:srgbClr val="009900"/>
                </a:solidFill>
                <a:latin typeface="Times New Roman CE" charset="-18"/>
              </a:rPr>
              <a:t>&lt; </a:t>
            </a:r>
            <a:r>
              <a:rPr lang="en-US" sz="1400" dirty="0">
                <a:solidFill>
                  <a:srgbClr val="009900"/>
                </a:solidFill>
                <a:latin typeface="Times New Roman CE" charset="-18"/>
              </a:rPr>
              <a:t>1 mg/l</a:t>
            </a:r>
          </a:p>
          <a:p>
            <a:pPr defTabSz="803275" eaLnBrk="0" hangingPunct="0"/>
            <a:r>
              <a:rPr lang="en-US" sz="1400" dirty="0" err="1">
                <a:solidFill>
                  <a:srgbClr val="FF0066"/>
                </a:solidFill>
                <a:latin typeface="Times New Roman CE" charset="-18"/>
              </a:rPr>
              <a:t>Baco</a:t>
            </a:r>
            <a:r>
              <a:rPr lang="en-US" sz="1400" dirty="0">
                <a:solidFill>
                  <a:srgbClr val="FF0066"/>
                </a:solidFill>
                <a:latin typeface="Times New Roman CE" charset="-18"/>
              </a:rPr>
              <a:t>				</a:t>
            </a:r>
            <a:r>
              <a:rPr lang="en-US" sz="1400" dirty="0" smtClean="0">
                <a:solidFill>
                  <a:srgbClr val="FF0066"/>
                </a:solidFill>
                <a:latin typeface="Times New Roman CE" charset="-18"/>
              </a:rPr>
              <a:t>&gt; </a:t>
            </a:r>
            <a:r>
              <a:rPr lang="en-US" sz="1400" dirty="0">
                <a:solidFill>
                  <a:srgbClr val="FF0066"/>
                </a:solidFill>
                <a:latin typeface="Times New Roman CE" charset="-18"/>
              </a:rPr>
              <a:t>200 mg/l</a:t>
            </a:r>
          </a:p>
          <a:p>
            <a:pPr defTabSz="803275" eaLnBrk="0" hangingPunct="0"/>
            <a:r>
              <a:rPr lang="en-US" sz="1400" dirty="0">
                <a:solidFill>
                  <a:srgbClr val="FF0066"/>
                </a:solidFill>
                <a:latin typeface="Times New Roman CE" charset="-18"/>
              </a:rPr>
              <a:t>Regent				</a:t>
            </a:r>
            <a:r>
              <a:rPr lang="en-US" sz="1400" dirty="0" smtClean="0">
                <a:solidFill>
                  <a:srgbClr val="FF0066"/>
                </a:solidFill>
                <a:latin typeface="Times New Roman CE" charset="-18"/>
              </a:rPr>
              <a:t>&gt; </a:t>
            </a:r>
            <a:r>
              <a:rPr lang="en-US" sz="1400" dirty="0">
                <a:solidFill>
                  <a:srgbClr val="FF0066"/>
                </a:solidFill>
                <a:latin typeface="Times New Roman CE" charset="-18"/>
              </a:rPr>
              <a:t>500 mg/l</a:t>
            </a:r>
          </a:p>
          <a:p>
            <a:pPr defTabSz="803275" eaLnBrk="0" hangingPunct="0"/>
            <a:endParaRPr lang="en-US" sz="1400" dirty="0">
              <a:latin typeface="Times New Roman CE" charset="-18"/>
            </a:endParaRPr>
          </a:p>
          <a:p>
            <a:pPr defTabSz="803275" eaLnBrk="0" hangingPunct="0"/>
            <a:r>
              <a:rPr lang="en-US" sz="1400" dirty="0">
                <a:latin typeface="Times New Roman CE" charset="-18"/>
              </a:rPr>
              <a:t>GRENZWERT: </a:t>
            </a:r>
            <a:r>
              <a:rPr lang="en-US" sz="1400" dirty="0" smtClean="0">
                <a:latin typeface="Times New Roman CE" charset="-18"/>
              </a:rPr>
              <a:t>Österreich </a:t>
            </a:r>
            <a:r>
              <a:rPr lang="en-US" sz="1400" dirty="0">
                <a:latin typeface="Times New Roman CE" charset="-18"/>
              </a:rPr>
              <a:t>und OIV: &lt; 15 mg/l </a:t>
            </a:r>
            <a:r>
              <a:rPr lang="en-US" sz="1400" dirty="0" smtClean="0">
                <a:latin typeface="Times New Roman CE" charset="-18"/>
              </a:rPr>
              <a:t>!!</a:t>
            </a:r>
          </a:p>
          <a:p>
            <a:pPr defTabSz="803275" eaLnBrk="0" hangingPunct="0"/>
            <a:r>
              <a:rPr lang="de-DE" sz="1400" dirty="0" err="1" smtClean="0">
                <a:latin typeface="Times New Roman CE" charset="-18"/>
              </a:rPr>
              <a:t>Uhudler</a:t>
            </a:r>
            <a:r>
              <a:rPr lang="de-DE" sz="1400" dirty="0" smtClean="0">
                <a:latin typeface="Times New Roman CE" charset="-18"/>
              </a:rPr>
              <a:t> zumeist &lt; 15 mg/l weil Rosé-Wein</a:t>
            </a:r>
            <a:endParaRPr lang="en-US" sz="1400" dirty="0">
              <a:latin typeface="Times New Roman CE" charset="-18"/>
            </a:endParaRPr>
          </a:p>
        </p:txBody>
      </p:sp>
      <p:sp>
        <p:nvSpPr>
          <p:cNvPr id="578596" name="Line 36"/>
          <p:cNvSpPr>
            <a:spLocks noChangeShapeType="1"/>
          </p:cNvSpPr>
          <p:nvPr/>
        </p:nvSpPr>
        <p:spPr bwMode="auto">
          <a:xfrm>
            <a:off x="533400" y="1168004"/>
            <a:ext cx="7710488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578597" name="Line 37"/>
          <p:cNvSpPr>
            <a:spLocks noChangeShapeType="1"/>
          </p:cNvSpPr>
          <p:nvPr/>
        </p:nvSpPr>
        <p:spPr bwMode="auto">
          <a:xfrm>
            <a:off x="2312988" y="1028700"/>
            <a:ext cx="0" cy="3389325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pic>
        <p:nvPicPr>
          <p:cNvPr id="15" name="Picture 3" descr="Direktträger-Fluoreszen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1679"/>
            <a:ext cx="3012968" cy="169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151482" y="3192287"/>
            <a:ext cx="27416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/>
              <a:t>In Österr. bei Qualitätswein</a:t>
            </a:r>
          </a:p>
          <a:p>
            <a:r>
              <a:rPr lang="de-AT" sz="1600" dirty="0" smtClean="0"/>
              <a:t>Obligatorische Kontrolle</a:t>
            </a:r>
          </a:p>
          <a:p>
            <a:r>
              <a:rPr lang="de-AT" sz="1600" dirty="0" smtClean="0"/>
              <a:t>Reaktion mit NaNO</a:t>
            </a:r>
            <a:r>
              <a:rPr lang="de-AT" sz="1600" baseline="-25000" dirty="0" smtClean="0"/>
              <a:t>2</a:t>
            </a:r>
          </a:p>
          <a:p>
            <a:r>
              <a:rPr lang="de-AT" sz="1600" dirty="0" smtClean="0"/>
              <a:t>Fluoreszenz (394; 494nm)</a:t>
            </a:r>
          </a:p>
          <a:p>
            <a:r>
              <a:rPr lang="de-AT" sz="1600" dirty="0" smtClean="0"/>
              <a:t>(</a:t>
            </a:r>
            <a:r>
              <a:rPr lang="de-AT" sz="1600" dirty="0" err="1" smtClean="0"/>
              <a:t>Mikrotiterplatte</a:t>
            </a:r>
            <a:r>
              <a:rPr lang="de-AT" sz="1600" dirty="0" smtClean="0"/>
              <a:t>)</a:t>
            </a:r>
          </a:p>
          <a:p>
            <a:r>
              <a:rPr lang="de-AT" sz="1600" dirty="0" smtClean="0"/>
              <a:t>PC; DC</a:t>
            </a:r>
          </a:p>
          <a:p>
            <a:r>
              <a:rPr lang="de-AT" dirty="0" smtClean="0"/>
              <a:t>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348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92" name="WordArt 8"/>
          <p:cNvSpPr>
            <a:spLocks noChangeArrowheads="1" noChangeShapeType="1" noTextEdit="1"/>
          </p:cNvSpPr>
          <p:nvPr/>
        </p:nvSpPr>
        <p:spPr bwMode="auto">
          <a:xfrm>
            <a:off x="263525" y="295276"/>
            <a:ext cx="6164984" cy="5643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de-DE" sz="3200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Charakterisierung </a:t>
            </a:r>
            <a:r>
              <a:rPr lang="de-DE" sz="3200" kern="10" dirty="0" smtClean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von </a:t>
            </a:r>
          </a:p>
          <a:p>
            <a:r>
              <a:rPr lang="de-DE" sz="3200" kern="10" dirty="0" smtClean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Rotweinsorten </a:t>
            </a:r>
            <a:r>
              <a:rPr lang="de-DE" sz="3200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mittels HPLC</a:t>
            </a:r>
          </a:p>
        </p:txBody>
      </p:sp>
      <p:grpSp>
        <p:nvGrpSpPr>
          <p:cNvPr id="579602" name="Group 18"/>
          <p:cNvGrpSpPr>
            <a:grpSpLocks/>
          </p:cNvGrpSpPr>
          <p:nvPr/>
        </p:nvGrpSpPr>
        <p:grpSpPr bwMode="auto">
          <a:xfrm>
            <a:off x="684213" y="1113235"/>
            <a:ext cx="7632700" cy="3835003"/>
            <a:chOff x="308" y="641"/>
            <a:chExt cx="5107" cy="3704"/>
          </a:xfrm>
        </p:grpSpPr>
        <p:pic>
          <p:nvPicPr>
            <p:cNvPr id="579593" name="Picture 9" descr="antho-fig1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" y="641"/>
              <a:ext cx="3395" cy="3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79594" name="Group 10"/>
            <p:cNvGrpSpPr>
              <a:grpSpLocks/>
            </p:cNvGrpSpPr>
            <p:nvPr/>
          </p:nvGrpSpPr>
          <p:grpSpPr bwMode="auto">
            <a:xfrm>
              <a:off x="1415" y="1402"/>
              <a:ext cx="3971" cy="2545"/>
              <a:chOff x="1496" y="1024"/>
              <a:chExt cx="4327" cy="3031"/>
            </a:xfrm>
          </p:grpSpPr>
          <p:sp>
            <p:nvSpPr>
              <p:cNvPr id="579595" name="Text Box 11"/>
              <p:cNvSpPr txBox="1">
                <a:spLocks noChangeArrowheads="1"/>
              </p:cNvSpPr>
              <p:nvPr/>
            </p:nvSpPr>
            <p:spPr bwMode="auto">
              <a:xfrm>
                <a:off x="4014" y="2350"/>
                <a:ext cx="1809" cy="17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 eaLnBrk="0" hangingPunct="0">
                  <a:spcBef>
                    <a:spcPct val="135000"/>
                  </a:spcBef>
                </a:pPr>
                <a:r>
                  <a:rPr lang="en-US" dirty="0" err="1">
                    <a:solidFill>
                      <a:schemeClr val="tx2"/>
                    </a:solidFill>
                    <a:latin typeface="Times New Roman" pitchFamily="18" charset="0"/>
                  </a:rPr>
                  <a:t>Verhältnis</a:t>
                </a:r>
                <a:r>
                  <a:rPr lang="en-US" dirty="0">
                    <a:solidFill>
                      <a:schemeClr val="tx2"/>
                    </a:solidFill>
                    <a:latin typeface="Times New Roman" pitchFamily="18" charset="0"/>
                  </a:rPr>
                  <a:t>  </a:t>
                </a:r>
                <a:r>
                  <a:rPr lang="en-US" dirty="0" err="1">
                    <a:solidFill>
                      <a:schemeClr val="tx2"/>
                    </a:solidFill>
                    <a:latin typeface="Times New Roman" pitchFamily="18" charset="0"/>
                  </a:rPr>
                  <a:t>acetylierter</a:t>
                </a:r>
                <a:r>
                  <a:rPr lang="en-US" dirty="0">
                    <a:solidFill>
                      <a:schemeClr val="tx2"/>
                    </a:solidFill>
                    <a:latin typeface="Times New Roman" pitchFamily="18" charset="0"/>
                  </a:rPr>
                  <a:t>: </a:t>
                </a:r>
                <a:r>
                  <a:rPr lang="en-US" dirty="0" err="1">
                    <a:solidFill>
                      <a:schemeClr val="tx2"/>
                    </a:solidFill>
                    <a:latin typeface="Times New Roman" pitchFamily="18" charset="0"/>
                  </a:rPr>
                  <a:t>cumarylierten</a:t>
                </a:r>
                <a:r>
                  <a:rPr lang="en-US" dirty="0">
                    <a:solidFill>
                      <a:schemeClr val="tx2"/>
                    </a:solidFill>
                    <a:latin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2"/>
                    </a:solidFill>
                    <a:latin typeface="Times New Roman" pitchFamily="18" charset="0"/>
                  </a:rPr>
                  <a:t>Anthocyanen</a:t>
                </a:r>
                <a:endParaRPr lang="en-US" dirty="0">
                  <a:solidFill>
                    <a:schemeClr val="tx2"/>
                  </a:solidFill>
                  <a:latin typeface="Times New Roman" pitchFamily="18" charset="0"/>
                </a:endParaRPr>
              </a:p>
              <a:p>
                <a:pPr algn="ctr" eaLnBrk="0" hangingPunct="0">
                  <a:spcBef>
                    <a:spcPct val="135000"/>
                  </a:spcBef>
                </a:pPr>
                <a:r>
                  <a:rPr lang="en-US" dirty="0">
                    <a:solidFill>
                      <a:schemeClr val="tx2"/>
                    </a:solidFill>
                    <a:latin typeface="Times New Roman" pitchFamily="18" charset="0"/>
                  </a:rPr>
                  <a:t>und </a:t>
                </a:r>
                <a:r>
                  <a:rPr lang="en-US" dirty="0" err="1">
                    <a:solidFill>
                      <a:schemeClr val="tx2"/>
                    </a:solidFill>
                    <a:latin typeface="Times New Roman" pitchFamily="18" charset="0"/>
                  </a:rPr>
                  <a:t>andere</a:t>
                </a:r>
                <a:endParaRPr lang="de-DE" dirty="0">
                  <a:solidFill>
                    <a:schemeClr val="tx2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79596" name="Line 12"/>
              <p:cNvSpPr>
                <a:spLocks noChangeShapeType="1"/>
              </p:cNvSpPr>
              <p:nvPr/>
            </p:nvSpPr>
            <p:spPr bwMode="auto">
              <a:xfrm flipH="1">
                <a:off x="1632" y="2869"/>
                <a:ext cx="2632" cy="0"/>
              </a:xfrm>
              <a:prstGeom prst="line">
                <a:avLst/>
              </a:prstGeom>
              <a:noFill/>
              <a:ln w="38100">
                <a:solidFill>
                  <a:srgbClr val="37E81A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9597" name="Line 13"/>
              <p:cNvSpPr>
                <a:spLocks noChangeShapeType="1"/>
              </p:cNvSpPr>
              <p:nvPr/>
            </p:nvSpPr>
            <p:spPr bwMode="auto">
              <a:xfrm flipH="1" flipV="1">
                <a:off x="1496" y="1024"/>
                <a:ext cx="2784" cy="1845"/>
              </a:xfrm>
              <a:prstGeom prst="line">
                <a:avLst/>
              </a:prstGeom>
              <a:noFill/>
              <a:ln w="28575">
                <a:solidFill>
                  <a:srgbClr val="37E81A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79598" name="Group 14"/>
            <p:cNvGrpSpPr>
              <a:grpSpLocks/>
            </p:cNvGrpSpPr>
            <p:nvPr/>
          </p:nvGrpSpPr>
          <p:grpSpPr bwMode="auto">
            <a:xfrm>
              <a:off x="3413" y="695"/>
              <a:ext cx="2002" cy="1739"/>
              <a:chOff x="3593" y="309"/>
              <a:chExt cx="2428" cy="2206"/>
            </a:xfrm>
          </p:grpSpPr>
          <p:sp>
            <p:nvSpPr>
              <p:cNvPr id="579599" name="Line 15"/>
              <p:cNvSpPr>
                <a:spLocks noChangeShapeType="1"/>
              </p:cNvSpPr>
              <p:nvPr/>
            </p:nvSpPr>
            <p:spPr bwMode="auto">
              <a:xfrm flipH="1">
                <a:off x="3593" y="1344"/>
                <a:ext cx="479" cy="55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9600" name="Line 16"/>
              <p:cNvSpPr>
                <a:spLocks noChangeShapeType="1"/>
              </p:cNvSpPr>
              <p:nvPr/>
            </p:nvSpPr>
            <p:spPr bwMode="auto">
              <a:xfrm flipH="1" flipV="1">
                <a:off x="3728" y="872"/>
                <a:ext cx="344" cy="47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9601" name="Text Box 17"/>
              <p:cNvSpPr txBox="1">
                <a:spLocks noChangeArrowheads="1"/>
              </p:cNvSpPr>
              <p:nvPr/>
            </p:nvSpPr>
            <p:spPr bwMode="auto">
              <a:xfrm>
                <a:off x="4015" y="309"/>
                <a:ext cx="2006" cy="22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135000"/>
                  </a:spcBef>
                </a:pPr>
                <a:r>
                  <a:rPr lang="en-US" sz="2000" dirty="0" err="1">
                    <a:solidFill>
                      <a:schemeClr val="tx2"/>
                    </a:solidFill>
                    <a:latin typeface="Times New Roman" pitchFamily="18" charset="0"/>
                  </a:rPr>
                  <a:t>Diskriminierende</a:t>
                </a:r>
                <a:r>
                  <a:rPr lang="en-US" sz="2000" dirty="0">
                    <a:solidFill>
                      <a:schemeClr val="tx2"/>
                    </a:solidFill>
                    <a:latin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tx2"/>
                    </a:solidFill>
                    <a:latin typeface="Times New Roman" pitchFamily="18" charset="0"/>
                  </a:rPr>
                  <a:t>Faktoren</a:t>
                </a:r>
                <a:r>
                  <a:rPr lang="en-US" sz="2000" dirty="0">
                    <a:solidFill>
                      <a:schemeClr val="tx2"/>
                    </a:solidFill>
                    <a:latin typeface="Times New Roman" pitchFamily="18" charset="0"/>
                  </a:rPr>
                  <a:t>:</a:t>
                </a:r>
              </a:p>
              <a:p>
                <a:pPr eaLnBrk="0" hangingPunct="0">
                  <a:spcBef>
                    <a:spcPct val="55000"/>
                  </a:spcBef>
                </a:pPr>
                <a:r>
                  <a:rPr lang="en-US" sz="2000" dirty="0" err="1">
                    <a:solidFill>
                      <a:schemeClr val="tx2"/>
                    </a:solidFill>
                    <a:latin typeface="Times New Roman" pitchFamily="18" charset="0"/>
                  </a:rPr>
                  <a:t>Gehalt</a:t>
                </a:r>
                <a:r>
                  <a:rPr lang="en-US" sz="2000" dirty="0">
                    <a:solidFill>
                      <a:schemeClr val="tx2"/>
                    </a:solidFill>
                    <a:latin typeface="Times New Roman" pitchFamily="18" charset="0"/>
                  </a:rPr>
                  <a:t> (%) </a:t>
                </a:r>
                <a:r>
                  <a:rPr lang="en-US" sz="2000" dirty="0" err="1">
                    <a:solidFill>
                      <a:schemeClr val="tx2"/>
                    </a:solidFill>
                    <a:latin typeface="Times New Roman" pitchFamily="18" charset="0"/>
                  </a:rPr>
                  <a:t>acylierter</a:t>
                </a:r>
                <a:r>
                  <a:rPr lang="en-US" sz="2000" dirty="0">
                    <a:solidFill>
                      <a:schemeClr val="tx2"/>
                    </a:solidFill>
                    <a:latin typeface="Times New Roman" pitchFamily="18" charset="0"/>
                  </a:rPr>
                  <a:t> Anthocyane</a:t>
                </a:r>
              </a:p>
              <a:p>
                <a:pPr eaLnBrk="0" hangingPunct="0"/>
                <a:endParaRPr lang="de-DE" sz="2000" dirty="0">
                  <a:solidFill>
                    <a:srgbClr val="FE9B03"/>
                  </a:solidFill>
                  <a:latin typeface="Times New Roman CE" charset="-1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566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514350"/>
            <a:ext cx="6229350" cy="3657600"/>
          </a:xfrm>
        </p:spPr>
        <p:txBody>
          <a:bodyPr/>
          <a:lstStyle/>
          <a:p>
            <a:pPr algn="l" eaLnBrk="1" hangingPunct="1"/>
            <a:r>
              <a:rPr lang="de-DE" altLang="de-DE" sz="1800" dirty="0">
                <a:sym typeface="Symbol" panose="05050102010706020507" pitchFamily="18" charset="2"/>
              </a:rPr>
              <a:t/>
            </a:r>
            <a:br>
              <a:rPr lang="de-DE" altLang="de-DE" sz="1800" dirty="0">
                <a:sym typeface="Symbol" panose="05050102010706020507" pitchFamily="18" charset="2"/>
              </a:rPr>
            </a:br>
            <a:endParaRPr lang="de-DE" altLang="de-DE" sz="1800" dirty="0">
              <a:sym typeface="Symbol" panose="05050102010706020507" pitchFamily="18" charset="2"/>
            </a:endParaRPr>
          </a:p>
        </p:txBody>
      </p:sp>
      <p:sp>
        <p:nvSpPr>
          <p:cNvPr id="117764" name="Rectangle 16"/>
          <p:cNvSpPr>
            <a:spLocks noChangeArrowheads="1"/>
          </p:cNvSpPr>
          <p:nvPr/>
        </p:nvSpPr>
        <p:spPr bwMode="auto">
          <a:xfrm>
            <a:off x="-79861" y="986508"/>
            <a:ext cx="8683534" cy="44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>
            <a:spAutoFit/>
          </a:bodyPr>
          <a:lstStyle>
            <a:lvl1pPr marL="538163" indent="-5381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/>
              <a:t>weitere Möglichkeiten:  </a:t>
            </a:r>
            <a:r>
              <a:rPr lang="de-DE" altLang="de-DE" sz="1800" b="1" dirty="0" smtClean="0">
                <a:solidFill>
                  <a:srgbClr val="007835"/>
                </a:solidFill>
              </a:rPr>
              <a:t>ANALYSE DER NUKLEINSÄUREN (DNA):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	</a:t>
            </a:r>
            <a:r>
              <a:rPr lang="de-DE" altLang="de-DE" sz="1800" dirty="0" smtClean="0"/>
              <a:t>funktioniert sehr gut in Pflanzenmaterial: Triebe, Blätter, Trauben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	</a:t>
            </a:r>
            <a:r>
              <a:rPr lang="de-DE" altLang="de-DE" sz="1800" dirty="0" smtClean="0"/>
              <a:t>Arbeit von Dr. Regner u.a. 	Stammbaum von Rebsorten, Mutterschaft u.a.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	</a:t>
            </a:r>
            <a:r>
              <a:rPr lang="de-DE" altLang="de-DE" sz="1800" dirty="0" smtClean="0"/>
              <a:t>							Identifizierung von Rebsorten, </a:t>
            </a:r>
            <a:r>
              <a:rPr lang="de-DE" altLang="de-DE" sz="1800" dirty="0" err="1" smtClean="0"/>
              <a:t>Unterlagssorten</a:t>
            </a:r>
            <a:endParaRPr lang="de-DE" altLang="de-DE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	</a:t>
            </a:r>
            <a:r>
              <a:rPr lang="de-DE" altLang="de-DE" sz="1800" dirty="0" smtClean="0"/>
              <a:t>					=&gt; Sicherheit beim </a:t>
            </a:r>
            <a:r>
              <a:rPr lang="de-DE" altLang="de-DE" sz="1800" dirty="0" err="1" smtClean="0"/>
              <a:t>Rebverkehr</a:t>
            </a:r>
            <a:r>
              <a:rPr lang="de-DE" altLang="de-DE" sz="1800" dirty="0" smtClean="0"/>
              <a:t>  (Betrugsvorbeugung)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/>
              <a:t>		</a:t>
            </a: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/>
              <a:t>	In Weinen bisher wenig brauchbare, reproduzierbare Ergebnisse: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	</a:t>
            </a:r>
            <a:r>
              <a:rPr lang="de-DE" altLang="de-DE" sz="1800" dirty="0" smtClean="0"/>
              <a:t>		DNA wird im Zuge der </a:t>
            </a:r>
            <a:r>
              <a:rPr lang="de-DE" altLang="de-DE" sz="1800" dirty="0" err="1" smtClean="0"/>
              <a:t>Vinifizierung</a:t>
            </a:r>
            <a:r>
              <a:rPr lang="de-DE" altLang="de-DE" sz="1800" dirty="0" smtClean="0"/>
              <a:t> durch Hefen u.a. Mikroorganismen und Enzyme gespalten, abgebaut und andere Nukleinsäuren freigesetzt --- typisches Sortenmuster verschwindet.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	</a:t>
            </a:r>
            <a:r>
              <a:rPr lang="de-DE" altLang="de-DE" sz="1800" dirty="0" smtClean="0"/>
              <a:t>=&gt; weitere Forschung erforderlich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/>
              <a:t> </a:t>
            </a:r>
            <a:endParaRPr lang="de-DE" altLang="de-DE" sz="1800" b="1" dirty="0"/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1235761" y="328072"/>
            <a:ext cx="42852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NACHWEIS der SORTE: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441" y="2480819"/>
            <a:ext cx="2235778" cy="110737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09" y="1995683"/>
            <a:ext cx="2459343" cy="17780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647652" y="3221857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Stammbaum europäischer</a:t>
            </a:r>
          </a:p>
          <a:p>
            <a:r>
              <a:rPr lang="de-DE" sz="1200" dirty="0" smtClean="0"/>
              <a:t>österreichischer Rebsorten (Regner)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0146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16209" y="196356"/>
            <a:ext cx="45935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ANALYSE der HERKUNFT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6297" y="911779"/>
            <a:ext cx="8212376" cy="3798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AT" sz="2400" b="1" dirty="0" smtClean="0"/>
              <a:t>Weinbaugebiete haben unterschiedliches Image </a:t>
            </a:r>
          </a:p>
          <a:p>
            <a:pPr>
              <a:lnSpc>
                <a:spcPts val="2300"/>
              </a:lnSpc>
            </a:pPr>
            <a:r>
              <a:rPr lang="de-AT" sz="2400" b="1" dirty="0" smtClean="0"/>
              <a:t>unterschiedlichen Wert</a:t>
            </a:r>
            <a:endParaRPr lang="de-AT" sz="2400" b="1" dirty="0"/>
          </a:p>
          <a:p>
            <a:pPr>
              <a:lnSpc>
                <a:spcPts val="2700"/>
              </a:lnSpc>
            </a:pPr>
            <a:r>
              <a:rPr lang="de-AT" sz="2000" dirty="0"/>
              <a:t>m</a:t>
            </a:r>
            <a:r>
              <a:rPr lang="de-AT" sz="2000" dirty="0" smtClean="0"/>
              <a:t>ögliche Kontrolle </a:t>
            </a:r>
          </a:p>
          <a:p>
            <a:pPr marL="342900" indent="-342900">
              <a:lnSpc>
                <a:spcPts val="2700"/>
              </a:lnSpc>
              <a:buFont typeface="+mj-lt"/>
              <a:buAutoNum type="arabicPeriod"/>
            </a:pPr>
            <a:r>
              <a:rPr lang="de-AT" sz="2000" dirty="0" smtClean="0"/>
              <a:t>Aufzeichnungen, Meldungen – Weingartenkataster, Kellerbuch: lückenhaft</a:t>
            </a:r>
          </a:p>
          <a:p>
            <a:pPr marL="342900" indent="-342900">
              <a:lnSpc>
                <a:spcPts val="2700"/>
              </a:lnSpc>
              <a:buFont typeface="+mj-lt"/>
              <a:buAutoNum type="arabicPeriod"/>
            </a:pPr>
            <a:r>
              <a:rPr lang="de-AT" sz="2000" dirty="0" smtClean="0"/>
              <a:t>Sensorische Kontrolle: praktisch unmöglich</a:t>
            </a:r>
            <a:endParaRPr lang="de-AT" sz="2000" dirty="0"/>
          </a:p>
          <a:p>
            <a:pPr marL="361950" indent="-361950">
              <a:lnSpc>
                <a:spcPts val="2700"/>
              </a:lnSpc>
              <a:buFont typeface="+mj-lt"/>
              <a:buAutoNum type="arabicPeriod"/>
            </a:pPr>
            <a:r>
              <a:rPr lang="de-AT" sz="2000" dirty="0" smtClean="0"/>
              <a:t>Analytische Kriterien:</a:t>
            </a:r>
          </a:p>
          <a:p>
            <a:pPr marL="714375">
              <a:lnSpc>
                <a:spcPts val="2700"/>
              </a:lnSpc>
            </a:pPr>
            <a:r>
              <a:rPr lang="de-AT" sz="2000" dirty="0" smtClean="0"/>
              <a:t>Mineralstoffe: Problem = Schönungen (z.B. </a:t>
            </a:r>
            <a:r>
              <a:rPr lang="de-AT" sz="2000" dirty="0" err="1" smtClean="0"/>
              <a:t>Bentonit</a:t>
            </a:r>
            <a:r>
              <a:rPr lang="de-AT" sz="2000" dirty="0" smtClean="0"/>
              <a:t>)</a:t>
            </a:r>
          </a:p>
          <a:p>
            <a:pPr marL="714375">
              <a:lnSpc>
                <a:spcPts val="2700"/>
              </a:lnSpc>
            </a:pPr>
            <a:r>
              <a:rPr lang="de-AT" sz="2000" dirty="0" smtClean="0"/>
              <a:t>Isotopen (EU-Methoden – H/D, C, O – Isotopen, neue Strontium)</a:t>
            </a:r>
          </a:p>
          <a:p>
            <a:pPr marL="714375">
              <a:lnSpc>
                <a:spcPts val="2700"/>
              </a:lnSpc>
            </a:pPr>
            <a:r>
              <a:rPr lang="de-AT" sz="2000" dirty="0"/>
              <a:t>	</a:t>
            </a:r>
            <a:r>
              <a:rPr lang="de-AT" sz="2000" dirty="0" smtClean="0"/>
              <a:t>	Probleme: Einfluss Reife, Erntetermin, Wässerung, Verschnitt</a:t>
            </a:r>
          </a:p>
          <a:p>
            <a:pPr marL="714375">
              <a:lnSpc>
                <a:spcPts val="2700"/>
              </a:lnSpc>
            </a:pPr>
            <a:r>
              <a:rPr lang="de-AT" sz="2000" dirty="0" smtClean="0"/>
              <a:t>Mikroorganismen (Schnellanalysen)</a:t>
            </a:r>
          </a:p>
          <a:p>
            <a:pPr marL="714375">
              <a:lnSpc>
                <a:spcPts val="2700"/>
              </a:lnSpc>
            </a:pPr>
            <a:r>
              <a:rPr lang="de-AT" sz="2000" dirty="0" smtClean="0"/>
              <a:t>Und … </a:t>
            </a:r>
            <a:r>
              <a:rPr lang="de-AT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Forschungsbedarf </a:t>
            </a:r>
            <a:r>
              <a:rPr lang="de-AT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</a:t>
            </a:r>
            <a:endParaRPr lang="de-AT" sz="20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98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816" y="-67340"/>
            <a:ext cx="7672754" cy="857250"/>
          </a:xfrm>
          <a:noFill/>
          <a:ln/>
        </p:spPr>
        <p:txBody>
          <a:bodyPr/>
          <a:lstStyle/>
          <a:p>
            <a:r>
              <a:rPr lang="de-DE" sz="3600" b="1" dirty="0">
                <a:solidFill>
                  <a:srgbClr val="FF1574"/>
                </a:solidFill>
              </a:rPr>
              <a:t>ISOTOPENVERHÄLTNISSE</a:t>
            </a:r>
            <a:endParaRPr lang="de-AT" sz="3600" b="1" dirty="0">
              <a:solidFill>
                <a:srgbClr val="FF1574"/>
              </a:solidFill>
            </a:endParaRPr>
          </a:p>
        </p:txBody>
      </p:sp>
      <p:sp>
        <p:nvSpPr>
          <p:cNvPr id="182283" name="Text Box 11"/>
          <p:cNvSpPr txBox="1">
            <a:spLocks noChangeArrowheads="1"/>
          </p:cNvSpPr>
          <p:nvPr/>
        </p:nvSpPr>
        <p:spPr bwMode="auto">
          <a:xfrm>
            <a:off x="203752" y="731723"/>
            <a:ext cx="8640960" cy="536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8780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57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23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161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73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30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787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44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de-DE" sz="1800" dirty="0"/>
              <a:t>Verhältnis von </a:t>
            </a:r>
            <a:r>
              <a:rPr lang="de-DE" sz="1800" baseline="30000" dirty="0"/>
              <a:t>1</a:t>
            </a:r>
            <a:r>
              <a:rPr lang="de-DE" sz="1800" dirty="0"/>
              <a:t>H/</a:t>
            </a:r>
            <a:r>
              <a:rPr lang="de-DE" sz="1800" baseline="30000" dirty="0"/>
              <a:t>2</a:t>
            </a:r>
            <a:r>
              <a:rPr lang="de-DE" sz="1800" dirty="0"/>
              <a:t>D sowie </a:t>
            </a:r>
            <a:r>
              <a:rPr lang="de-DE" sz="1800" baseline="30000" dirty="0"/>
              <a:t>12</a:t>
            </a:r>
            <a:r>
              <a:rPr lang="de-DE" sz="1800" dirty="0"/>
              <a:t>C/</a:t>
            </a:r>
            <a:r>
              <a:rPr lang="de-DE" sz="1800" baseline="30000" dirty="0"/>
              <a:t>14</a:t>
            </a:r>
            <a:r>
              <a:rPr lang="de-DE" sz="1800" dirty="0"/>
              <a:t>C bzw. </a:t>
            </a:r>
            <a:r>
              <a:rPr lang="de-DE" sz="1800" baseline="30000" dirty="0"/>
              <a:t>16</a:t>
            </a:r>
            <a:r>
              <a:rPr lang="de-DE" sz="1800" dirty="0"/>
              <a:t>O/</a:t>
            </a:r>
            <a:r>
              <a:rPr lang="de-DE" sz="1800" baseline="30000" dirty="0"/>
              <a:t>18</a:t>
            </a:r>
            <a:r>
              <a:rPr lang="de-DE" sz="1800" dirty="0"/>
              <a:t>O u.a</a:t>
            </a:r>
            <a:r>
              <a:rPr lang="de-DE" sz="1800" dirty="0" smtClean="0"/>
              <a:t>.</a:t>
            </a:r>
          </a:p>
          <a:p>
            <a:pPr eaLnBrk="1" hangingPunct="1">
              <a:spcBef>
                <a:spcPts val="0"/>
              </a:spcBef>
            </a:pPr>
            <a:r>
              <a:rPr lang="de-DE" sz="1800" dirty="0" smtClean="0"/>
              <a:t>in Wasser, Ethanol, Kohlendioxid, </a:t>
            </a:r>
            <a:r>
              <a:rPr lang="de-DE" sz="1800" dirty="0"/>
              <a:t>G</a:t>
            </a:r>
            <a:r>
              <a:rPr lang="de-DE" sz="1800" dirty="0" smtClean="0"/>
              <a:t>lyzerin u.a. vom Wein </a:t>
            </a:r>
            <a:endParaRPr lang="de-DE" sz="1800" dirty="0"/>
          </a:p>
          <a:p>
            <a:pPr marL="177800" indent="-177800"/>
            <a:r>
              <a:rPr lang="de-DE" sz="1800" dirty="0" smtClean="0"/>
              <a:t>Europäische Union verlangt seit 1991 verpflichtend Durchführung von </a:t>
            </a:r>
            <a:r>
              <a:rPr lang="de-DE" sz="1800" dirty="0" err="1" smtClean="0"/>
              <a:t>Stabilisotopen</a:t>
            </a:r>
            <a:r>
              <a:rPr lang="de-DE" sz="1800" dirty="0" smtClean="0"/>
              <a:t> –Analysen  (H/C/O) in bestimmter Anzahl Weinproben um eine Referenzdatenbank  (EU-Weindatenbank) zu führen. Österreich untersucht (+/-) seit 1997 50 Weinproben </a:t>
            </a:r>
          </a:p>
          <a:p>
            <a:pPr marL="177800" indent="-177800"/>
            <a:endParaRPr lang="de-DE" sz="800" dirty="0" smtClean="0"/>
          </a:p>
          <a:p>
            <a:pPr marL="177800" indent="-177800"/>
            <a:r>
              <a:rPr lang="de-DE" sz="1800" b="1" dirty="0" smtClean="0">
                <a:solidFill>
                  <a:srgbClr val="FF1574"/>
                </a:solidFill>
              </a:rPr>
              <a:t>Regelung</a:t>
            </a:r>
            <a:r>
              <a:rPr lang="de-DE" sz="1800" b="1" dirty="0">
                <a:solidFill>
                  <a:srgbClr val="FF1574"/>
                </a:solidFill>
              </a:rPr>
              <a:t>: 2729/2000 (früher EU-VO 2347/91, 2348/91) </a:t>
            </a:r>
          </a:p>
          <a:p>
            <a:pPr marL="177800" indent="-177800"/>
            <a:r>
              <a:rPr lang="de-DE" sz="1800" dirty="0" smtClean="0"/>
              <a:t>Deuterium </a:t>
            </a:r>
            <a:r>
              <a:rPr lang="de-DE" sz="1800" dirty="0"/>
              <a:t>Isotopen Ratio aus Ethanol: (H/D)</a:t>
            </a:r>
            <a:r>
              <a:rPr lang="de-DE" sz="1800" baseline="-25000" dirty="0"/>
              <a:t>I </a:t>
            </a:r>
            <a:r>
              <a:rPr lang="de-DE" sz="1800" dirty="0" smtClean="0"/>
              <a:t>;    </a:t>
            </a:r>
            <a:r>
              <a:rPr lang="de-DE" sz="1800" dirty="0"/>
              <a:t>(H/D)</a:t>
            </a:r>
            <a:r>
              <a:rPr lang="de-DE" sz="1800" baseline="-25000" dirty="0"/>
              <a:t>II</a:t>
            </a:r>
            <a:r>
              <a:rPr lang="de-DE" sz="1800" dirty="0"/>
              <a:t> in ppm</a:t>
            </a:r>
          </a:p>
          <a:p>
            <a:pPr marL="177800" indent="-177800"/>
            <a:r>
              <a:rPr lang="de-DE" sz="1800" dirty="0"/>
              <a:t>Isotopen Ratio </a:t>
            </a:r>
            <a:r>
              <a:rPr lang="de-DE" sz="1800" baseline="30000" dirty="0"/>
              <a:t>18</a:t>
            </a:r>
            <a:r>
              <a:rPr lang="de-DE" sz="1800" dirty="0"/>
              <a:t>O/</a:t>
            </a:r>
            <a:r>
              <a:rPr lang="de-DE" sz="1800" baseline="30000" dirty="0"/>
              <a:t>16</a:t>
            </a:r>
            <a:r>
              <a:rPr lang="de-DE" sz="1800" dirty="0"/>
              <a:t>O im </a:t>
            </a:r>
            <a:r>
              <a:rPr lang="de-DE" sz="1800" dirty="0" smtClean="0"/>
              <a:t>Wein: </a:t>
            </a:r>
            <a:r>
              <a:rPr lang="de-DE" sz="1800" dirty="0"/>
              <a:t> </a:t>
            </a:r>
            <a:r>
              <a:rPr lang="de-DE" sz="1800" dirty="0" smtClean="0"/>
              <a:t> </a:t>
            </a:r>
            <a:r>
              <a:rPr lang="el-GR" sz="1600" dirty="0" smtClean="0"/>
              <a:t>δ</a:t>
            </a:r>
            <a:r>
              <a:rPr lang="de-DE" sz="1600" dirty="0"/>
              <a:t>18O [‰]	 ‰ V.SMOW - </a:t>
            </a:r>
            <a:r>
              <a:rPr lang="de-DE" sz="1600" dirty="0" smtClean="0"/>
              <a:t>SLA</a:t>
            </a:r>
            <a:endParaRPr lang="de-DE" sz="1600" dirty="0"/>
          </a:p>
          <a:p>
            <a:pPr marL="177800" indent="-177800"/>
            <a:r>
              <a:rPr lang="de-DE" sz="1800" dirty="0"/>
              <a:t>Isotopen Ratio </a:t>
            </a:r>
            <a:r>
              <a:rPr lang="de-DE" sz="1800" baseline="30000" dirty="0"/>
              <a:t>18</a:t>
            </a:r>
            <a:r>
              <a:rPr lang="de-DE" sz="1800" dirty="0"/>
              <a:t>O/</a:t>
            </a:r>
            <a:r>
              <a:rPr lang="de-DE" sz="1800" baseline="30000" dirty="0"/>
              <a:t>16</a:t>
            </a:r>
            <a:r>
              <a:rPr lang="de-DE" sz="1800" dirty="0"/>
              <a:t>O im </a:t>
            </a:r>
            <a:r>
              <a:rPr lang="de-DE" sz="1800" dirty="0" smtClean="0"/>
              <a:t>Most: </a:t>
            </a:r>
            <a:r>
              <a:rPr lang="de-DE" sz="1600" dirty="0"/>
              <a:t>	</a:t>
            </a:r>
            <a:r>
              <a:rPr lang="el-GR" sz="1600" dirty="0"/>
              <a:t>δ</a:t>
            </a:r>
            <a:r>
              <a:rPr lang="de-DE" sz="1600" dirty="0"/>
              <a:t>18O [‰]	 ‰ V.SMOW - SLAP</a:t>
            </a:r>
          </a:p>
          <a:p>
            <a:pPr marL="177800" indent="-177800"/>
            <a:r>
              <a:rPr lang="de-DE" sz="1800" dirty="0" smtClean="0"/>
              <a:t>Isotopen </a:t>
            </a:r>
            <a:r>
              <a:rPr lang="de-DE" sz="1800" dirty="0"/>
              <a:t>Ratio </a:t>
            </a:r>
            <a:r>
              <a:rPr lang="de-DE" sz="1800" baseline="30000" dirty="0"/>
              <a:t>13</a:t>
            </a:r>
            <a:r>
              <a:rPr lang="de-DE" sz="1800" dirty="0"/>
              <a:t>C/</a:t>
            </a:r>
            <a:r>
              <a:rPr lang="de-DE" sz="1800" baseline="30000" dirty="0"/>
              <a:t>12</a:t>
            </a:r>
            <a:r>
              <a:rPr lang="de-DE" sz="1800" dirty="0"/>
              <a:t>C im Wein </a:t>
            </a:r>
            <a:r>
              <a:rPr lang="de-DE" sz="1800" dirty="0" smtClean="0"/>
              <a:t>Ethanol: </a:t>
            </a:r>
            <a:r>
              <a:rPr lang="de-DE" sz="1600" dirty="0"/>
              <a:t>	</a:t>
            </a:r>
            <a:r>
              <a:rPr lang="el-GR" sz="1600" dirty="0"/>
              <a:t>δ</a:t>
            </a:r>
            <a:r>
              <a:rPr lang="de-DE" sz="1600" dirty="0"/>
              <a:t>13C [‰]	 ‰ </a:t>
            </a:r>
            <a:r>
              <a:rPr lang="de-DE" sz="1600" dirty="0" smtClean="0"/>
              <a:t>V-PDB</a:t>
            </a:r>
          </a:p>
          <a:p>
            <a:pPr marL="177800" indent="-177800"/>
            <a:endParaRPr lang="de-DE" sz="800" b="1" dirty="0" smtClean="0">
              <a:solidFill>
                <a:srgbClr val="FF1574"/>
              </a:solidFill>
            </a:endParaRPr>
          </a:p>
          <a:p>
            <a:pPr marL="177800" indent="-177800"/>
            <a:r>
              <a:rPr lang="de-DE" sz="1800" b="1" dirty="0" smtClean="0">
                <a:solidFill>
                  <a:srgbClr val="FF1574"/>
                </a:solidFill>
              </a:rPr>
              <a:t>Was will man basierend auf EU-Weindatenbank machen?</a:t>
            </a:r>
          </a:p>
          <a:p>
            <a:pPr marL="177800" indent="-177800"/>
            <a:r>
              <a:rPr lang="de-DE" sz="1800" b="1" dirty="0" smtClean="0">
                <a:solidFill>
                  <a:srgbClr val="FF1574"/>
                </a:solidFill>
              </a:rPr>
              <a:t>Authentizitätskontrolle von 	</a:t>
            </a:r>
          </a:p>
          <a:p>
            <a:pPr marL="177800" indent="-177800"/>
            <a:r>
              <a:rPr lang="de-DE" sz="1800" dirty="0" smtClean="0"/>
              <a:t>Herkunft, unerlaubter </a:t>
            </a:r>
            <a:r>
              <a:rPr lang="de-DE" sz="1800" dirty="0"/>
              <a:t>Zuckerung</a:t>
            </a:r>
            <a:r>
              <a:rPr lang="de-DE" sz="1800" dirty="0" smtClean="0"/>
              <a:t>, Wässerung,</a:t>
            </a:r>
          </a:p>
          <a:p>
            <a:pPr eaLnBrk="1" hangingPunct="1">
              <a:spcBef>
                <a:spcPts val="0"/>
              </a:spcBef>
            </a:pPr>
            <a:r>
              <a:rPr lang="de-DE" sz="1800" dirty="0" smtClean="0"/>
              <a:t>Aromatisierung, Kohlensäurezugabe.</a:t>
            </a:r>
          </a:p>
          <a:p>
            <a:pPr eaLnBrk="1" hangingPunct="1">
              <a:spcBef>
                <a:spcPts val="0"/>
              </a:spcBef>
            </a:pPr>
            <a:r>
              <a:rPr lang="de-DE" sz="1800" dirty="0" smtClean="0"/>
              <a:t>Auch andere Produkte können kontrolliert werden (z.B. Äpfel…)</a:t>
            </a:r>
          </a:p>
          <a:p>
            <a:pPr marL="177800" indent="-177800"/>
            <a:endParaRPr lang="de-DE" sz="1800" dirty="0" smtClean="0"/>
          </a:p>
          <a:p>
            <a:pPr marL="177800" indent="-177800"/>
            <a:endParaRPr lang="de-DE" sz="1800" dirty="0"/>
          </a:p>
          <a:p>
            <a:pPr eaLnBrk="1" hangingPunct="1">
              <a:spcBef>
                <a:spcPct val="15000"/>
              </a:spcBef>
            </a:pPr>
            <a:r>
              <a:rPr lang="de-DE" sz="1800" dirty="0" smtClean="0"/>
              <a:t> </a:t>
            </a:r>
            <a:endParaRPr lang="de-DE" sz="1800" dirty="0"/>
          </a:p>
        </p:txBody>
      </p:sp>
      <p:sp>
        <p:nvSpPr>
          <p:cNvPr id="182286" name="Rectangle 14"/>
          <p:cNvSpPr>
            <a:spLocks noChangeArrowheads="1"/>
          </p:cNvSpPr>
          <p:nvPr/>
        </p:nvSpPr>
        <p:spPr bwMode="auto">
          <a:xfrm>
            <a:off x="633047" y="457200"/>
            <a:ext cx="717452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de-DE" sz="36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2289" name="Text Box 17"/>
          <p:cNvSpPr txBox="1">
            <a:spLocks noChangeArrowheads="1"/>
          </p:cNvSpPr>
          <p:nvPr/>
        </p:nvSpPr>
        <p:spPr bwMode="auto">
          <a:xfrm>
            <a:off x="6837439" y="4511641"/>
            <a:ext cx="16749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i="1" dirty="0" smtClean="0"/>
              <a:t>Probenvorbereitung </a:t>
            </a:r>
          </a:p>
          <a:p>
            <a:r>
              <a:rPr lang="de-DE" sz="1400" i="1" dirty="0" err="1" smtClean="0"/>
              <a:t>Drehbanddestille</a:t>
            </a:r>
            <a:endParaRPr lang="de-DE" sz="1400" i="1" dirty="0"/>
          </a:p>
        </p:txBody>
      </p:sp>
      <p:pic>
        <p:nvPicPr>
          <p:cNvPr id="11" name="Picture 20" descr="PICT00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318" y="2334393"/>
            <a:ext cx="2161330" cy="216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5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683419" y="200025"/>
            <a:ext cx="7777162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400" b="1" baseline="0" dirty="0">
                <a:solidFill>
                  <a:srgbClr val="0066FF"/>
                </a:solidFill>
              </a:rPr>
              <a:t>	</a:t>
            </a:r>
          </a:p>
          <a:p>
            <a:endParaRPr lang="de-DE" sz="800" b="1" baseline="0" dirty="0">
              <a:solidFill>
                <a:srgbClr val="0066FF"/>
              </a:solidFill>
            </a:endParaRPr>
          </a:p>
          <a:p>
            <a:r>
              <a:rPr lang="de-DE" sz="2000" b="1" baseline="0" dirty="0">
                <a:solidFill>
                  <a:srgbClr val="6666FF"/>
                </a:solidFill>
              </a:rPr>
              <a:t>Analysenmethoden</a:t>
            </a:r>
            <a:r>
              <a:rPr lang="de-DE" sz="2000" b="1" baseline="0" dirty="0">
                <a:solidFill>
                  <a:srgbClr val="FF0000"/>
                </a:solidFill>
              </a:rPr>
              <a:t>:</a:t>
            </a:r>
            <a:r>
              <a:rPr lang="de-DE" sz="2000" b="1" baseline="0" dirty="0"/>
              <a:t> </a:t>
            </a:r>
            <a:r>
              <a:rPr lang="de-DE" sz="2000" baseline="0" dirty="0" smtClean="0"/>
              <a:t>teuer</a:t>
            </a:r>
            <a:r>
              <a:rPr lang="de-DE" sz="2000" baseline="0" dirty="0"/>
              <a:t>	</a:t>
            </a:r>
          </a:p>
          <a:p>
            <a:endParaRPr lang="de-DE" sz="1200" baseline="0" dirty="0"/>
          </a:p>
          <a:p>
            <a:r>
              <a:rPr lang="de-DE" sz="2000" baseline="0" dirty="0" smtClean="0"/>
              <a:t>Isotopenratio </a:t>
            </a:r>
            <a:r>
              <a:rPr lang="de-DE" sz="2000" baseline="0" dirty="0"/>
              <a:t>– MS (IR-MS) – 150.000 €</a:t>
            </a:r>
          </a:p>
          <a:p>
            <a:r>
              <a:rPr lang="de-DE" sz="2000" baseline="0" dirty="0"/>
              <a:t>			für </a:t>
            </a:r>
            <a:r>
              <a:rPr lang="de-DE" sz="2000" baseline="30000" dirty="0"/>
              <a:t>13</a:t>
            </a:r>
            <a:r>
              <a:rPr lang="de-DE" sz="2000" baseline="0" dirty="0"/>
              <a:t>C/</a:t>
            </a:r>
            <a:r>
              <a:rPr lang="de-DE" sz="2000" baseline="30000" dirty="0"/>
              <a:t>12</a:t>
            </a:r>
            <a:r>
              <a:rPr lang="de-DE" sz="2000" baseline="0" dirty="0"/>
              <a:t>C und </a:t>
            </a:r>
            <a:r>
              <a:rPr lang="de-DE" sz="2000" baseline="30000" dirty="0"/>
              <a:t>18</a:t>
            </a:r>
            <a:r>
              <a:rPr lang="de-DE" sz="2000" baseline="0" dirty="0"/>
              <a:t>O/</a:t>
            </a:r>
            <a:r>
              <a:rPr lang="de-DE" sz="2000" baseline="30000" dirty="0"/>
              <a:t>16</a:t>
            </a:r>
            <a:r>
              <a:rPr lang="de-DE" sz="2000" baseline="0" dirty="0"/>
              <a:t>O</a:t>
            </a:r>
          </a:p>
          <a:p>
            <a:r>
              <a:rPr lang="de-DE" sz="2000" baseline="0" dirty="0"/>
              <a:t>	</a:t>
            </a:r>
          </a:p>
        </p:txBody>
      </p:sp>
      <p:pic>
        <p:nvPicPr>
          <p:cNvPr id="28689" name="Picture 17" descr="IR-MS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1882379"/>
            <a:ext cx="3960813" cy="22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0" name="Picture 18" descr="IR_M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69281"/>
            <a:ext cx="4032250" cy="226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91" name="Text Box 19"/>
          <p:cNvSpPr txBox="1">
            <a:spLocks noChangeArrowheads="1"/>
          </p:cNvSpPr>
          <p:nvPr/>
        </p:nvSpPr>
        <p:spPr bwMode="auto">
          <a:xfrm>
            <a:off x="-232569" y="4192192"/>
            <a:ext cx="96091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baseline="0" dirty="0"/>
              <a:t>IR-MS </a:t>
            </a:r>
            <a:r>
              <a:rPr lang="de-DE" baseline="0" dirty="0" smtClean="0"/>
              <a:t>(JRC)</a:t>
            </a:r>
          </a:p>
          <a:p>
            <a:pPr algn="ctr"/>
            <a:r>
              <a:rPr lang="de-DE" baseline="0" dirty="0" smtClean="0"/>
              <a:t>(</a:t>
            </a:r>
            <a:r>
              <a:rPr lang="de-DE" baseline="0" dirty="0"/>
              <a:t>Exakte Auftrennung nach Atommassen, Trennschärfe 1/1000 Dalton)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03684" y="101582"/>
            <a:ext cx="6809734" cy="857250"/>
          </a:xfrm>
          <a:prstGeom prst="rect">
            <a:avLst/>
          </a:prstGeom>
          <a:noFill/>
          <a:ln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de-DE" sz="2400" b="1" kern="0" dirty="0" smtClean="0">
                <a:solidFill>
                  <a:srgbClr val="FF1574"/>
                </a:solidFill>
              </a:rPr>
              <a:t>ANALYSE STABILISOTOPENVERHÄLTNISSE</a:t>
            </a:r>
            <a:endParaRPr lang="de-AT" sz="2400" b="1" kern="0" dirty="0">
              <a:solidFill>
                <a:srgbClr val="FF15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7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201566" y="107998"/>
            <a:ext cx="62149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Weinanalytische Herausforderung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SORTENNACHWEIS </a:t>
            </a:r>
            <a:endParaRPr lang="de-AT" altLang="de-DE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02497" y="1244760"/>
            <a:ext cx="8212376" cy="3023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AT" sz="2400" b="1" dirty="0" smtClean="0"/>
              <a:t>Sorte beim Wein wertgebend - </a:t>
            </a:r>
            <a:r>
              <a:rPr lang="de-AT" sz="2400" b="1" dirty="0"/>
              <a:t>Konsumentenerwartung</a:t>
            </a:r>
          </a:p>
          <a:p>
            <a:pPr>
              <a:lnSpc>
                <a:spcPts val="2300"/>
              </a:lnSpc>
            </a:pPr>
            <a:r>
              <a:rPr lang="de-AT" sz="2000" dirty="0" smtClean="0"/>
              <a:t>mögliche Kontrolle </a:t>
            </a:r>
          </a:p>
          <a:p>
            <a:pPr marL="342900" indent="-342900">
              <a:lnSpc>
                <a:spcPts val="2300"/>
              </a:lnSpc>
              <a:buFont typeface="+mj-lt"/>
              <a:buAutoNum type="arabicPeriod"/>
            </a:pPr>
            <a:r>
              <a:rPr lang="de-AT" sz="2000" dirty="0" smtClean="0"/>
              <a:t>Aufzeichnungen, Meldungen – Weingartenkataster, Kellerbuch: lückenhaft</a:t>
            </a:r>
          </a:p>
          <a:p>
            <a:pPr marL="342900" indent="-342900">
              <a:lnSpc>
                <a:spcPts val="2300"/>
              </a:lnSpc>
              <a:buFont typeface="+mj-lt"/>
              <a:buAutoNum type="arabicPeriod"/>
            </a:pPr>
            <a:r>
              <a:rPr lang="de-AT" sz="2000" dirty="0" smtClean="0"/>
              <a:t>Sensorische Kontrolle: relativ gut </a:t>
            </a:r>
            <a:endParaRPr lang="de-AT" sz="2000" dirty="0"/>
          </a:p>
          <a:p>
            <a:pPr marL="361950" indent="-361950">
              <a:lnSpc>
                <a:spcPts val="2300"/>
              </a:lnSpc>
              <a:buFont typeface="+mj-lt"/>
              <a:buAutoNum type="arabicPeriod"/>
            </a:pPr>
            <a:r>
              <a:rPr lang="de-AT" sz="2000" dirty="0" smtClean="0"/>
              <a:t>Analytische Kriterien:	</a:t>
            </a:r>
            <a:r>
              <a:rPr lang="de-AT" sz="2000" dirty="0"/>
              <a:t>-) Aromastoffe (primäre Aromastoffe)</a:t>
            </a:r>
          </a:p>
          <a:p>
            <a:pPr>
              <a:lnSpc>
                <a:spcPts val="2300"/>
              </a:lnSpc>
            </a:pPr>
            <a:r>
              <a:rPr lang="de-AT" sz="2000" dirty="0" smtClean="0"/>
              <a:t>						-) Phenole vor allem Anthocyane</a:t>
            </a:r>
          </a:p>
          <a:p>
            <a:pPr marL="714375">
              <a:lnSpc>
                <a:spcPts val="2300"/>
              </a:lnSpc>
            </a:pPr>
            <a:r>
              <a:rPr lang="de-AT" sz="2000" dirty="0" smtClean="0"/>
              <a:t>					-) Nukleinsäuren (?)</a:t>
            </a:r>
          </a:p>
          <a:p>
            <a:pPr>
              <a:lnSpc>
                <a:spcPts val="2300"/>
              </a:lnSpc>
            </a:pPr>
            <a:endParaRPr lang="de-AT" dirty="0"/>
          </a:p>
          <a:p>
            <a:pPr>
              <a:lnSpc>
                <a:spcPts val="2300"/>
              </a:lnSpc>
            </a:pPr>
            <a:endParaRPr lang="de-AT" dirty="0" smtClean="0"/>
          </a:p>
          <a:p>
            <a:endParaRPr lang="de-A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9" y="3460496"/>
            <a:ext cx="2857361" cy="160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4130537" y="40456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Headspace-Solid Phase </a:t>
            </a:r>
            <a:r>
              <a:rPr lang="en-US" dirty="0" err="1"/>
              <a:t>Microextraction</a:t>
            </a:r>
            <a:r>
              <a:rPr lang="en-US" dirty="0"/>
              <a:t>-Gas Chromatography-Mass Spectrometry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5031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502990" y="499245"/>
            <a:ext cx="77771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baseline="0" dirty="0"/>
              <a:t>	</a:t>
            </a:r>
          </a:p>
          <a:p>
            <a:r>
              <a:rPr lang="de-DE" baseline="0" dirty="0" smtClean="0"/>
              <a:t>NMR </a:t>
            </a:r>
            <a:r>
              <a:rPr lang="de-DE" baseline="0" dirty="0"/>
              <a:t>(Magnetische Kernresonanz, nur für </a:t>
            </a:r>
            <a:r>
              <a:rPr lang="de-DE" baseline="30000" dirty="0"/>
              <a:t>1</a:t>
            </a:r>
            <a:r>
              <a:rPr lang="de-DE" baseline="0" dirty="0"/>
              <a:t>H/</a:t>
            </a:r>
            <a:r>
              <a:rPr lang="de-DE" baseline="30000" dirty="0"/>
              <a:t>2</a:t>
            </a:r>
            <a:r>
              <a:rPr lang="de-DE" baseline="0" dirty="0"/>
              <a:t>D</a:t>
            </a:r>
            <a:r>
              <a:rPr lang="de-DE" baseline="0" dirty="0" smtClean="0"/>
              <a:t>)</a:t>
            </a:r>
            <a:r>
              <a:rPr lang="de-DE" dirty="0" smtClean="0"/>
              <a:t> </a:t>
            </a:r>
            <a:r>
              <a:rPr lang="de-DE" baseline="0" dirty="0" smtClean="0"/>
              <a:t>&gt; </a:t>
            </a:r>
            <a:r>
              <a:rPr lang="de-DE" baseline="0" dirty="0"/>
              <a:t>500.000 €</a:t>
            </a:r>
          </a:p>
          <a:p>
            <a:endParaRPr lang="de-DE" baseline="0" dirty="0"/>
          </a:p>
        </p:txBody>
      </p:sp>
      <p:pic>
        <p:nvPicPr>
          <p:cNvPr id="78865" name="Picture 17" descr="NMR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2" y="1233199"/>
            <a:ext cx="5761038" cy="323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6127845" y="1244282"/>
            <a:ext cx="313040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600" baseline="0" dirty="0" smtClean="0"/>
              <a:t>NMR Messung der Schwingungen </a:t>
            </a:r>
            <a:endParaRPr lang="de-DE" sz="1600" baseline="0" dirty="0"/>
          </a:p>
          <a:p>
            <a:r>
              <a:rPr lang="de-DE" sz="1600" dirty="0"/>
              <a:t>z</a:t>
            </a:r>
            <a:r>
              <a:rPr lang="de-DE" sz="1600" baseline="0" dirty="0" smtClean="0"/>
              <a:t>wischen Atomkernen</a:t>
            </a:r>
            <a:endParaRPr lang="de-DE" sz="1600" baseline="0" dirty="0"/>
          </a:p>
          <a:p>
            <a:r>
              <a:rPr lang="de-DE" sz="1600" baseline="0" dirty="0"/>
              <a:t>mit extrem </a:t>
            </a:r>
            <a:r>
              <a:rPr lang="de-DE" sz="1600" baseline="0" dirty="0" smtClean="0"/>
              <a:t>starken </a:t>
            </a:r>
            <a:endParaRPr lang="de-DE" sz="1600" baseline="0" dirty="0"/>
          </a:p>
          <a:p>
            <a:r>
              <a:rPr lang="de-DE" sz="1600" baseline="0" dirty="0"/>
              <a:t>Magnetfeldern</a:t>
            </a:r>
          </a:p>
          <a:p>
            <a:r>
              <a:rPr lang="de-DE" sz="1600" baseline="0" dirty="0" smtClean="0"/>
              <a:t>(400-500 </a:t>
            </a:r>
            <a:r>
              <a:rPr lang="de-DE" sz="1600" baseline="0" dirty="0"/>
              <a:t>MHz</a:t>
            </a:r>
            <a:r>
              <a:rPr lang="de-DE" sz="1600" baseline="0" dirty="0" smtClean="0"/>
              <a:t>)</a:t>
            </a:r>
          </a:p>
          <a:p>
            <a:endParaRPr lang="de-DE" sz="800" dirty="0"/>
          </a:p>
          <a:p>
            <a:r>
              <a:rPr lang="de-DE" sz="1600" baseline="0" dirty="0" smtClean="0"/>
              <a:t>-) Gegen Schwingungen</a:t>
            </a:r>
          </a:p>
          <a:p>
            <a:r>
              <a:rPr lang="de-DE" sz="1600" dirty="0"/>
              <a:t>a</a:t>
            </a:r>
            <a:r>
              <a:rPr lang="de-DE" sz="1600" dirty="0" smtClean="0"/>
              <a:t>bgeschirmter, temperierter </a:t>
            </a:r>
          </a:p>
          <a:p>
            <a:r>
              <a:rPr lang="de-DE" sz="1600" dirty="0" smtClean="0"/>
              <a:t>Raum erforderlich.</a:t>
            </a:r>
          </a:p>
          <a:p>
            <a:r>
              <a:rPr lang="de-DE" sz="1600" dirty="0" smtClean="0"/>
              <a:t>-) Bedienung durch Experten</a:t>
            </a:r>
          </a:p>
          <a:p>
            <a:r>
              <a:rPr lang="de-DE" sz="1600" dirty="0"/>
              <a:t>e</a:t>
            </a:r>
            <a:r>
              <a:rPr lang="de-DE" sz="1600" dirty="0" smtClean="0"/>
              <a:t>rforderlich</a:t>
            </a:r>
          </a:p>
          <a:p>
            <a:r>
              <a:rPr lang="de-DE" sz="1600" dirty="0" smtClean="0"/>
              <a:t>-) Evtl. Kombination mit </a:t>
            </a:r>
            <a:r>
              <a:rPr lang="de-DE" sz="1600" dirty="0" err="1" smtClean="0"/>
              <a:t>targeted</a:t>
            </a:r>
            <a:r>
              <a:rPr lang="de-DE" sz="1600" dirty="0" smtClean="0"/>
              <a:t> </a:t>
            </a:r>
          </a:p>
          <a:p>
            <a:r>
              <a:rPr lang="de-DE" sz="1600" dirty="0" smtClean="0"/>
              <a:t>und non </a:t>
            </a:r>
            <a:r>
              <a:rPr lang="de-DE" sz="1600" dirty="0" err="1" smtClean="0"/>
              <a:t>targeted</a:t>
            </a:r>
            <a:r>
              <a:rPr lang="de-DE" sz="1600" dirty="0" smtClean="0"/>
              <a:t> </a:t>
            </a:r>
            <a:r>
              <a:rPr lang="de-DE" sz="1600" dirty="0" err="1" smtClean="0"/>
              <a:t>analyse</a:t>
            </a:r>
            <a:r>
              <a:rPr lang="de-DE" sz="1600" dirty="0" smtClean="0"/>
              <a:t> möglich</a:t>
            </a:r>
          </a:p>
          <a:p>
            <a:r>
              <a:rPr lang="de-DE" sz="1600" dirty="0" smtClean="0"/>
              <a:t>(</a:t>
            </a:r>
            <a:r>
              <a:rPr lang="de-DE" sz="1600" dirty="0" err="1" smtClean="0"/>
              <a:t>Wine-Screener</a:t>
            </a:r>
            <a:r>
              <a:rPr lang="de-DE" sz="1600" dirty="0" smtClean="0"/>
              <a:t>) </a:t>
            </a:r>
            <a:endParaRPr lang="de-DE" sz="1600" baseline="0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350838" y="130560"/>
            <a:ext cx="7921376" cy="857250"/>
          </a:xfrm>
          <a:prstGeom prst="rect">
            <a:avLst/>
          </a:prstGeom>
          <a:noFill/>
          <a:ln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de-DE" sz="3600" b="1" kern="0" dirty="0" smtClean="0">
                <a:solidFill>
                  <a:srgbClr val="FF1574"/>
                </a:solidFill>
              </a:rPr>
              <a:t>ISOTOPENVERHÄLTNISSE</a:t>
            </a:r>
            <a:endParaRPr lang="de-AT" sz="3600" b="1" kern="0" dirty="0">
              <a:solidFill>
                <a:srgbClr val="FF15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1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1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09600" y="1019175"/>
            <a:ext cx="8178800" cy="3848100"/>
          </a:xfrm>
          <a:noFill/>
          <a:ln/>
        </p:spPr>
        <p:txBody>
          <a:bodyPr/>
          <a:lstStyle/>
          <a:p>
            <a:pPr algn="just">
              <a:spcBef>
                <a:spcPct val="0"/>
              </a:spcBef>
              <a:buFontTx/>
              <a:buNone/>
            </a:pPr>
            <a:endParaRPr lang="de-AT" sz="2800">
              <a:solidFill>
                <a:srgbClr val="FFFFFF"/>
              </a:solidFill>
            </a:endParaRPr>
          </a:p>
          <a:p>
            <a:endParaRPr lang="de-AT" sz="1800">
              <a:solidFill>
                <a:srgbClr val="FFFFFF"/>
              </a:solidFill>
            </a:endParaRPr>
          </a:p>
        </p:txBody>
      </p:sp>
      <p:pic>
        <p:nvPicPr>
          <p:cNvPr id="34833" name="Picture 17" descr="franz-Isotop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789" y="2064902"/>
            <a:ext cx="5781501" cy="304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387350" y="1019175"/>
            <a:ext cx="69088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b="1" baseline="0" dirty="0">
                <a:solidFill>
                  <a:srgbClr val="006600"/>
                </a:solidFill>
              </a:rPr>
              <a:t>Grundlage der Analysen:</a:t>
            </a:r>
            <a:r>
              <a:rPr lang="de-DE" b="1" baseline="0" dirty="0"/>
              <a:t> </a:t>
            </a:r>
            <a:endParaRPr lang="de-DE" b="1" baseline="0" dirty="0" smtClean="0"/>
          </a:p>
          <a:p>
            <a:r>
              <a:rPr lang="de-DE" baseline="0" dirty="0" smtClean="0"/>
              <a:t>Vergleich </a:t>
            </a:r>
            <a:r>
              <a:rPr lang="de-DE" baseline="0" dirty="0"/>
              <a:t>der Verdachtsprobe mit Referenzproben beim Wein = EU-Weindatenbank (Raster von authentischen Weinproben- in Österreich BKI+HBLA+ARC)</a:t>
            </a:r>
          </a:p>
          <a:p>
            <a:endParaRPr lang="de-AT" b="1" baseline="0" dirty="0">
              <a:solidFill>
                <a:schemeClr val="tx2"/>
              </a:solidFill>
              <a:latin typeface="Times New Roman CE" charset="-18"/>
            </a:endParaRPr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387350" y="188178"/>
            <a:ext cx="77771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400" b="1" baseline="0" dirty="0" smtClean="0">
                <a:solidFill>
                  <a:srgbClr val="FF0000"/>
                </a:solidFill>
              </a:rPr>
              <a:t>Herkunftsnachweis anhand</a:t>
            </a:r>
            <a:r>
              <a:rPr lang="de-DE" sz="2400" b="1" dirty="0" smtClean="0">
                <a:solidFill>
                  <a:srgbClr val="FF0000"/>
                </a:solidFill>
              </a:rPr>
              <a:t> Analyse 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der </a:t>
            </a:r>
            <a:r>
              <a:rPr lang="de-DE" sz="2400" b="1" dirty="0" err="1" smtClean="0">
                <a:solidFill>
                  <a:srgbClr val="FF0000"/>
                </a:solidFill>
              </a:rPr>
              <a:t>Stabilisotopen</a:t>
            </a:r>
            <a:endParaRPr lang="de-DE" sz="2400" b="1" baseline="0" dirty="0">
              <a:solidFill>
                <a:srgbClr val="FF0000"/>
              </a:solidFill>
            </a:endParaRP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821254" y="2819757"/>
            <a:ext cx="1184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aseline="0" dirty="0"/>
              <a:t>Beispiel</a:t>
            </a:r>
          </a:p>
          <a:p>
            <a:r>
              <a:rPr lang="de-DE" baseline="0" dirty="0"/>
              <a:t>Frankreich</a:t>
            </a:r>
          </a:p>
        </p:txBody>
      </p:sp>
    </p:spTree>
    <p:extLst>
      <p:ext uri="{BB962C8B-B14F-4D97-AF65-F5344CB8AC3E}">
        <p14:creationId xmlns:p14="http://schemas.microsoft.com/office/powerpoint/2010/main" val="2743021833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1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3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09600" y="1019175"/>
            <a:ext cx="8178800" cy="3848100"/>
          </a:xfrm>
          <a:noFill/>
          <a:ln/>
        </p:spPr>
        <p:txBody>
          <a:bodyPr/>
          <a:lstStyle/>
          <a:p>
            <a:pPr algn="just">
              <a:spcBef>
                <a:spcPct val="0"/>
              </a:spcBef>
              <a:buFontTx/>
              <a:buNone/>
            </a:pPr>
            <a:endParaRPr lang="de-AT" sz="2800">
              <a:solidFill>
                <a:srgbClr val="FFFFFF"/>
              </a:solidFill>
            </a:endParaRPr>
          </a:p>
          <a:p>
            <a:endParaRPr lang="de-AT" sz="1800">
              <a:solidFill>
                <a:srgbClr val="FFFFFF"/>
              </a:solidFill>
            </a:endParaRPr>
          </a:p>
        </p:txBody>
      </p:sp>
      <p:sp>
        <p:nvSpPr>
          <p:cNvPr id="68625" name="Rectangle 17"/>
          <p:cNvSpPr>
            <a:spLocks noChangeArrowheads="1"/>
          </p:cNvSpPr>
          <p:nvPr/>
        </p:nvSpPr>
        <p:spPr bwMode="auto">
          <a:xfrm>
            <a:off x="180976" y="331791"/>
            <a:ext cx="316706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200" b="1" baseline="0" dirty="0" smtClean="0">
                <a:solidFill>
                  <a:srgbClr val="FF0000"/>
                </a:solidFill>
              </a:rPr>
              <a:t>Erste Ergebnisse</a:t>
            </a:r>
          </a:p>
          <a:p>
            <a:r>
              <a:rPr lang="de-DE" sz="2200" b="1" dirty="0" smtClean="0">
                <a:solidFill>
                  <a:srgbClr val="FF0000"/>
                </a:solidFill>
              </a:rPr>
              <a:t>der Untersuchung</a:t>
            </a:r>
          </a:p>
          <a:p>
            <a:r>
              <a:rPr lang="de-DE" sz="2200" b="1" dirty="0">
                <a:solidFill>
                  <a:srgbClr val="FF0000"/>
                </a:solidFill>
              </a:rPr>
              <a:t>v</a:t>
            </a:r>
            <a:r>
              <a:rPr lang="de-DE" sz="2200" b="1" baseline="0" dirty="0" smtClean="0">
                <a:solidFill>
                  <a:srgbClr val="FF0000"/>
                </a:solidFill>
              </a:rPr>
              <a:t>on </a:t>
            </a:r>
            <a:r>
              <a:rPr lang="de-DE" sz="2200" b="1" dirty="0" err="1" smtClean="0">
                <a:solidFill>
                  <a:srgbClr val="FF0000"/>
                </a:solidFill>
              </a:rPr>
              <a:t>öster</a:t>
            </a:r>
            <a:r>
              <a:rPr lang="de-DE" sz="2200" b="1" dirty="0" smtClean="0">
                <a:solidFill>
                  <a:srgbClr val="FF0000"/>
                </a:solidFill>
              </a:rPr>
              <a:t>. Referenzw</a:t>
            </a:r>
            <a:r>
              <a:rPr lang="de-DE" sz="2200" b="1" baseline="0" dirty="0" smtClean="0">
                <a:solidFill>
                  <a:srgbClr val="FF0000"/>
                </a:solidFill>
              </a:rPr>
              <a:t>einen </a:t>
            </a:r>
          </a:p>
          <a:p>
            <a:r>
              <a:rPr lang="de-DE" sz="2200" b="1" dirty="0">
                <a:solidFill>
                  <a:srgbClr val="FF0000"/>
                </a:solidFill>
              </a:rPr>
              <a:t>f</a:t>
            </a:r>
            <a:r>
              <a:rPr lang="de-DE" sz="2200" b="1" dirty="0" smtClean="0">
                <a:solidFill>
                  <a:srgbClr val="FF0000"/>
                </a:solidFill>
              </a:rPr>
              <a:t>ür die </a:t>
            </a:r>
            <a:r>
              <a:rPr lang="de-DE" sz="2200" b="1" baseline="0" dirty="0" smtClean="0">
                <a:solidFill>
                  <a:srgbClr val="FF0000"/>
                </a:solidFill>
              </a:rPr>
              <a:t>EU-Weindatenbank</a:t>
            </a:r>
            <a:endParaRPr lang="de-DE" sz="2200" b="1" baseline="0" dirty="0">
              <a:solidFill>
                <a:srgbClr val="FF0000"/>
              </a:solidFill>
            </a:endParaRPr>
          </a:p>
          <a:p>
            <a:endParaRPr lang="de-DE" sz="2200" b="1" baseline="0" dirty="0" smtClean="0">
              <a:solidFill>
                <a:srgbClr val="FF0000"/>
              </a:solidFill>
            </a:endParaRPr>
          </a:p>
          <a:p>
            <a:r>
              <a:rPr lang="de-DE" sz="2200" b="1" baseline="0" dirty="0" smtClean="0">
                <a:solidFill>
                  <a:srgbClr val="FF0000"/>
                </a:solidFill>
              </a:rPr>
              <a:t>Österreich Ergebnisse</a:t>
            </a:r>
            <a:endParaRPr lang="de-DE" sz="2200" b="1" baseline="0" dirty="0">
              <a:solidFill>
                <a:srgbClr val="FF0000"/>
              </a:solidFill>
            </a:endParaRPr>
          </a:p>
        </p:txBody>
      </p:sp>
      <p:grpSp>
        <p:nvGrpSpPr>
          <p:cNvPr id="68643" name="Group 35"/>
          <p:cNvGrpSpPr>
            <a:grpSpLocks/>
          </p:cNvGrpSpPr>
          <p:nvPr/>
        </p:nvGrpSpPr>
        <p:grpSpPr bwMode="auto">
          <a:xfrm>
            <a:off x="3425588" y="1221475"/>
            <a:ext cx="5042848" cy="3645800"/>
            <a:chOff x="1247" y="527"/>
            <a:chExt cx="3402" cy="3793"/>
          </a:xfrm>
        </p:grpSpPr>
        <p:pic>
          <p:nvPicPr>
            <p:cNvPr id="68644" name="Picture 36" descr="Österreich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527"/>
              <a:ext cx="3402" cy="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8645" name="Group 37"/>
            <p:cNvGrpSpPr>
              <a:grpSpLocks/>
            </p:cNvGrpSpPr>
            <p:nvPr/>
          </p:nvGrpSpPr>
          <p:grpSpPr bwMode="auto">
            <a:xfrm>
              <a:off x="1837" y="799"/>
              <a:ext cx="2358" cy="3413"/>
              <a:chOff x="2858" y="4156"/>
              <a:chExt cx="6480" cy="9832"/>
            </a:xfrm>
          </p:grpSpPr>
          <p:sp>
            <p:nvSpPr>
              <p:cNvPr id="68646" name="Text Box 38"/>
              <p:cNvSpPr txBox="1">
                <a:spLocks noChangeArrowheads="1"/>
              </p:cNvSpPr>
              <p:nvPr/>
            </p:nvSpPr>
            <p:spPr bwMode="auto">
              <a:xfrm>
                <a:off x="6998" y="4156"/>
                <a:ext cx="90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 sz="1000" baseline="0" dirty="0">
                    <a:latin typeface="Times New Roman" pitchFamily="18" charset="0"/>
                  </a:rPr>
                  <a:t>100,3</a:t>
                </a:r>
                <a:endParaRPr lang="de-AT" baseline="0" dirty="0">
                  <a:latin typeface="Verdana" pitchFamily="34" charset="0"/>
                </a:endParaRPr>
              </a:p>
            </p:txBody>
          </p:sp>
          <p:sp>
            <p:nvSpPr>
              <p:cNvPr id="68647" name="Text Box 39"/>
              <p:cNvSpPr txBox="1">
                <a:spLocks noChangeArrowheads="1"/>
              </p:cNvSpPr>
              <p:nvPr/>
            </p:nvSpPr>
            <p:spPr bwMode="auto">
              <a:xfrm>
                <a:off x="7898" y="4696"/>
                <a:ext cx="900" cy="60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 sz="1000" baseline="0" dirty="0">
                    <a:latin typeface="Times New Roman" pitchFamily="18" charset="0"/>
                  </a:rPr>
                  <a:t>100,2</a:t>
                </a:r>
                <a:endParaRPr lang="de-AT" baseline="0" dirty="0">
                  <a:latin typeface="Verdana" pitchFamily="34" charset="0"/>
                </a:endParaRPr>
              </a:p>
            </p:txBody>
          </p:sp>
          <p:sp>
            <p:nvSpPr>
              <p:cNvPr id="68648" name="Text Box 40"/>
              <p:cNvSpPr txBox="1">
                <a:spLocks noChangeArrowheads="1"/>
              </p:cNvSpPr>
              <p:nvPr/>
            </p:nvSpPr>
            <p:spPr bwMode="auto">
              <a:xfrm>
                <a:off x="6458" y="6136"/>
                <a:ext cx="900" cy="6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 sz="1000" baseline="0" dirty="0">
                    <a:latin typeface="Times New Roman" pitchFamily="18" charset="0"/>
                  </a:rPr>
                  <a:t>100,1</a:t>
                </a:r>
                <a:endParaRPr lang="de-AT" baseline="0" dirty="0">
                  <a:latin typeface="Verdana" pitchFamily="34" charset="0"/>
                </a:endParaRPr>
              </a:p>
            </p:txBody>
          </p:sp>
          <p:sp>
            <p:nvSpPr>
              <p:cNvPr id="68649" name="Text Box 41"/>
              <p:cNvSpPr txBox="1">
                <a:spLocks noChangeArrowheads="1"/>
              </p:cNvSpPr>
              <p:nvPr/>
            </p:nvSpPr>
            <p:spPr bwMode="auto">
              <a:xfrm>
                <a:off x="5738" y="4156"/>
                <a:ext cx="90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 sz="1000" baseline="0">
                    <a:latin typeface="Times New Roman" pitchFamily="18" charset="0"/>
                  </a:rPr>
                  <a:t>100,6</a:t>
                </a:r>
                <a:endParaRPr lang="de-AT" baseline="0">
                  <a:latin typeface="Verdana" pitchFamily="34" charset="0"/>
                </a:endParaRPr>
              </a:p>
            </p:txBody>
          </p:sp>
          <p:sp>
            <p:nvSpPr>
              <p:cNvPr id="68650" name="Text Box 42"/>
              <p:cNvSpPr txBox="1">
                <a:spLocks noChangeArrowheads="1"/>
              </p:cNvSpPr>
              <p:nvPr/>
            </p:nvSpPr>
            <p:spPr bwMode="auto">
              <a:xfrm>
                <a:off x="5378" y="4876"/>
                <a:ext cx="900" cy="58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 sz="1000" baseline="0" dirty="0">
                    <a:latin typeface="Times New Roman" pitchFamily="18" charset="0"/>
                  </a:rPr>
                  <a:t>100,2</a:t>
                </a:r>
                <a:endParaRPr lang="de-AT" baseline="0" dirty="0">
                  <a:latin typeface="Verdana" pitchFamily="34" charset="0"/>
                </a:endParaRPr>
              </a:p>
            </p:txBody>
          </p:sp>
          <p:sp>
            <p:nvSpPr>
              <p:cNvPr id="68651" name="Text Box 43"/>
              <p:cNvSpPr txBox="1">
                <a:spLocks noChangeArrowheads="1"/>
              </p:cNvSpPr>
              <p:nvPr/>
            </p:nvSpPr>
            <p:spPr bwMode="auto">
              <a:xfrm>
                <a:off x="2858" y="12616"/>
                <a:ext cx="90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 sz="1000" baseline="0" dirty="0">
                    <a:latin typeface="Times New Roman" pitchFamily="18" charset="0"/>
                  </a:rPr>
                  <a:t>99,5</a:t>
                </a:r>
                <a:endParaRPr lang="de-AT" baseline="0" dirty="0">
                  <a:latin typeface="Verdana" pitchFamily="34" charset="0"/>
                </a:endParaRPr>
              </a:p>
            </p:txBody>
          </p:sp>
          <p:sp>
            <p:nvSpPr>
              <p:cNvPr id="68652" name="Text Box 44"/>
              <p:cNvSpPr txBox="1">
                <a:spLocks noChangeArrowheads="1"/>
              </p:cNvSpPr>
              <p:nvPr/>
            </p:nvSpPr>
            <p:spPr bwMode="auto">
              <a:xfrm>
                <a:off x="5558" y="13169"/>
                <a:ext cx="1080" cy="63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 sz="1000" baseline="0" dirty="0">
                    <a:latin typeface="Times New Roman" pitchFamily="18" charset="0"/>
                  </a:rPr>
                  <a:t>99,5</a:t>
                </a:r>
                <a:endParaRPr lang="de-AT" baseline="0" dirty="0">
                  <a:latin typeface="Verdana" pitchFamily="34" charset="0"/>
                </a:endParaRPr>
              </a:p>
            </p:txBody>
          </p:sp>
          <p:sp>
            <p:nvSpPr>
              <p:cNvPr id="68653" name="Text Box 45"/>
              <p:cNvSpPr txBox="1">
                <a:spLocks noChangeArrowheads="1"/>
              </p:cNvSpPr>
              <p:nvPr/>
            </p:nvSpPr>
            <p:spPr bwMode="auto">
              <a:xfrm>
                <a:off x="3758" y="13336"/>
                <a:ext cx="983" cy="65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 sz="1000" baseline="0" dirty="0">
                    <a:latin typeface="Times New Roman" pitchFamily="18" charset="0"/>
                  </a:rPr>
                  <a:t>99,7</a:t>
                </a:r>
                <a:endParaRPr lang="de-AT" baseline="0" dirty="0">
                  <a:latin typeface="Verdana" pitchFamily="34" charset="0"/>
                </a:endParaRPr>
              </a:p>
            </p:txBody>
          </p:sp>
          <p:sp>
            <p:nvSpPr>
              <p:cNvPr id="68654" name="Text Box 46"/>
              <p:cNvSpPr txBox="1">
                <a:spLocks noChangeArrowheads="1"/>
              </p:cNvSpPr>
              <p:nvPr/>
            </p:nvSpPr>
            <p:spPr bwMode="auto">
              <a:xfrm>
                <a:off x="6995" y="8266"/>
                <a:ext cx="900" cy="51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 sz="1000" baseline="0" dirty="0">
                    <a:latin typeface="Times New Roman" pitchFamily="18" charset="0"/>
                  </a:rPr>
                  <a:t>100,1</a:t>
                </a:r>
                <a:endParaRPr lang="de-AT" baseline="0" dirty="0">
                  <a:latin typeface="Verdana" pitchFamily="34" charset="0"/>
                </a:endParaRPr>
              </a:p>
            </p:txBody>
          </p:sp>
          <p:sp>
            <p:nvSpPr>
              <p:cNvPr id="68655" name="Text Box 47"/>
              <p:cNvSpPr txBox="1">
                <a:spLocks noChangeArrowheads="1"/>
              </p:cNvSpPr>
              <p:nvPr/>
            </p:nvSpPr>
            <p:spPr bwMode="auto">
              <a:xfrm>
                <a:off x="7358" y="7500"/>
                <a:ext cx="900" cy="60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 sz="1000" baseline="0" dirty="0">
                    <a:latin typeface="Times New Roman" pitchFamily="18" charset="0"/>
                  </a:rPr>
                  <a:t>99,6 </a:t>
                </a:r>
                <a:endParaRPr lang="de-AT" baseline="0" dirty="0">
                  <a:latin typeface="Verdana" pitchFamily="34" charset="0"/>
                </a:endParaRPr>
              </a:p>
            </p:txBody>
          </p:sp>
          <p:sp>
            <p:nvSpPr>
              <p:cNvPr id="68656" name="Text Box 48"/>
              <p:cNvSpPr txBox="1">
                <a:spLocks noChangeArrowheads="1"/>
              </p:cNvSpPr>
              <p:nvPr/>
            </p:nvSpPr>
            <p:spPr bwMode="auto">
              <a:xfrm>
                <a:off x="6638" y="9412"/>
                <a:ext cx="90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 sz="1000" baseline="0" dirty="0">
                    <a:latin typeface="Times New Roman" pitchFamily="18" charset="0"/>
                  </a:rPr>
                  <a:t>100,8</a:t>
                </a:r>
                <a:endParaRPr lang="de-AT" baseline="0" dirty="0">
                  <a:latin typeface="Verdana" pitchFamily="34" charset="0"/>
                </a:endParaRPr>
              </a:p>
            </p:txBody>
          </p:sp>
          <p:sp>
            <p:nvSpPr>
              <p:cNvPr id="68657" name="Text Box 49"/>
              <p:cNvSpPr txBox="1">
                <a:spLocks noChangeArrowheads="1"/>
              </p:cNvSpPr>
              <p:nvPr/>
            </p:nvSpPr>
            <p:spPr bwMode="auto">
              <a:xfrm>
                <a:off x="7538" y="8864"/>
                <a:ext cx="900" cy="43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 sz="1000" baseline="0" dirty="0">
                    <a:latin typeface="Times New Roman" pitchFamily="18" charset="0"/>
                  </a:rPr>
                  <a:t>100,4</a:t>
                </a:r>
                <a:endParaRPr lang="de-AT" baseline="0" dirty="0">
                  <a:latin typeface="Verdana" pitchFamily="34" charset="0"/>
                </a:endParaRPr>
              </a:p>
            </p:txBody>
          </p:sp>
          <p:sp>
            <p:nvSpPr>
              <p:cNvPr id="68658" name="Text Box 50"/>
              <p:cNvSpPr txBox="1">
                <a:spLocks noChangeArrowheads="1"/>
              </p:cNvSpPr>
              <p:nvPr/>
            </p:nvSpPr>
            <p:spPr bwMode="auto">
              <a:xfrm>
                <a:off x="8438" y="7500"/>
                <a:ext cx="900" cy="60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 sz="1000" baseline="0" dirty="0">
                    <a:latin typeface="Times New Roman" pitchFamily="18" charset="0"/>
                  </a:rPr>
                  <a:t>100,9</a:t>
                </a:r>
                <a:endParaRPr lang="de-AT" baseline="0" dirty="0">
                  <a:latin typeface="Verdana" pitchFamily="34" charset="0"/>
                </a:endParaRPr>
              </a:p>
            </p:txBody>
          </p:sp>
          <p:sp>
            <p:nvSpPr>
              <p:cNvPr id="68659" name="Text Box 51"/>
              <p:cNvSpPr txBox="1">
                <a:spLocks noChangeArrowheads="1"/>
              </p:cNvSpPr>
              <p:nvPr/>
            </p:nvSpPr>
            <p:spPr bwMode="auto">
              <a:xfrm>
                <a:off x="6866" y="10250"/>
                <a:ext cx="1029" cy="53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 sz="1000" baseline="0">
                    <a:latin typeface="Times New Roman" pitchFamily="18" charset="0"/>
                  </a:rPr>
                  <a:t>99,5</a:t>
                </a:r>
                <a:endParaRPr lang="de-AT" baseline="0">
                  <a:latin typeface="Verdana" pitchFamily="34" charset="0"/>
                </a:endParaRPr>
              </a:p>
            </p:txBody>
          </p:sp>
        </p:grpSp>
      </p:grpSp>
      <p:sp>
        <p:nvSpPr>
          <p:cNvPr id="2" name="Rechteck 1"/>
          <p:cNvSpPr/>
          <p:nvPr/>
        </p:nvSpPr>
        <p:spPr>
          <a:xfrm>
            <a:off x="4153113" y="73294"/>
            <a:ext cx="1747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Verhältnis D/H</a:t>
            </a:r>
            <a:r>
              <a:rPr lang="de-DE" b="1" baseline="-250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27" y="3216562"/>
            <a:ext cx="2906625" cy="142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27703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3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1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09600" y="1019175"/>
            <a:ext cx="8178800" cy="3848100"/>
          </a:xfrm>
          <a:noFill/>
          <a:ln/>
        </p:spPr>
        <p:txBody>
          <a:bodyPr/>
          <a:lstStyle/>
          <a:p>
            <a:pPr algn="just">
              <a:spcBef>
                <a:spcPct val="0"/>
              </a:spcBef>
              <a:buFontTx/>
              <a:buNone/>
            </a:pPr>
            <a:endParaRPr lang="de-AT" sz="2800">
              <a:solidFill>
                <a:srgbClr val="FFFFFF"/>
              </a:solidFill>
            </a:endParaRPr>
          </a:p>
          <a:p>
            <a:endParaRPr lang="de-AT" sz="1800">
              <a:solidFill>
                <a:srgbClr val="FFFFFF"/>
              </a:solidFill>
            </a:endParaRP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387350" y="1019175"/>
            <a:ext cx="6908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b="1" baseline="0" dirty="0" smtClean="0">
                <a:solidFill>
                  <a:srgbClr val="006600"/>
                </a:solidFill>
              </a:rPr>
              <a:t>Anwendungsbeispiele</a:t>
            </a:r>
            <a:r>
              <a:rPr lang="de-DE" b="1" dirty="0" smtClean="0">
                <a:solidFill>
                  <a:srgbClr val="006600"/>
                </a:solidFill>
              </a:rPr>
              <a:t> </a:t>
            </a:r>
            <a:endParaRPr lang="de-DE" baseline="0" dirty="0"/>
          </a:p>
          <a:p>
            <a:endParaRPr lang="de-AT" b="1" baseline="0" dirty="0">
              <a:solidFill>
                <a:schemeClr val="tx2"/>
              </a:solidFill>
              <a:latin typeface="Times New Roman CE" charset="-18"/>
            </a:endParaRPr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387350" y="188178"/>
            <a:ext cx="77771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400" b="1" baseline="0" dirty="0" smtClean="0">
                <a:solidFill>
                  <a:srgbClr val="FF0000"/>
                </a:solidFill>
              </a:rPr>
              <a:t>Herkunftsnachweis anhand</a:t>
            </a:r>
            <a:r>
              <a:rPr lang="de-DE" sz="2400" b="1" dirty="0" smtClean="0">
                <a:solidFill>
                  <a:srgbClr val="FF0000"/>
                </a:solidFill>
              </a:rPr>
              <a:t> Analyse 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der </a:t>
            </a:r>
            <a:r>
              <a:rPr lang="de-DE" sz="2400" b="1" dirty="0" err="1" smtClean="0">
                <a:solidFill>
                  <a:srgbClr val="FF0000"/>
                </a:solidFill>
              </a:rPr>
              <a:t>Stabilisotopen</a:t>
            </a:r>
            <a:endParaRPr lang="de-DE" sz="2400" b="1" baseline="0" dirty="0">
              <a:solidFill>
                <a:srgbClr val="FF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083" y="1436906"/>
            <a:ext cx="4310858" cy="519249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29343" y="2247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08" y="1668349"/>
            <a:ext cx="4214132" cy="247366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154087"/>
            <a:ext cx="3785733" cy="22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67623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1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1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09600" y="1019175"/>
            <a:ext cx="8178800" cy="3848100"/>
          </a:xfrm>
          <a:noFill/>
          <a:ln/>
        </p:spPr>
        <p:txBody>
          <a:bodyPr/>
          <a:lstStyle/>
          <a:p>
            <a:pPr algn="just">
              <a:spcBef>
                <a:spcPct val="0"/>
              </a:spcBef>
              <a:buFontTx/>
              <a:buNone/>
            </a:pPr>
            <a:endParaRPr lang="de-AT" sz="2800" dirty="0">
              <a:solidFill>
                <a:srgbClr val="FFFFFF"/>
              </a:solidFill>
            </a:endParaRPr>
          </a:p>
          <a:p>
            <a:endParaRPr lang="de-AT" sz="1800" dirty="0">
              <a:solidFill>
                <a:srgbClr val="FFFFFF"/>
              </a:solidFill>
            </a:endParaRP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387350" y="1019175"/>
            <a:ext cx="51425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b="1" baseline="0" dirty="0" smtClean="0">
                <a:solidFill>
                  <a:srgbClr val="006600"/>
                </a:solidFill>
              </a:rPr>
              <a:t>PROBLEME</a:t>
            </a:r>
            <a:r>
              <a:rPr lang="de-DE" b="1" dirty="0" smtClean="0">
                <a:solidFill>
                  <a:srgbClr val="006600"/>
                </a:solidFill>
              </a:rPr>
              <a:t>  - LIMITS – AKTUELLER STAND</a:t>
            </a:r>
            <a:endParaRPr lang="de-AT" b="1" baseline="0" dirty="0">
              <a:solidFill>
                <a:schemeClr val="tx2"/>
              </a:solidFill>
              <a:latin typeface="Times New Roman CE" charset="-18"/>
            </a:endParaRPr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387350" y="188178"/>
            <a:ext cx="77771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400" b="1" baseline="0" dirty="0" smtClean="0">
                <a:solidFill>
                  <a:srgbClr val="FF0000"/>
                </a:solidFill>
              </a:rPr>
              <a:t>Herkunftsnachweis anhand</a:t>
            </a:r>
            <a:r>
              <a:rPr lang="de-DE" sz="2400" b="1" dirty="0" smtClean="0">
                <a:solidFill>
                  <a:srgbClr val="FF0000"/>
                </a:solidFill>
              </a:rPr>
              <a:t> Analyse </a:t>
            </a:r>
          </a:p>
          <a:p>
            <a:r>
              <a:rPr lang="de-DE" sz="2400" b="1" dirty="0" smtClean="0">
                <a:solidFill>
                  <a:srgbClr val="FF0000"/>
                </a:solidFill>
              </a:rPr>
              <a:t>der </a:t>
            </a:r>
            <a:r>
              <a:rPr lang="de-DE" sz="2400" b="1" dirty="0" err="1" smtClean="0">
                <a:solidFill>
                  <a:srgbClr val="FF0000"/>
                </a:solidFill>
              </a:rPr>
              <a:t>Stabilisotopen</a:t>
            </a:r>
            <a:endParaRPr lang="de-DE" sz="2400" b="1" baseline="0" dirty="0">
              <a:solidFill>
                <a:srgbClr val="FF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31850" y="1426792"/>
            <a:ext cx="7945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Österreich verfügt im Gegensatz zu fast allen anderen weinproduzierenden EU-Ländern über kein Zentrum für Analytik der </a:t>
            </a:r>
            <a:r>
              <a:rPr lang="de-DE" dirty="0" err="1" smtClean="0"/>
              <a:t>Stabilisotopen</a:t>
            </a:r>
            <a:r>
              <a:rPr lang="de-DE" dirty="0" smtClean="0"/>
              <a:t> von Wein und a. Produkten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99" y="1557759"/>
            <a:ext cx="493486" cy="49348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48179" y="2350122"/>
            <a:ext cx="7945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 Österreich werden derzeit nur die Referenzproben für die EU-Weindatenbank untersucht, wobei </a:t>
            </a:r>
            <a:r>
              <a:rPr lang="de-DE" dirty="0" err="1" smtClean="0"/>
              <a:t>dzt</a:t>
            </a:r>
            <a:r>
              <a:rPr lang="de-DE" dirty="0" smtClean="0"/>
              <a:t>. nur die O und C Isotopen am Institut für Landtechnik untersucht werden. Die Analysenergebnisse der NMR Untersuchung von H-Isotopenverhältnissen sind auch in der EU-Weindatenbank lückenhaft. </a:t>
            </a:r>
          </a:p>
          <a:p>
            <a:r>
              <a:rPr lang="de-DE" dirty="0" smtClean="0"/>
              <a:t>Es werden keine Kontrollproben untersucht.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99" y="2343086"/>
            <a:ext cx="493486" cy="49348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77647" y="3885304"/>
            <a:ext cx="817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Österreich verfügt über keine Expertise im Bereich Durchführung und Interpretation von Analysendaten bei der </a:t>
            </a:r>
            <a:r>
              <a:rPr lang="de-DE" dirty="0" err="1" smtClean="0"/>
              <a:t>Stabilisotopen</a:t>
            </a:r>
            <a:r>
              <a:rPr lang="de-DE" dirty="0" smtClean="0"/>
              <a:t> von Wein und a. Produkten</a:t>
            </a:r>
          </a:p>
          <a:p>
            <a:r>
              <a:rPr lang="de-DE" dirty="0" smtClean="0"/>
              <a:t>Österreich hinkt der Entwicklung in der EU rund 20 Jahre nach und verliert weiter an Boden.</a:t>
            </a:r>
            <a:endParaRPr lang="en-US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2" y="3909567"/>
            <a:ext cx="493486" cy="49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04490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1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1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09600" y="1019175"/>
            <a:ext cx="8178800" cy="3848100"/>
          </a:xfrm>
          <a:noFill/>
          <a:ln/>
        </p:spPr>
        <p:txBody>
          <a:bodyPr/>
          <a:lstStyle/>
          <a:p>
            <a:pPr algn="just">
              <a:spcBef>
                <a:spcPct val="0"/>
              </a:spcBef>
              <a:buFontTx/>
              <a:buNone/>
            </a:pPr>
            <a:endParaRPr lang="de-AT" sz="2800" dirty="0">
              <a:solidFill>
                <a:srgbClr val="FFFFFF"/>
              </a:solidFill>
            </a:endParaRPr>
          </a:p>
          <a:p>
            <a:endParaRPr lang="de-AT" sz="1800" dirty="0">
              <a:solidFill>
                <a:srgbClr val="FFFFFF"/>
              </a:solidFill>
            </a:endParaRP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387350" y="834509"/>
            <a:ext cx="51425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b="1" baseline="0" dirty="0" smtClean="0">
                <a:solidFill>
                  <a:srgbClr val="006600"/>
                </a:solidFill>
              </a:rPr>
              <a:t>NOTWENDIGKEIT </a:t>
            </a:r>
            <a:r>
              <a:rPr lang="de-DE" b="1" dirty="0" smtClean="0">
                <a:solidFill>
                  <a:srgbClr val="006600"/>
                </a:solidFill>
              </a:rPr>
              <a:t>– AUSBLICK ???</a:t>
            </a:r>
            <a:endParaRPr lang="de-AT" b="1" baseline="0" dirty="0">
              <a:solidFill>
                <a:schemeClr val="tx2"/>
              </a:solidFill>
              <a:latin typeface="Times New Roman CE" charset="-18"/>
            </a:endParaRPr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278014" y="177484"/>
            <a:ext cx="77771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400" b="1" baseline="0" dirty="0" smtClean="0">
                <a:solidFill>
                  <a:srgbClr val="FF0000"/>
                </a:solidFill>
              </a:rPr>
              <a:t>Herkunftsnachweis mit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Stabilisotopenanalyse</a:t>
            </a:r>
            <a:endParaRPr lang="de-DE" sz="2400" b="1" baseline="0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272771" y="1343201"/>
            <a:ext cx="741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Österreich muss/ sollte ein </a:t>
            </a:r>
            <a:r>
              <a:rPr lang="de-DE" b="1" dirty="0" smtClean="0"/>
              <a:t>Kompetenzzentrum</a:t>
            </a:r>
            <a:r>
              <a:rPr lang="de-DE" dirty="0" smtClean="0"/>
              <a:t> für Isotopenanalytik im Bereich Wein u.a. </a:t>
            </a:r>
            <a:r>
              <a:rPr lang="de-DE" dirty="0" err="1" smtClean="0"/>
              <a:t>lw</a:t>
            </a:r>
            <a:r>
              <a:rPr lang="de-DE" dirty="0" smtClean="0"/>
              <a:t>. Produkte schaffen </a:t>
            </a:r>
            <a:r>
              <a:rPr lang="de-DE" dirty="0" err="1" smtClean="0"/>
              <a:t>schaffen</a:t>
            </a:r>
            <a:r>
              <a:rPr lang="de-DE" dirty="0"/>
              <a:t>!</a:t>
            </a:r>
            <a:r>
              <a:rPr lang="de-DE" dirty="0" smtClean="0"/>
              <a:t> </a:t>
            </a:r>
          </a:p>
          <a:p>
            <a:r>
              <a:rPr lang="de-DE" dirty="0" smtClean="0"/>
              <a:t>Sinnvollerweise im Bereich des BMNT und </a:t>
            </a:r>
            <a:r>
              <a:rPr lang="de-DE" dirty="0" err="1"/>
              <a:t>evtl</a:t>
            </a:r>
            <a:r>
              <a:rPr lang="de-DE" dirty="0"/>
              <a:t> an 2 Standorten der BMNT z.B. </a:t>
            </a:r>
            <a:r>
              <a:rPr lang="de-DE" dirty="0" err="1"/>
              <a:t>Klbg</a:t>
            </a:r>
            <a:r>
              <a:rPr lang="de-DE" dirty="0"/>
              <a:t>, </a:t>
            </a:r>
            <a:r>
              <a:rPr lang="de-DE" dirty="0" err="1"/>
              <a:t>Wieselburg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14" y="1371597"/>
            <a:ext cx="663171" cy="74567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272771" y="2695930"/>
            <a:ext cx="7414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Notwendige Investitionen:</a:t>
            </a:r>
          </a:p>
          <a:p>
            <a:r>
              <a:rPr lang="de-DE" dirty="0" smtClean="0"/>
              <a:t>Ankauf eines NMR Gerätes (analog </a:t>
            </a:r>
            <a:r>
              <a:rPr lang="de-DE" dirty="0" err="1" smtClean="0"/>
              <a:t>Wine-Screener</a:t>
            </a:r>
            <a:r>
              <a:rPr lang="de-DE" dirty="0" smtClean="0"/>
              <a:t> + Protonen NMR)</a:t>
            </a:r>
          </a:p>
          <a:p>
            <a:r>
              <a:rPr lang="de-DE" dirty="0"/>
              <a:t>	</a:t>
            </a:r>
            <a:r>
              <a:rPr lang="de-DE" dirty="0" smtClean="0"/>
              <a:t>	samt Kleingeräten				ca. € 800.000,-</a:t>
            </a:r>
          </a:p>
          <a:p>
            <a:r>
              <a:rPr lang="de-DE" dirty="0" smtClean="0"/>
              <a:t>Schaffung eines abgeschirmten, temperierten Raumes:</a:t>
            </a:r>
          </a:p>
          <a:p>
            <a:r>
              <a:rPr lang="de-DE" dirty="0"/>
              <a:t>	</a:t>
            </a:r>
            <a:r>
              <a:rPr lang="de-DE" dirty="0" smtClean="0"/>
              <a:t>								ca. € 150.000,-</a:t>
            </a:r>
          </a:p>
          <a:p>
            <a:r>
              <a:rPr lang="de-DE" dirty="0" smtClean="0"/>
              <a:t>Schaffung eines A1 und eines A2 Postens </a:t>
            </a:r>
          </a:p>
          <a:p>
            <a:r>
              <a:rPr lang="de-DE" dirty="0"/>
              <a:t>	</a:t>
            </a:r>
            <a:r>
              <a:rPr lang="de-DE" dirty="0" smtClean="0"/>
              <a:t>								ca. € 150.000,- /jährlich</a:t>
            </a:r>
          </a:p>
          <a:p>
            <a:r>
              <a:rPr lang="de-DE" dirty="0" smtClean="0"/>
              <a:t> </a:t>
            </a:r>
            <a:endParaRPr lang="en-US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14" y="2724326"/>
            <a:ext cx="663171" cy="7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59640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1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16209" y="196356"/>
            <a:ext cx="45935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ANALYSE der HERKUNFT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4679" y="780160"/>
            <a:ext cx="4901085" cy="340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AT" sz="2400" b="1" dirty="0"/>
              <a:t>Privatwirtschaftliche Ansätze</a:t>
            </a:r>
          </a:p>
          <a:p>
            <a:pPr>
              <a:lnSpc>
                <a:spcPts val="1700"/>
              </a:lnSpc>
            </a:pPr>
            <a:endParaRPr lang="de-AT" sz="800" b="1" dirty="0"/>
          </a:p>
          <a:p>
            <a:pPr>
              <a:lnSpc>
                <a:spcPts val="2300"/>
              </a:lnSpc>
            </a:pPr>
            <a:r>
              <a:rPr lang="de-AT" sz="2000" i="1" dirty="0"/>
              <a:t>Herkunftskontrolle </a:t>
            </a:r>
            <a:r>
              <a:rPr lang="de-AT" sz="2000" i="1" dirty="0" smtClean="0"/>
              <a:t>durch IR-MS durch Labor </a:t>
            </a: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 smtClean="0"/>
          </a:p>
          <a:p>
            <a:pPr>
              <a:lnSpc>
                <a:spcPts val="2700"/>
              </a:lnSpc>
            </a:pP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 smtClean="0"/>
          </a:p>
          <a:p>
            <a:pPr>
              <a:lnSpc>
                <a:spcPts val="2700"/>
              </a:lnSpc>
            </a:pPr>
            <a:endParaRPr lang="de-AT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430" y="1133063"/>
            <a:ext cx="2662125" cy="146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16209" y="196356"/>
            <a:ext cx="45935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ANALYSE der HERKUNFT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4679" y="780160"/>
            <a:ext cx="6104685" cy="4439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AT" sz="2400" b="1" dirty="0" smtClean="0"/>
              <a:t>Privatwirtschaftliche Ansätze</a:t>
            </a:r>
          </a:p>
          <a:p>
            <a:pPr>
              <a:lnSpc>
                <a:spcPts val="2300"/>
              </a:lnSpc>
            </a:pPr>
            <a:endParaRPr lang="de-AT" sz="2400" b="1" dirty="0" smtClean="0"/>
          </a:p>
          <a:p>
            <a:pPr>
              <a:lnSpc>
                <a:spcPts val="2300"/>
              </a:lnSpc>
            </a:pPr>
            <a:r>
              <a:rPr lang="de-AT" sz="2400" i="1" dirty="0" smtClean="0"/>
              <a:t>Herkunftskontrolle in der Steiermark</a:t>
            </a:r>
            <a:endParaRPr lang="de-AT" sz="2000" i="1" dirty="0" smtClean="0"/>
          </a:p>
          <a:p>
            <a:pPr>
              <a:lnSpc>
                <a:spcPts val="2700"/>
              </a:lnSpc>
            </a:pPr>
            <a:r>
              <a:rPr lang="de-AT" sz="2000" dirty="0" smtClean="0"/>
              <a:t>Metabol-Analyse mit LC-</a:t>
            </a:r>
            <a:r>
              <a:rPr lang="de-AT" sz="2000" dirty="0" err="1" smtClean="0"/>
              <a:t>MS</a:t>
            </a:r>
            <a:r>
              <a:rPr lang="de-AT" sz="2000" baseline="30000" dirty="0" err="1" smtClean="0"/>
              <a:t>n</a:t>
            </a:r>
            <a:r>
              <a:rPr lang="de-AT" sz="2000" baseline="30000" dirty="0" smtClean="0"/>
              <a:t>   </a:t>
            </a:r>
            <a:r>
              <a:rPr lang="de-AT" sz="2000" dirty="0"/>
              <a:t>(Labor </a:t>
            </a:r>
            <a:r>
              <a:rPr lang="de-AT" sz="2000" dirty="0" smtClean="0"/>
              <a:t>Dr. Wagner, </a:t>
            </a:r>
            <a:r>
              <a:rPr lang="de-AT" sz="2000" dirty="0" err="1" smtClean="0"/>
              <a:t>Stmk</a:t>
            </a:r>
            <a:r>
              <a:rPr lang="de-AT" sz="2000" dirty="0" smtClean="0"/>
              <a:t>)</a:t>
            </a:r>
            <a:endParaRPr lang="de-AT" sz="2000" baseline="30000" dirty="0" smtClean="0"/>
          </a:p>
          <a:p>
            <a:pPr>
              <a:lnSpc>
                <a:spcPts val="2700"/>
              </a:lnSpc>
            </a:pPr>
            <a:r>
              <a:rPr lang="de-AT" sz="2000" dirty="0" smtClean="0"/>
              <a:t>Sensorische Kontrolle: praktisch unmöglich</a:t>
            </a: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 smtClean="0"/>
          </a:p>
          <a:p>
            <a:pPr>
              <a:lnSpc>
                <a:spcPts val="2700"/>
              </a:lnSpc>
            </a:pP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 smtClean="0"/>
          </a:p>
          <a:p>
            <a:pPr>
              <a:lnSpc>
                <a:spcPts val="2700"/>
              </a:lnSpc>
            </a:pPr>
            <a:endParaRPr lang="de-AT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37" y="2592118"/>
            <a:ext cx="3539563" cy="215803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457" y="1554394"/>
            <a:ext cx="2246655" cy="73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2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16209" y="196356"/>
            <a:ext cx="45935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ANALYSE der HERKUNFT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4679" y="780160"/>
            <a:ext cx="6104685" cy="4196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AT" sz="2400" b="1" dirty="0" smtClean="0"/>
              <a:t>Neuer Ansatz</a:t>
            </a:r>
            <a:endParaRPr lang="de-AT" sz="2000" dirty="0" smtClean="0"/>
          </a:p>
          <a:p>
            <a:pPr>
              <a:lnSpc>
                <a:spcPts val="2700"/>
              </a:lnSpc>
            </a:pPr>
            <a:r>
              <a:rPr lang="de-AT" sz="2000" dirty="0" smtClean="0"/>
              <a:t>Metabol-Analyse mit LC-</a:t>
            </a:r>
            <a:r>
              <a:rPr lang="de-AT" sz="2000" dirty="0" err="1" smtClean="0"/>
              <a:t>MS</a:t>
            </a:r>
            <a:r>
              <a:rPr lang="de-AT" sz="2000" baseline="30000" dirty="0" err="1" smtClean="0"/>
              <a:t>n</a:t>
            </a:r>
            <a:r>
              <a:rPr lang="de-AT" sz="2000" baseline="30000" dirty="0" smtClean="0"/>
              <a:t>   </a:t>
            </a:r>
            <a:r>
              <a:rPr lang="de-AT" sz="2000" dirty="0"/>
              <a:t>(Labor </a:t>
            </a:r>
            <a:r>
              <a:rPr lang="de-AT" sz="2000" dirty="0" smtClean="0"/>
              <a:t>Dr. Wagner, </a:t>
            </a:r>
            <a:r>
              <a:rPr lang="de-AT" sz="2000" dirty="0" err="1" smtClean="0"/>
              <a:t>Stmk</a:t>
            </a:r>
            <a:r>
              <a:rPr lang="de-AT" sz="2000" dirty="0" smtClean="0"/>
              <a:t>)</a:t>
            </a:r>
            <a:endParaRPr lang="de-AT" sz="2000" baseline="30000" dirty="0" smtClean="0"/>
          </a:p>
          <a:p>
            <a:pPr>
              <a:lnSpc>
                <a:spcPts val="2700"/>
              </a:lnSpc>
            </a:pPr>
            <a:r>
              <a:rPr lang="de-AT" sz="2000" dirty="0" smtClean="0"/>
              <a:t>Sensorische Kontrolle: praktisch unmöglich</a:t>
            </a: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 smtClean="0"/>
          </a:p>
          <a:p>
            <a:pPr>
              <a:lnSpc>
                <a:spcPts val="2700"/>
              </a:lnSpc>
            </a:pPr>
            <a:endParaRPr lang="de-AT" sz="2000" dirty="0"/>
          </a:p>
          <a:p>
            <a:pPr>
              <a:lnSpc>
                <a:spcPts val="2700"/>
              </a:lnSpc>
            </a:pPr>
            <a:endParaRPr lang="de-AT" sz="2000" dirty="0" smtClean="0"/>
          </a:p>
          <a:p>
            <a:pPr>
              <a:lnSpc>
                <a:spcPts val="2700"/>
              </a:lnSpc>
            </a:pPr>
            <a:endParaRPr lang="de-AT" sz="2000" dirty="0"/>
          </a:p>
          <a:p>
            <a:pPr>
              <a:lnSpc>
                <a:spcPts val="2700"/>
              </a:lnSpc>
            </a:pPr>
            <a:r>
              <a:rPr lang="de-AT" sz="2000" smtClean="0"/>
              <a:t>daher </a:t>
            </a:r>
            <a:r>
              <a:rPr lang="de-AT" sz="2000" dirty="0" smtClean="0"/>
              <a:t>… </a:t>
            </a:r>
            <a:r>
              <a:rPr lang="de-AT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Forschungsbedarf </a:t>
            </a:r>
            <a:r>
              <a:rPr lang="de-AT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</a:t>
            </a:r>
            <a:endParaRPr lang="de-AT" sz="20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1975781"/>
            <a:ext cx="3868920" cy="23588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945" y="1341678"/>
            <a:ext cx="1939637" cy="63410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402520" y="2538337"/>
            <a:ext cx="16962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Unterscheidung</a:t>
            </a:r>
          </a:p>
          <a:p>
            <a:r>
              <a:rPr lang="de-DE" sz="1200" dirty="0"/>
              <a:t>v</a:t>
            </a:r>
            <a:r>
              <a:rPr lang="de-DE" sz="1200" dirty="0" smtClean="0"/>
              <a:t>on Apfelproben</a:t>
            </a:r>
          </a:p>
          <a:p>
            <a:r>
              <a:rPr lang="de-DE" sz="1200" dirty="0"/>
              <a:t>n</a:t>
            </a:r>
            <a:r>
              <a:rPr lang="de-DE" sz="1200" dirty="0" smtClean="0"/>
              <a:t>ach Herkunft möglich</a:t>
            </a:r>
          </a:p>
          <a:p>
            <a:r>
              <a:rPr lang="de-DE" sz="1200" dirty="0" err="1" smtClean="0"/>
              <a:t>dh</a:t>
            </a:r>
            <a:r>
              <a:rPr lang="de-DE" sz="1200" dirty="0" smtClean="0"/>
              <a:t>. Annahme</a:t>
            </a:r>
          </a:p>
          <a:p>
            <a:r>
              <a:rPr lang="de-DE" sz="1200" dirty="0" smtClean="0"/>
              <a:t>funktioniert auch bei </a:t>
            </a:r>
          </a:p>
          <a:p>
            <a:r>
              <a:rPr lang="de-DE" sz="1200" dirty="0" smtClean="0"/>
              <a:t>Wein???</a:t>
            </a:r>
          </a:p>
          <a:p>
            <a:r>
              <a:rPr lang="de-DE" sz="1200" dirty="0" smtClean="0"/>
              <a:t>Aber: Einfluss von Lage</a:t>
            </a:r>
          </a:p>
          <a:p>
            <a:r>
              <a:rPr lang="de-DE" sz="1200" dirty="0" smtClean="0"/>
              <a:t>Weingartenmanagement</a:t>
            </a:r>
          </a:p>
          <a:p>
            <a:r>
              <a:rPr lang="de-DE" sz="1200" dirty="0" smtClean="0"/>
              <a:t>Önologie, Lagerung </a:t>
            </a:r>
            <a:r>
              <a:rPr lang="de-DE" sz="1200" dirty="0" err="1" smtClean="0"/>
              <a:t>us</a:t>
            </a:r>
            <a:r>
              <a:rPr lang="de-DE" sz="1200" dirty="0" err="1"/>
              <a:t>w</a:t>
            </a:r>
            <a:endParaRPr lang="de-DE" sz="1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099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469305" y="220607"/>
            <a:ext cx="47922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TYPIZITÄT: GESAMTHEIT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6297" y="835579"/>
            <a:ext cx="5706434" cy="4498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AT" sz="2400" b="1" dirty="0" smtClean="0"/>
              <a:t>ANALYSE „ALLER INHALTSSTOFFE“</a:t>
            </a:r>
          </a:p>
          <a:p>
            <a:pPr>
              <a:lnSpc>
                <a:spcPts val="2300"/>
              </a:lnSpc>
            </a:pPr>
            <a:endParaRPr lang="de-AT" sz="24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300"/>
              </a:lnSpc>
            </a:pPr>
            <a:r>
              <a:rPr lang="de-AT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METABOLOMICS</a:t>
            </a:r>
          </a:p>
          <a:p>
            <a:pPr>
              <a:lnSpc>
                <a:spcPts val="2300"/>
              </a:lnSpc>
            </a:pPr>
            <a:r>
              <a:rPr lang="de-AT" sz="2000" dirty="0" smtClean="0">
                <a:solidFill>
                  <a:srgbClr val="00B050"/>
                </a:solidFill>
              </a:rPr>
              <a:t>Kombination mehrerer</a:t>
            </a:r>
          </a:p>
          <a:p>
            <a:pPr>
              <a:lnSpc>
                <a:spcPts val="2300"/>
              </a:lnSpc>
            </a:pPr>
            <a:r>
              <a:rPr lang="de-AT" sz="2000" dirty="0" smtClean="0">
                <a:solidFill>
                  <a:srgbClr val="00B050"/>
                </a:solidFill>
              </a:rPr>
              <a:t>Analysemethoden</a:t>
            </a:r>
          </a:p>
          <a:p>
            <a:pPr>
              <a:lnSpc>
                <a:spcPts val="2300"/>
              </a:lnSpc>
            </a:pPr>
            <a:r>
              <a:rPr lang="de-AT" sz="2000" dirty="0" err="1" smtClean="0">
                <a:solidFill>
                  <a:srgbClr val="00B050"/>
                </a:solidFill>
              </a:rPr>
              <a:t>GC_MS</a:t>
            </a:r>
            <a:r>
              <a:rPr lang="de-AT" sz="2000" baseline="30000" dirty="0" err="1" smtClean="0">
                <a:solidFill>
                  <a:srgbClr val="00B050"/>
                </a:solidFill>
              </a:rPr>
              <a:t>n</a:t>
            </a:r>
            <a:endParaRPr lang="de-AT" sz="2000" baseline="30000" dirty="0" smtClean="0">
              <a:solidFill>
                <a:srgbClr val="00B050"/>
              </a:solidFill>
            </a:endParaRPr>
          </a:p>
          <a:p>
            <a:pPr>
              <a:lnSpc>
                <a:spcPts val="2300"/>
              </a:lnSpc>
            </a:pPr>
            <a:r>
              <a:rPr lang="de-AT" sz="2000" dirty="0" smtClean="0">
                <a:solidFill>
                  <a:srgbClr val="00B050"/>
                </a:solidFill>
              </a:rPr>
              <a:t>LC-</a:t>
            </a:r>
            <a:r>
              <a:rPr lang="de-AT" sz="2000" dirty="0" err="1" smtClean="0">
                <a:solidFill>
                  <a:srgbClr val="00B050"/>
                </a:solidFill>
              </a:rPr>
              <a:t>MS</a:t>
            </a:r>
            <a:r>
              <a:rPr lang="de-AT" sz="2000" baseline="30000" dirty="0" err="1" smtClean="0">
                <a:solidFill>
                  <a:srgbClr val="00B050"/>
                </a:solidFill>
              </a:rPr>
              <a:t>n</a:t>
            </a:r>
            <a:endParaRPr lang="de-AT" sz="2000" baseline="30000" dirty="0" smtClean="0">
              <a:solidFill>
                <a:srgbClr val="00B050"/>
              </a:solidFill>
            </a:endParaRPr>
          </a:p>
          <a:p>
            <a:pPr>
              <a:lnSpc>
                <a:spcPts val="2300"/>
              </a:lnSpc>
            </a:pPr>
            <a:r>
              <a:rPr lang="de-AT" sz="2000" dirty="0" smtClean="0">
                <a:solidFill>
                  <a:srgbClr val="00B050"/>
                </a:solidFill>
              </a:rPr>
              <a:t>NMR</a:t>
            </a:r>
            <a:endParaRPr lang="de-AT" sz="2000" dirty="0">
              <a:solidFill>
                <a:srgbClr val="00B050"/>
              </a:solidFill>
            </a:endParaRPr>
          </a:p>
          <a:p>
            <a:pPr>
              <a:lnSpc>
                <a:spcPts val="2300"/>
              </a:lnSpc>
            </a:pPr>
            <a:endParaRPr lang="de-AT" sz="24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300"/>
              </a:lnSpc>
            </a:pPr>
            <a:endParaRPr lang="de-AT" sz="24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300"/>
              </a:lnSpc>
            </a:pPr>
            <a:endParaRPr lang="de-AT" sz="24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300"/>
              </a:lnSpc>
            </a:pPr>
            <a:r>
              <a:rPr lang="de-AT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Forschungsbedarf </a:t>
            </a:r>
            <a:r>
              <a:rPr lang="de-AT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</a:t>
            </a:r>
            <a:endParaRPr lang="de-AT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300"/>
              </a:lnSpc>
            </a:pPr>
            <a:endParaRPr lang="de-AT" dirty="0"/>
          </a:p>
          <a:p>
            <a:pPr>
              <a:lnSpc>
                <a:spcPts val="2300"/>
              </a:lnSpc>
            </a:pPr>
            <a:endParaRPr lang="de-AT" dirty="0" smtClean="0"/>
          </a:p>
          <a:p>
            <a:endParaRPr lang="de-AT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97" y="3443808"/>
            <a:ext cx="33813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1333499"/>
            <a:ext cx="4601881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eschweifte Klammer rechts 2"/>
          <p:cNvSpPr/>
          <p:nvPr/>
        </p:nvSpPr>
        <p:spPr>
          <a:xfrm>
            <a:off x="1609725" y="2362200"/>
            <a:ext cx="542925" cy="804861"/>
          </a:xfrm>
          <a:prstGeom prst="rightBrac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feld 3"/>
          <p:cNvSpPr txBox="1"/>
          <p:nvPr/>
        </p:nvSpPr>
        <p:spPr>
          <a:xfrm>
            <a:off x="2487658" y="2494535"/>
            <a:ext cx="1358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m</a:t>
            </a:r>
            <a:r>
              <a:rPr lang="de-AT" smtClean="0"/>
              <a:t>ultivariate </a:t>
            </a:r>
            <a:endParaRPr lang="de-AT" dirty="0" smtClean="0"/>
          </a:p>
          <a:p>
            <a:r>
              <a:rPr lang="de-AT" dirty="0" smtClean="0"/>
              <a:t>Statistik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443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6154" name="Rectangle 11"/>
          <p:cNvSpPr>
            <a:spLocks noChangeArrowheads="1"/>
          </p:cNvSpPr>
          <p:nvPr/>
        </p:nvSpPr>
        <p:spPr bwMode="auto">
          <a:xfrm>
            <a:off x="395289" y="138223"/>
            <a:ext cx="8497887" cy="481001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</p:txBody>
      </p:sp>
      <p:sp>
        <p:nvSpPr>
          <p:cNvPr id="6155" name="Text Box 12"/>
          <p:cNvSpPr txBox="1">
            <a:spLocks noChangeArrowheads="1"/>
          </p:cNvSpPr>
          <p:nvPr/>
        </p:nvSpPr>
        <p:spPr bwMode="auto">
          <a:xfrm>
            <a:off x="417356" y="185735"/>
            <a:ext cx="8042434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 smtClean="0">
                <a:solidFill>
                  <a:srgbClr val="FF0000"/>
                </a:solidFill>
              </a:rPr>
              <a:t>Eignung von Aromastoffen zur Sortendifferenzierung:</a:t>
            </a:r>
            <a:r>
              <a:rPr lang="de-DE" altLang="de-DE" sz="2000" dirty="0">
                <a:solidFill>
                  <a:srgbClr val="FF0000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/>
              <a:t>Gesamtgehalt 0,8 </a:t>
            </a:r>
            <a:r>
              <a:rPr lang="de-DE" altLang="de-DE" sz="1800" dirty="0"/>
              <a:t>– 1,2 g/l (ca. 1 % vom </a:t>
            </a:r>
            <a:r>
              <a:rPr lang="de-DE" altLang="de-DE" sz="1800" dirty="0" err="1"/>
              <a:t>Ethanolgehalt</a:t>
            </a:r>
            <a:r>
              <a:rPr lang="de-DE" altLang="de-DE" sz="1800" dirty="0" smtClean="0"/>
              <a:t>)</a:t>
            </a: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/>
              <a:t>Sehr unterschiedliche Konzentrationen: höhere Alkohole 10-100 mg/l, 	restliche </a:t>
            </a:r>
            <a:r>
              <a:rPr lang="de-DE" altLang="de-DE" sz="1800" dirty="0"/>
              <a:t>Aromastoffe im </a:t>
            </a:r>
            <a:r>
              <a:rPr lang="de-DE" altLang="de-DE" sz="1800" dirty="0" smtClean="0"/>
              <a:t>Konzentrationsbereich </a:t>
            </a:r>
            <a:r>
              <a:rPr lang="de-DE" altLang="de-DE" sz="1800" dirty="0"/>
              <a:t>von 10</a:t>
            </a:r>
            <a:r>
              <a:rPr lang="de-DE" altLang="de-DE" sz="1800" baseline="30000" dirty="0"/>
              <a:t>-4</a:t>
            </a:r>
            <a:r>
              <a:rPr lang="de-DE" altLang="de-DE" sz="1800" dirty="0"/>
              <a:t> bis 10</a:t>
            </a:r>
            <a:r>
              <a:rPr lang="de-DE" altLang="de-DE" sz="1800" baseline="30000" dirty="0"/>
              <a:t>-9</a:t>
            </a:r>
            <a:r>
              <a:rPr lang="de-DE" altLang="de-DE" sz="1800" dirty="0"/>
              <a:t> g/l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/>
              <a:t>Unterschiedliche Herkunft – je nachdem zum Sortennachweis geeignet:</a:t>
            </a:r>
            <a:endParaRPr lang="de-DE" altLang="de-DE" sz="1600" dirty="0">
              <a:solidFill>
                <a:srgbClr val="132DE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</p:txBody>
      </p:sp>
      <p:sp>
        <p:nvSpPr>
          <p:cNvPr id="2" name="Textfeld 1"/>
          <p:cNvSpPr txBox="1"/>
          <p:nvPr/>
        </p:nvSpPr>
        <p:spPr>
          <a:xfrm>
            <a:off x="561111" y="1745658"/>
            <a:ext cx="673330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1600" dirty="0">
                <a:solidFill>
                  <a:srgbClr val="132DEF"/>
                </a:solidFill>
              </a:rPr>
              <a:t>Primäraroma</a:t>
            </a:r>
            <a:r>
              <a:rPr lang="de-DE" altLang="de-DE" sz="1600" dirty="0"/>
              <a:t>, originäre gesunde Trauben-Aromastoffe, bestimmt </a:t>
            </a:r>
            <a:r>
              <a:rPr lang="de-DE" altLang="de-DE" sz="1600" dirty="0" smtClean="0"/>
              <a:t>durch </a:t>
            </a:r>
            <a:r>
              <a:rPr lang="de-DE" altLang="de-DE" sz="1600" dirty="0"/>
              <a:t>Sorte, Standort (z.B. Terpene, </a:t>
            </a:r>
            <a:r>
              <a:rPr lang="de-DE" altLang="de-DE" sz="1600" dirty="0" err="1"/>
              <a:t>Pyrazine</a:t>
            </a:r>
            <a:r>
              <a:rPr lang="de-DE" altLang="de-DE" sz="1600" dirty="0"/>
              <a:t>) </a:t>
            </a:r>
          </a:p>
          <a:p>
            <a:endParaRPr lang="de-DE" altLang="de-DE" sz="400" dirty="0">
              <a:solidFill>
                <a:srgbClr val="132DEF"/>
              </a:solidFill>
            </a:endParaRPr>
          </a:p>
          <a:p>
            <a:r>
              <a:rPr lang="de-DE" altLang="de-DE" sz="1600" dirty="0">
                <a:solidFill>
                  <a:srgbClr val="132DEF"/>
                </a:solidFill>
              </a:rPr>
              <a:t>Sekundäraroma</a:t>
            </a:r>
            <a:r>
              <a:rPr lang="de-DE" altLang="de-DE" sz="1600" dirty="0">
                <a:solidFill>
                  <a:srgbClr val="FF0000"/>
                </a:solidFill>
              </a:rPr>
              <a:t>: </a:t>
            </a:r>
            <a:r>
              <a:rPr lang="de-DE" altLang="de-DE" sz="1600" dirty="0"/>
              <a:t>stammen von der nicht unversehrten Traube, </a:t>
            </a:r>
            <a:r>
              <a:rPr lang="de-DE" altLang="de-DE" sz="1600" dirty="0" smtClean="0"/>
              <a:t>insbesondere </a:t>
            </a:r>
            <a:endParaRPr lang="de-DE" altLang="de-DE" sz="1600" dirty="0"/>
          </a:p>
          <a:p>
            <a:r>
              <a:rPr lang="de-DE" altLang="de-DE" sz="1600" dirty="0"/>
              <a:t>	</a:t>
            </a:r>
            <a:r>
              <a:rPr lang="de-DE" altLang="de-DE" sz="1600" dirty="0" err="1"/>
              <a:t>Botrytis</a:t>
            </a:r>
            <a:r>
              <a:rPr lang="de-DE" altLang="de-DE" sz="1600" dirty="0"/>
              <a:t> (</a:t>
            </a:r>
            <a:r>
              <a:rPr lang="de-DE" altLang="de-DE" sz="1600" dirty="0" err="1"/>
              <a:t>Sotolon</a:t>
            </a:r>
            <a:r>
              <a:rPr lang="de-DE" altLang="de-DE" sz="1600" dirty="0"/>
              <a:t> = </a:t>
            </a:r>
            <a:r>
              <a:rPr lang="de-DE" altLang="de-DE" sz="1600" dirty="0" smtClean="0"/>
              <a:t>4,5-dimethyl-3-hydroxyfuranon</a:t>
            </a:r>
            <a:r>
              <a:rPr lang="de-DE" altLang="de-DE" sz="1600" dirty="0"/>
              <a:t>= Karamell) </a:t>
            </a:r>
          </a:p>
          <a:p>
            <a:r>
              <a:rPr lang="de-DE" altLang="de-DE" sz="1600" dirty="0"/>
              <a:t>	sowie 1-Octen-3-ol, 3-Octenol </a:t>
            </a:r>
            <a:r>
              <a:rPr lang="de-DE" altLang="de-DE" sz="1600" dirty="0" smtClean="0"/>
              <a:t>(</a:t>
            </a:r>
            <a:r>
              <a:rPr lang="de-DE" altLang="de-DE" sz="1600" dirty="0" err="1" smtClean="0"/>
              <a:t>Pilznote</a:t>
            </a:r>
            <a:r>
              <a:rPr lang="de-DE" altLang="de-DE" sz="1600" dirty="0" smtClean="0"/>
              <a:t>)</a:t>
            </a:r>
            <a:r>
              <a:rPr lang="de-DE" altLang="de-DE" sz="1600" dirty="0" smtClean="0">
                <a:solidFill>
                  <a:srgbClr val="FF0000"/>
                </a:solidFill>
              </a:rPr>
              <a:t> </a:t>
            </a:r>
            <a:endParaRPr lang="de-DE" altLang="de-DE" sz="1600" dirty="0">
              <a:solidFill>
                <a:srgbClr val="FF0000"/>
              </a:solidFill>
            </a:endParaRPr>
          </a:p>
          <a:p>
            <a:endParaRPr lang="de-DE" altLang="de-DE" sz="400" dirty="0">
              <a:solidFill>
                <a:srgbClr val="132DEF"/>
              </a:solidFill>
            </a:endParaRPr>
          </a:p>
          <a:p>
            <a:r>
              <a:rPr lang="de-DE" altLang="de-DE" sz="1600" dirty="0">
                <a:solidFill>
                  <a:srgbClr val="132DEF"/>
                </a:solidFill>
              </a:rPr>
              <a:t>Tertiäraroma </a:t>
            </a:r>
            <a:r>
              <a:rPr lang="de-DE" altLang="de-DE" sz="1600" dirty="0">
                <a:solidFill>
                  <a:srgbClr val="FF0000"/>
                </a:solidFill>
              </a:rPr>
              <a:t>(Sekundär-):</a:t>
            </a:r>
            <a:r>
              <a:rPr lang="de-DE" altLang="de-DE" sz="1600" dirty="0"/>
              <a:t> Von der Verarbeitung der Traube, </a:t>
            </a:r>
            <a:r>
              <a:rPr lang="de-DE" altLang="de-DE" sz="1600" dirty="0" err="1"/>
              <a:t>Einmaischen</a:t>
            </a:r>
            <a:r>
              <a:rPr lang="de-DE" altLang="de-DE" sz="1600" dirty="0"/>
              <a:t>, 	</a:t>
            </a:r>
            <a:r>
              <a:rPr lang="de-DE" altLang="de-DE" sz="1600" dirty="0" smtClean="0"/>
              <a:t>Gärungsbukett (</a:t>
            </a:r>
            <a:r>
              <a:rPr lang="de-DE" altLang="de-DE" sz="1600" dirty="0"/>
              <a:t>z.B. Ester, höhere Alkohole)	</a:t>
            </a:r>
          </a:p>
          <a:p>
            <a:r>
              <a:rPr lang="de-DE" altLang="de-DE" sz="1600" dirty="0"/>
              <a:t>	aber auch vom BSA (Milchsäureester, </a:t>
            </a:r>
            <a:r>
              <a:rPr lang="de-DE" altLang="de-DE" sz="1600" dirty="0" err="1"/>
              <a:t>Diazetyl</a:t>
            </a:r>
            <a:r>
              <a:rPr lang="de-DE" altLang="de-DE" sz="1600" dirty="0"/>
              <a:t>)</a:t>
            </a:r>
          </a:p>
          <a:p>
            <a:r>
              <a:rPr lang="de-DE" altLang="de-DE" sz="1600" dirty="0"/>
              <a:t>	</a:t>
            </a:r>
            <a:r>
              <a:rPr lang="de-DE" altLang="de-DE" sz="1600" dirty="0" err="1"/>
              <a:t>Barriquelagerung</a:t>
            </a:r>
            <a:r>
              <a:rPr lang="de-DE" altLang="de-DE" sz="1600" dirty="0"/>
              <a:t> (Vanillin, 3-Methyl-</a:t>
            </a:r>
            <a:r>
              <a:rPr lang="de-DE" altLang="de-DE" sz="1600" dirty="0">
                <a:sym typeface="Symbol" pitchFamily="18" charset="2"/>
              </a:rPr>
              <a:t></a:t>
            </a:r>
            <a:r>
              <a:rPr lang="de-DE" altLang="de-DE" sz="1600" dirty="0"/>
              <a:t>-</a:t>
            </a:r>
            <a:r>
              <a:rPr lang="de-DE" altLang="de-DE" sz="1600" dirty="0" err="1"/>
              <a:t>octalactone</a:t>
            </a:r>
            <a:r>
              <a:rPr lang="de-DE" altLang="de-DE" sz="1600" dirty="0"/>
              <a:t>)</a:t>
            </a:r>
          </a:p>
          <a:p>
            <a:endParaRPr lang="de-DE" altLang="de-DE" sz="400" dirty="0">
              <a:solidFill>
                <a:srgbClr val="132DEF"/>
              </a:solidFill>
            </a:endParaRPr>
          </a:p>
          <a:p>
            <a:r>
              <a:rPr lang="de-DE" altLang="de-DE" sz="1600" dirty="0">
                <a:solidFill>
                  <a:srgbClr val="132DEF"/>
                </a:solidFill>
              </a:rPr>
              <a:t>Quartäraroma</a:t>
            </a:r>
            <a:r>
              <a:rPr lang="de-DE" altLang="de-DE" sz="1600" dirty="0">
                <a:solidFill>
                  <a:srgbClr val="FF0000"/>
                </a:solidFill>
              </a:rPr>
              <a:t>: (Tertiär-) </a:t>
            </a:r>
            <a:r>
              <a:rPr lang="de-DE" altLang="de-DE" sz="1600" dirty="0"/>
              <a:t>– Lagerbukett, Reifung 	(Alterungsaromen </a:t>
            </a:r>
            <a:r>
              <a:rPr lang="de-DE" altLang="de-DE" sz="1600" dirty="0" smtClean="0"/>
              <a:t>– </a:t>
            </a:r>
          </a:p>
          <a:p>
            <a:r>
              <a:rPr lang="de-DE" altLang="de-DE" sz="1600" dirty="0"/>
              <a:t>	</a:t>
            </a:r>
            <a:r>
              <a:rPr lang="de-DE" altLang="de-DE" sz="1600" dirty="0" smtClean="0"/>
              <a:t>Kerosin- </a:t>
            </a:r>
            <a:r>
              <a:rPr lang="de-DE" altLang="de-DE" sz="1600" dirty="0"/>
              <a:t>bzw</a:t>
            </a:r>
            <a:r>
              <a:rPr lang="de-DE" altLang="de-DE" sz="1600" dirty="0" smtClean="0"/>
              <a:t>. Petrolnote</a:t>
            </a:r>
            <a:r>
              <a:rPr lang="de-DE" altLang="de-DE" sz="1600" dirty="0"/>
              <a:t>, </a:t>
            </a:r>
            <a:r>
              <a:rPr lang="de-DE" altLang="de-DE" sz="1600" dirty="0" smtClean="0"/>
              <a:t>tabakartig </a:t>
            </a:r>
            <a:r>
              <a:rPr lang="de-DE" altLang="de-DE" sz="1600" dirty="0"/>
              <a:t>	= </a:t>
            </a:r>
            <a:r>
              <a:rPr lang="de-DE" altLang="de-DE" sz="1600" dirty="0" err="1"/>
              <a:t>Vitispiran</a:t>
            </a:r>
            <a:r>
              <a:rPr lang="de-DE" altLang="de-DE" sz="1600" dirty="0"/>
              <a:t>, TDN, </a:t>
            </a:r>
            <a:r>
              <a:rPr lang="de-DE" altLang="de-DE" sz="1600" dirty="0" err="1"/>
              <a:t>Damascenon</a:t>
            </a:r>
            <a:r>
              <a:rPr lang="de-DE" altLang="de-DE" sz="1600" dirty="0"/>
              <a:t>) </a:t>
            </a:r>
          </a:p>
          <a:p>
            <a:endParaRPr lang="en-US" dirty="0"/>
          </a:p>
        </p:txBody>
      </p:sp>
      <p:sp>
        <p:nvSpPr>
          <p:cNvPr id="3" name="Pfeil nach rechts 2"/>
          <p:cNvSpPr/>
          <p:nvPr/>
        </p:nvSpPr>
        <p:spPr>
          <a:xfrm>
            <a:off x="7129616" y="1861238"/>
            <a:ext cx="394854" cy="2201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7492429" y="1678451"/>
            <a:ext cx="1450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Sorten-</a:t>
            </a:r>
          </a:p>
          <a:p>
            <a:r>
              <a:rPr lang="de-DE" sz="1600" dirty="0" err="1" smtClean="0">
                <a:solidFill>
                  <a:srgbClr val="FF0000"/>
                </a:solidFill>
              </a:rPr>
              <a:t>differenzierung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Pfeil nach rechts 12"/>
          <p:cNvSpPr/>
          <p:nvPr/>
        </p:nvSpPr>
        <p:spPr>
          <a:xfrm>
            <a:off x="7065911" y="2429453"/>
            <a:ext cx="394854" cy="2201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7482830" y="2294110"/>
            <a:ext cx="1374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Hygiene</a:t>
            </a:r>
          </a:p>
          <a:p>
            <a:r>
              <a:rPr lang="de-DE" sz="1600" dirty="0" smtClean="0">
                <a:solidFill>
                  <a:srgbClr val="FF0000"/>
                </a:solidFill>
              </a:rPr>
              <a:t>Reifeindikator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Pfeil nach rechts 14"/>
          <p:cNvSpPr/>
          <p:nvPr/>
        </p:nvSpPr>
        <p:spPr>
          <a:xfrm>
            <a:off x="6940788" y="3226922"/>
            <a:ext cx="394854" cy="2201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7357707" y="3091579"/>
            <a:ext cx="949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Hygiene</a:t>
            </a:r>
          </a:p>
          <a:p>
            <a:r>
              <a:rPr lang="de-DE" sz="1600" dirty="0" smtClean="0">
                <a:solidFill>
                  <a:srgbClr val="FF0000"/>
                </a:solidFill>
              </a:rPr>
              <a:t>Önologie</a:t>
            </a:r>
          </a:p>
          <a:p>
            <a:r>
              <a:rPr lang="de-DE" sz="1600" dirty="0" smtClean="0">
                <a:solidFill>
                  <a:srgbClr val="FF0000"/>
                </a:solidFill>
              </a:rPr>
              <a:t>Indikator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Pfeil nach rechts 16"/>
          <p:cNvSpPr/>
          <p:nvPr/>
        </p:nvSpPr>
        <p:spPr>
          <a:xfrm>
            <a:off x="7151941" y="4270311"/>
            <a:ext cx="394854" cy="2201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7568860" y="4134968"/>
            <a:ext cx="1199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Alter, Reife,</a:t>
            </a:r>
          </a:p>
          <a:p>
            <a:r>
              <a:rPr lang="de-DE" sz="1600" dirty="0" smtClean="0">
                <a:solidFill>
                  <a:srgbClr val="FF0000"/>
                </a:solidFill>
              </a:rPr>
              <a:t>Lagerung</a:t>
            </a:r>
          </a:p>
          <a:p>
            <a:r>
              <a:rPr lang="de-DE" sz="1600" dirty="0" smtClean="0">
                <a:solidFill>
                  <a:srgbClr val="FF0000"/>
                </a:solidFill>
              </a:rPr>
              <a:t>Weinbau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5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0" y="42754"/>
            <a:ext cx="5290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ECHTHEIT: AUTHENTIZITÄT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114" y="869993"/>
            <a:ext cx="5769595" cy="427350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06549" y="565974"/>
            <a:ext cx="82271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NMR-ANALYSE: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625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0" y="2417"/>
            <a:ext cx="5290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ECHTHEIT: AUTHENTIZITÄT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46377" y="559799"/>
            <a:ext cx="82271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NMR-ANALYSE:</a:t>
            </a:r>
            <a:endParaRPr lang="de-AT" dirty="0"/>
          </a:p>
          <a:p>
            <a:endParaRPr lang="de-AT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65" y="990599"/>
            <a:ext cx="6088720" cy="399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535524" y="202434"/>
            <a:ext cx="5290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ECHTHEIT: AUTHENTIZITÄT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02492" y="914405"/>
            <a:ext cx="822715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Kombinierte </a:t>
            </a:r>
            <a:r>
              <a:rPr lang="de-AT" sz="2400" b="1" dirty="0" err="1" smtClean="0"/>
              <a:t>ungerichtete</a:t>
            </a:r>
            <a:r>
              <a:rPr lang="de-AT" sz="2400" b="1" dirty="0" smtClean="0"/>
              <a:t> Kontrolle – non </a:t>
            </a:r>
            <a:r>
              <a:rPr lang="de-AT" sz="2400" b="1" dirty="0" err="1" smtClean="0"/>
              <a:t>targeted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analysis</a:t>
            </a:r>
            <a:endParaRPr lang="de-AT" sz="2400" b="1" dirty="0" smtClean="0"/>
          </a:p>
          <a:p>
            <a:endParaRPr lang="de-AT" sz="1000" b="1" dirty="0" smtClean="0"/>
          </a:p>
          <a:p>
            <a:r>
              <a:rPr lang="de-AT" sz="2400" b="1" dirty="0" smtClean="0"/>
              <a:t>NMR-ANALYSE: </a:t>
            </a:r>
            <a:r>
              <a:rPr lang="de-AT" dirty="0"/>
              <a:t>viele Daten, Abgleich mit </a:t>
            </a:r>
            <a:r>
              <a:rPr lang="de-AT" dirty="0" smtClean="0"/>
              <a:t>Datenbank</a:t>
            </a:r>
          </a:p>
          <a:p>
            <a:r>
              <a:rPr lang="de-AT" dirty="0"/>
              <a:t>	</a:t>
            </a:r>
            <a:r>
              <a:rPr lang="de-AT" dirty="0" smtClean="0"/>
              <a:t>	 Datenbank: authentische, </a:t>
            </a:r>
            <a:r>
              <a:rPr lang="de-AT" dirty="0" err="1" smtClean="0"/>
              <a:t>mikrovinifizierte</a:t>
            </a:r>
            <a:r>
              <a:rPr lang="de-AT" dirty="0" smtClean="0"/>
              <a:t> Weine und/oder Handelsproben</a:t>
            </a:r>
          </a:p>
          <a:p>
            <a:r>
              <a:rPr lang="de-AT" dirty="0"/>
              <a:t>	</a:t>
            </a:r>
            <a:endParaRPr lang="de-AT" dirty="0" smtClean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5516110" y="4717619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Dynamische Entwicklung</a:t>
            </a:r>
            <a:endParaRPr lang="de-AT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072" y="2531035"/>
            <a:ext cx="24193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21" y="2314575"/>
            <a:ext cx="2106179" cy="269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80" y="2447925"/>
            <a:ext cx="2619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8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535524" y="202434"/>
            <a:ext cx="5290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ECHTHEIT: AUTHENTIZITÄT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63749" y="966491"/>
            <a:ext cx="82271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NMR Analyse von Fruchtsaft – sehr gute Erfahrung</a:t>
            </a:r>
          </a:p>
          <a:p>
            <a:endParaRPr lang="de-AT" sz="1000" b="1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349" y="1393371"/>
            <a:ext cx="5012913" cy="375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1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535524" y="202434"/>
            <a:ext cx="5290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ECHTHEIT: AUTHENTIZITÄT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03238" y="734202"/>
            <a:ext cx="449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NMR Analyse von Fruchtsaft</a:t>
            </a:r>
            <a:endParaRPr lang="de-AT" sz="1000" b="1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158" y="1242030"/>
            <a:ext cx="5253213" cy="390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535524" y="202434"/>
            <a:ext cx="5290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ECHTHEIT: AUTHENTIZITÄT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03238" y="734202"/>
            <a:ext cx="449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NMR Analyse von Fruchtsaft</a:t>
            </a:r>
            <a:endParaRPr lang="de-AT" sz="1000" b="1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72" y="1329601"/>
            <a:ext cx="5038383" cy="358153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969" y="1796143"/>
            <a:ext cx="2559495" cy="303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0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350467" y="28355"/>
            <a:ext cx="5290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ECHTHEIT: AUTHENTIZITÄT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03238" y="503369"/>
            <a:ext cx="449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NMR Analyse von Fruchtsaft</a:t>
            </a:r>
            <a:endParaRPr lang="de-AT" sz="1000" b="1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0" y="1032032"/>
            <a:ext cx="5725779" cy="405502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834637" y="1328057"/>
            <a:ext cx="339067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Aussagekraft von NMR Analytik </a:t>
            </a:r>
          </a:p>
          <a:p>
            <a:r>
              <a:rPr lang="de-DE" dirty="0" smtClean="0"/>
              <a:t>für Fruchtsäfte sehr groß:</a:t>
            </a:r>
          </a:p>
          <a:p>
            <a:endParaRPr lang="de-DE" dirty="0" smtClean="0"/>
          </a:p>
          <a:p>
            <a:r>
              <a:rPr lang="de-DE" dirty="0" err="1" smtClean="0"/>
              <a:t>targeted</a:t>
            </a:r>
            <a:r>
              <a:rPr lang="de-DE" dirty="0" smtClean="0"/>
              <a:t>: Ampelsystem</a:t>
            </a:r>
          </a:p>
          <a:p>
            <a:r>
              <a:rPr lang="de-DE" dirty="0" err="1" smtClean="0"/>
              <a:t>untargeted</a:t>
            </a:r>
            <a:r>
              <a:rPr lang="de-DE" dirty="0" smtClean="0"/>
              <a:t>: Verdacht auf </a:t>
            </a:r>
          </a:p>
          <a:p>
            <a:r>
              <a:rPr lang="de-DE" dirty="0" smtClean="0"/>
              <a:t>      Nichtentsprechung, untypisch</a:t>
            </a:r>
          </a:p>
          <a:p>
            <a:endParaRPr lang="de-DE" dirty="0"/>
          </a:p>
          <a:p>
            <a:r>
              <a:rPr lang="de-DE" dirty="0" smtClean="0"/>
              <a:t>Vorteil: viele Parameter</a:t>
            </a:r>
          </a:p>
          <a:p>
            <a:r>
              <a:rPr lang="de-DE" dirty="0" smtClean="0"/>
              <a:t>     rasch, vielseitig, </a:t>
            </a:r>
          </a:p>
          <a:p>
            <a:endParaRPr lang="de-DE" dirty="0" smtClean="0"/>
          </a:p>
          <a:p>
            <a:r>
              <a:rPr lang="de-DE" dirty="0" smtClean="0"/>
              <a:t>Nachteil: teuer, Aufstellung,</a:t>
            </a:r>
          </a:p>
          <a:p>
            <a:r>
              <a:rPr lang="de-DE" dirty="0" smtClean="0"/>
              <a:t>    Bedienung, Firmenabhängigkeit</a:t>
            </a:r>
          </a:p>
          <a:p>
            <a:endParaRPr lang="de-DE" dirty="0"/>
          </a:p>
          <a:p>
            <a:r>
              <a:rPr lang="de-DE" dirty="0" smtClean="0"/>
              <a:t>Wie schaut´s aus beim Wein?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535524" y="202434"/>
            <a:ext cx="5290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ECHTHEIT: AUTHENTIZITÄT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02492" y="725654"/>
            <a:ext cx="82271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Kombinierte </a:t>
            </a:r>
            <a:r>
              <a:rPr lang="de-AT" sz="2400" b="1" dirty="0" err="1" smtClean="0"/>
              <a:t>ungerichtete</a:t>
            </a:r>
            <a:r>
              <a:rPr lang="de-AT" sz="2400" b="1" dirty="0" smtClean="0"/>
              <a:t> Kontrolle – </a:t>
            </a:r>
          </a:p>
          <a:p>
            <a:r>
              <a:rPr lang="de-AT" sz="2400" b="1" dirty="0" smtClean="0"/>
              <a:t>non </a:t>
            </a:r>
            <a:r>
              <a:rPr lang="de-AT" sz="2400" b="1" dirty="0" err="1" smtClean="0"/>
              <a:t>targeted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analysis</a:t>
            </a:r>
            <a:r>
              <a:rPr lang="de-AT" sz="2400" b="1" dirty="0" smtClean="0"/>
              <a:t> – NMR Analyse: </a:t>
            </a:r>
            <a:r>
              <a:rPr lang="de-AT" sz="2400" b="1" dirty="0" err="1" smtClean="0"/>
              <a:t>Wine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Screener</a:t>
            </a:r>
            <a:endParaRPr lang="de-AT" sz="2400" b="1" dirty="0" smtClean="0"/>
          </a:p>
          <a:p>
            <a:endParaRPr lang="de-AT" sz="1000" b="1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469" y="1710539"/>
            <a:ext cx="4827826" cy="353106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1" y="1601682"/>
            <a:ext cx="3097908" cy="20037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2492" y="3779645"/>
            <a:ext cx="23190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Einfaches Protonen NMR beim Wein wird durch H</a:t>
            </a:r>
            <a:r>
              <a:rPr lang="de-DE" sz="1400" baseline="-25000" dirty="0" smtClean="0"/>
              <a:t>2</a:t>
            </a:r>
            <a:r>
              <a:rPr lang="de-DE" sz="1400" dirty="0" smtClean="0"/>
              <a:t>O und C</a:t>
            </a:r>
            <a:r>
              <a:rPr lang="de-DE" sz="1400" baseline="-25000" dirty="0" smtClean="0"/>
              <a:t>2</a:t>
            </a:r>
            <a:r>
              <a:rPr lang="de-DE" sz="1400" dirty="0" smtClean="0"/>
              <a:t>H</a:t>
            </a:r>
            <a:r>
              <a:rPr lang="de-DE" sz="1400" baseline="-25000" dirty="0" smtClean="0"/>
              <a:t>5</a:t>
            </a:r>
            <a:r>
              <a:rPr lang="de-DE" sz="1400" dirty="0" smtClean="0"/>
              <a:t>OH dominiert </a:t>
            </a:r>
            <a:r>
              <a:rPr lang="de-DE" sz="1400" dirty="0" err="1" smtClean="0"/>
              <a:t>dh</a:t>
            </a:r>
            <a:r>
              <a:rPr lang="de-DE" sz="1400" dirty="0" smtClean="0"/>
              <a:t>. Unterdrückung (</a:t>
            </a:r>
            <a:r>
              <a:rPr lang="de-DE" sz="1400" dirty="0" err="1" smtClean="0"/>
              <a:t>surpression</a:t>
            </a:r>
            <a:r>
              <a:rPr lang="de-DE" sz="1400" dirty="0" smtClean="0"/>
              <a:t>) erforderlich</a:t>
            </a:r>
          </a:p>
          <a:p>
            <a:r>
              <a:rPr lang="de-DE" sz="1400" dirty="0" smtClean="0"/>
              <a:t>=&gt; KNOW HOW!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33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132752" y="94713"/>
            <a:ext cx="5290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ECHTHEIT: AUTHENTIZITÄT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1609" y="487305"/>
            <a:ext cx="82271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NMR Analyse: </a:t>
            </a:r>
            <a:r>
              <a:rPr lang="de-AT" sz="2400" b="1" dirty="0" err="1" smtClean="0"/>
              <a:t>Wine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Screener</a:t>
            </a:r>
            <a:endParaRPr lang="de-AT" sz="2400" b="1" dirty="0" smtClean="0"/>
          </a:p>
          <a:p>
            <a:endParaRPr lang="de-AT" sz="1000" b="1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25" y="1102858"/>
            <a:ext cx="5614156" cy="404064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053942" y="1959429"/>
            <a:ext cx="195091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Quantitative</a:t>
            </a:r>
          </a:p>
          <a:p>
            <a:r>
              <a:rPr lang="de-DE" sz="1400" dirty="0" smtClean="0"/>
              <a:t>Analyse von</a:t>
            </a:r>
          </a:p>
          <a:p>
            <a:r>
              <a:rPr lang="de-DE" sz="1400" dirty="0" smtClean="0"/>
              <a:t>rund 50 Substanzen</a:t>
            </a:r>
          </a:p>
          <a:p>
            <a:r>
              <a:rPr lang="de-DE" sz="1400" dirty="0"/>
              <a:t>f</a:t>
            </a:r>
            <a:r>
              <a:rPr lang="de-DE" sz="1400" dirty="0" smtClean="0"/>
              <a:t>unktioniert</a:t>
            </a:r>
          </a:p>
          <a:p>
            <a:r>
              <a:rPr lang="de-DE" sz="1400" dirty="0" smtClean="0"/>
              <a:t>Einordung in üblichen</a:t>
            </a:r>
          </a:p>
          <a:p>
            <a:r>
              <a:rPr lang="de-DE" sz="1400" dirty="0" smtClean="0"/>
              <a:t>Gehaltsbereich möglich</a:t>
            </a:r>
          </a:p>
          <a:p>
            <a:endParaRPr lang="de-DE" sz="1400" dirty="0" smtClean="0"/>
          </a:p>
          <a:p>
            <a:r>
              <a:rPr lang="de-DE" sz="1400" dirty="0" smtClean="0"/>
              <a:t>Aber Substanzen z.T.</a:t>
            </a:r>
          </a:p>
          <a:p>
            <a:r>
              <a:rPr lang="de-DE" sz="1400" dirty="0"/>
              <a:t>w</a:t>
            </a:r>
            <a:r>
              <a:rPr lang="de-DE" sz="1400" dirty="0" smtClean="0"/>
              <a:t>enig aussagekräftig</a:t>
            </a:r>
          </a:p>
          <a:p>
            <a:r>
              <a:rPr lang="de-DE" sz="1400" dirty="0" smtClean="0"/>
              <a:t>Für quantitative Analyse</a:t>
            </a:r>
          </a:p>
          <a:p>
            <a:r>
              <a:rPr lang="de-DE" sz="1400" dirty="0"/>
              <a:t>i</a:t>
            </a:r>
            <a:r>
              <a:rPr lang="de-DE" sz="1400" dirty="0" smtClean="0"/>
              <a:t>st NMR zu teuer, </a:t>
            </a:r>
          </a:p>
          <a:p>
            <a:r>
              <a:rPr lang="de-DE" sz="1400" dirty="0" smtClean="0"/>
              <a:t>aufwändig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145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241609" y="94713"/>
            <a:ext cx="5290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ECHTHEIT: AUTHENTIZITÄT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1609" y="509538"/>
            <a:ext cx="82271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NMR Analyse: </a:t>
            </a:r>
            <a:r>
              <a:rPr lang="de-AT" sz="2400" b="1" dirty="0" err="1" smtClean="0"/>
              <a:t>Wine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Screener</a:t>
            </a:r>
            <a:endParaRPr lang="de-AT" sz="2400" b="1" dirty="0" smtClean="0"/>
          </a:p>
          <a:p>
            <a:endParaRPr lang="de-AT" sz="1000" b="1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199" y="1032758"/>
            <a:ext cx="5528087" cy="398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7016526" y="1213685"/>
            <a:ext cx="1547127" cy="1890209"/>
            <a:chOff x="5004048" y="789553"/>
            <a:chExt cx="1547127" cy="1890209"/>
          </a:xfrm>
        </p:grpSpPr>
        <p:sp>
          <p:nvSpPr>
            <p:cNvPr id="23" name="Rechtwinkliges Dreieck 22"/>
            <p:cNvSpPr/>
            <p:nvPr/>
          </p:nvSpPr>
          <p:spPr>
            <a:xfrm rot="16200000">
              <a:off x="5374608" y="581011"/>
              <a:ext cx="768272" cy="1185355"/>
            </a:xfrm>
            <a:prstGeom prst="rt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750" dirty="0"/>
            </a:p>
          </p:txBody>
        </p:sp>
        <p:sp>
          <p:nvSpPr>
            <p:cNvPr id="25" name="Rechtwinkliges Dreieck 24"/>
            <p:cNvSpPr/>
            <p:nvPr/>
          </p:nvSpPr>
          <p:spPr>
            <a:xfrm rot="5400000">
              <a:off x="6416518" y="1636761"/>
              <a:ext cx="71748" cy="88374"/>
            </a:xfrm>
            <a:prstGeom prst="rtTriangle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900">
                <a:solidFill>
                  <a:schemeClr val="tx1"/>
                </a:solidFill>
              </a:endParaRPr>
            </a:p>
          </p:txBody>
        </p:sp>
        <p:sp>
          <p:nvSpPr>
            <p:cNvPr id="28" name="Rechtwinkliges Dreieck 27"/>
            <p:cNvSpPr/>
            <p:nvPr/>
          </p:nvSpPr>
          <p:spPr>
            <a:xfrm rot="10800000">
              <a:off x="5004048" y="1634940"/>
              <a:ext cx="1350149" cy="1044822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900">
                <a:solidFill>
                  <a:schemeClr val="tx1"/>
                </a:solidFill>
              </a:endParaRPr>
            </a:p>
          </p:txBody>
        </p:sp>
        <p:sp>
          <p:nvSpPr>
            <p:cNvPr id="31" name="Rechtwinkliges Dreieck 30"/>
            <p:cNvSpPr/>
            <p:nvPr/>
          </p:nvSpPr>
          <p:spPr>
            <a:xfrm>
              <a:off x="6418612" y="1482075"/>
              <a:ext cx="132563" cy="96818"/>
            </a:xfrm>
            <a:prstGeom prst="rt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90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5326428" y="2820030"/>
            <a:ext cx="2025077" cy="1962925"/>
            <a:chOff x="5490103" y="2877078"/>
            <a:chExt cx="2025077" cy="1962925"/>
          </a:xfrm>
        </p:grpSpPr>
        <p:sp>
          <p:nvSpPr>
            <p:cNvPr id="43" name="Rechtwinkliges Dreieck 42"/>
            <p:cNvSpPr/>
            <p:nvPr/>
          </p:nvSpPr>
          <p:spPr>
            <a:xfrm rot="16200000">
              <a:off x="6045559" y="3656818"/>
              <a:ext cx="307794" cy="430076"/>
            </a:xfrm>
            <a:prstGeom prst="rt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900" dirty="0">
                <a:solidFill>
                  <a:schemeClr val="tx1"/>
                </a:solidFill>
              </a:endParaRPr>
            </a:p>
          </p:txBody>
        </p:sp>
        <p:sp>
          <p:nvSpPr>
            <p:cNvPr id="44" name="Rechtwinkliges Dreieck 43"/>
            <p:cNvSpPr/>
            <p:nvPr/>
          </p:nvSpPr>
          <p:spPr>
            <a:xfrm rot="5400000">
              <a:off x="6441612" y="3972711"/>
              <a:ext cx="814249" cy="920335"/>
            </a:xfrm>
            <a:prstGeom prst="rtTriangle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900">
                <a:solidFill>
                  <a:schemeClr val="tx1"/>
                </a:solidFill>
              </a:endParaRPr>
            </a:p>
          </p:txBody>
        </p:sp>
        <p:sp>
          <p:nvSpPr>
            <p:cNvPr id="45" name="Rechtwinkliges Dreieck 44"/>
            <p:cNvSpPr/>
            <p:nvPr/>
          </p:nvSpPr>
          <p:spPr>
            <a:xfrm rot="10800000">
              <a:off x="5490103" y="4033650"/>
              <a:ext cx="870383" cy="64017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900">
                <a:solidFill>
                  <a:schemeClr val="tx1"/>
                </a:solidFill>
              </a:endParaRPr>
            </a:p>
          </p:txBody>
        </p:sp>
        <p:sp>
          <p:nvSpPr>
            <p:cNvPr id="46" name="Rechtwinkliges Dreieck 45"/>
            <p:cNvSpPr/>
            <p:nvPr/>
          </p:nvSpPr>
          <p:spPr>
            <a:xfrm>
              <a:off x="6360486" y="2877078"/>
              <a:ext cx="1154694" cy="1156573"/>
            </a:xfrm>
            <a:prstGeom prst="rt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900">
                <a:solidFill>
                  <a:schemeClr val="tx1"/>
                </a:solidFill>
              </a:endParaRPr>
            </a:p>
          </p:txBody>
        </p:sp>
      </p:grp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101976" y="240673"/>
            <a:ext cx="73914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200" b="1" i="1" dirty="0">
                <a:solidFill>
                  <a:srgbClr val="FF0000"/>
                </a:solidFill>
              </a:rPr>
              <a:t>Technologische </a:t>
            </a:r>
            <a:r>
              <a:rPr lang="de-DE" altLang="de-DE" sz="2200" b="1" i="1" dirty="0" smtClean="0">
                <a:solidFill>
                  <a:srgbClr val="FF0000"/>
                </a:solidFill>
              </a:rPr>
              <a:t>Einteilung der Aromastoffe:</a:t>
            </a:r>
            <a:endParaRPr lang="de-DE" altLang="de-DE" sz="22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200" dirty="0">
              <a:solidFill>
                <a:srgbClr val="132DEF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954" y="781909"/>
            <a:ext cx="2276437" cy="1921998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1594000" y="1310795"/>
            <a:ext cx="3132348" cy="3132348"/>
            <a:chOff x="1547664" y="951571"/>
            <a:chExt cx="3132348" cy="3132348"/>
          </a:xfrm>
        </p:grpSpPr>
        <p:sp>
          <p:nvSpPr>
            <p:cNvPr id="4" name="Rechtwinkliges Dreieck 3"/>
            <p:cNvSpPr/>
            <p:nvPr/>
          </p:nvSpPr>
          <p:spPr>
            <a:xfrm rot="16200000">
              <a:off x="1520860" y="978376"/>
              <a:ext cx="1484213" cy="1430603"/>
            </a:xfrm>
            <a:prstGeom prst="rt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750" dirty="0"/>
            </a:p>
          </p:txBody>
        </p:sp>
        <p:sp>
          <p:nvSpPr>
            <p:cNvPr id="5" name="Textfeld 4"/>
            <p:cNvSpPr txBox="1"/>
            <p:nvPr/>
          </p:nvSpPr>
          <p:spPr>
            <a:xfrm rot="18840230">
              <a:off x="1824721" y="1735120"/>
              <a:ext cx="115103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900" dirty="0"/>
                <a:t>PRIMÄRAROMA</a:t>
              </a:r>
            </a:p>
          </p:txBody>
        </p:sp>
        <p:grpSp>
          <p:nvGrpSpPr>
            <p:cNvPr id="6" name="Gruppieren 5"/>
            <p:cNvGrpSpPr/>
            <p:nvPr/>
          </p:nvGrpSpPr>
          <p:grpSpPr>
            <a:xfrm>
              <a:off x="3167844" y="2501757"/>
              <a:ext cx="1430603" cy="1582162"/>
              <a:chOff x="2771800" y="3203092"/>
              <a:chExt cx="1907470" cy="2109549"/>
            </a:xfrm>
          </p:grpSpPr>
          <p:sp>
            <p:nvSpPr>
              <p:cNvPr id="15" name="Rechtwinkliges Dreieck 14"/>
              <p:cNvSpPr/>
              <p:nvPr/>
            </p:nvSpPr>
            <p:spPr>
              <a:xfrm rot="5400000">
                <a:off x="2783715" y="3417086"/>
                <a:ext cx="1883640" cy="1907470"/>
              </a:xfrm>
              <a:prstGeom prst="rtTriangle">
                <a:avLst/>
              </a:prstGeom>
              <a:solidFill>
                <a:srgbClr val="FF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 rot="8018119">
                <a:off x="2628502" y="3834974"/>
                <a:ext cx="157154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sz="900" dirty="0"/>
                  <a:t>QUARTÄRAROMA</a:t>
                </a:r>
              </a:p>
            </p:txBody>
          </p:sp>
        </p:grpSp>
        <p:grpSp>
          <p:nvGrpSpPr>
            <p:cNvPr id="3" name="Gruppieren 2"/>
            <p:cNvGrpSpPr/>
            <p:nvPr/>
          </p:nvGrpSpPr>
          <p:grpSpPr>
            <a:xfrm>
              <a:off x="1547664" y="2679762"/>
              <a:ext cx="1628725" cy="1404156"/>
              <a:chOff x="1593801" y="4149080"/>
              <a:chExt cx="2559424" cy="2304256"/>
            </a:xfrm>
          </p:grpSpPr>
          <p:sp>
            <p:nvSpPr>
              <p:cNvPr id="16" name="Rechtwinkliges Dreieck 15"/>
              <p:cNvSpPr/>
              <p:nvPr/>
            </p:nvSpPr>
            <p:spPr>
              <a:xfrm rot="10800000">
                <a:off x="1593801" y="4149080"/>
                <a:ext cx="2376264" cy="2304256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 rot="13458544">
                <a:off x="2403728" y="4646499"/>
                <a:ext cx="1749497" cy="37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sz="900" dirty="0"/>
                  <a:t>TERTIÄRAROMA</a:t>
                </a:r>
              </a:p>
            </p:txBody>
          </p:sp>
        </p:grpSp>
        <p:grpSp>
          <p:nvGrpSpPr>
            <p:cNvPr id="2" name="Gruppieren 1"/>
            <p:cNvGrpSpPr/>
            <p:nvPr/>
          </p:nvGrpSpPr>
          <p:grpSpPr>
            <a:xfrm>
              <a:off x="3167844" y="1005576"/>
              <a:ext cx="1512168" cy="1404156"/>
              <a:chOff x="4644008" y="1340768"/>
              <a:chExt cx="2376264" cy="2304256"/>
            </a:xfrm>
          </p:grpSpPr>
          <p:sp>
            <p:nvSpPr>
              <p:cNvPr id="17" name="Rechtwinkliges Dreieck 16"/>
              <p:cNvSpPr/>
              <p:nvPr/>
            </p:nvSpPr>
            <p:spPr>
              <a:xfrm>
                <a:off x="4644008" y="1340768"/>
                <a:ext cx="2376264" cy="2304256"/>
              </a:xfrm>
              <a:prstGeom prst="rtTriangl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 rot="2611523">
                <a:off x="4718366" y="2635066"/>
                <a:ext cx="2133109" cy="37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sz="900" dirty="0"/>
                  <a:t>SEKUNDÄRAROMA</a:t>
                </a:r>
              </a:p>
            </p:txBody>
          </p:sp>
        </p:grpSp>
      </p:grpSp>
      <p:sp>
        <p:nvSpPr>
          <p:cNvPr id="11" name="Textfeld 10"/>
          <p:cNvSpPr txBox="1"/>
          <p:nvPr/>
        </p:nvSpPr>
        <p:spPr>
          <a:xfrm>
            <a:off x="1412708" y="4502454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Grundschema: 4 mögliche Ursprünge 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7191143" y="3075150"/>
            <a:ext cx="1960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/>
              <a:t>Junger sortentypischer Wein</a:t>
            </a:r>
          </a:p>
          <a:p>
            <a:pPr algn="ctr"/>
            <a:r>
              <a:rPr lang="de-DE" sz="1200" dirty="0"/>
              <a:t>m</a:t>
            </a:r>
            <a:r>
              <a:rPr lang="de-DE" sz="1200" dirty="0" smtClean="0"/>
              <a:t>it starker technologischer </a:t>
            </a:r>
          </a:p>
          <a:p>
            <a:pPr algn="ctr"/>
            <a:r>
              <a:rPr lang="de-DE" sz="1200" dirty="0" smtClean="0"/>
              <a:t>Prägung</a:t>
            </a:r>
            <a:endParaRPr lang="en-US" sz="1200" dirty="0"/>
          </a:p>
        </p:txBody>
      </p:sp>
      <p:sp>
        <p:nvSpPr>
          <p:cNvPr id="38" name="Textfeld 37"/>
          <p:cNvSpPr txBox="1"/>
          <p:nvPr/>
        </p:nvSpPr>
        <p:spPr>
          <a:xfrm>
            <a:off x="6729383" y="4238621"/>
            <a:ext cx="1364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/>
              <a:t>Wein aus </a:t>
            </a:r>
          </a:p>
          <a:p>
            <a:pPr algn="ctr"/>
            <a:r>
              <a:rPr lang="de-DE" sz="1200" dirty="0" smtClean="0"/>
              <a:t>überreifen Trauben</a:t>
            </a:r>
          </a:p>
          <a:p>
            <a:pPr algn="ctr"/>
            <a:r>
              <a:rPr lang="de-DE" sz="1200" dirty="0" smtClean="0"/>
              <a:t>mit Alterungsnote</a:t>
            </a:r>
          </a:p>
        </p:txBody>
      </p:sp>
    </p:spTree>
    <p:extLst>
      <p:ext uri="{BB962C8B-B14F-4D97-AF65-F5344CB8AC3E}">
        <p14:creationId xmlns:p14="http://schemas.microsoft.com/office/powerpoint/2010/main" val="22718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241609" y="94713"/>
            <a:ext cx="5290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ECHTHEIT: AUTHENTIZITÄT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1609" y="617933"/>
            <a:ext cx="82271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NMR Analyse: </a:t>
            </a:r>
            <a:r>
              <a:rPr lang="de-AT" sz="2400" b="1" dirty="0" err="1" smtClean="0"/>
              <a:t>Wine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Screener</a:t>
            </a:r>
            <a:endParaRPr lang="de-AT" sz="2400" b="1" dirty="0" smtClean="0"/>
          </a:p>
          <a:p>
            <a:endParaRPr lang="de-AT" sz="1000" b="1" dirty="0" smtClean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29" y="1113884"/>
            <a:ext cx="6745313" cy="394277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894322" y="1406271"/>
            <a:ext cx="3574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NMR findet Gemeinsamkeiten bzw. </a:t>
            </a:r>
          </a:p>
          <a:p>
            <a:r>
              <a:rPr lang="de-DE" dirty="0" smtClean="0"/>
              <a:t>Unterschiede  wo welche bestehen.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03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241609" y="94713"/>
            <a:ext cx="5290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ECHTHEIT: AUTHENTIZITÄT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1609" y="617933"/>
            <a:ext cx="82271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NMR Analyse: </a:t>
            </a:r>
            <a:r>
              <a:rPr lang="de-AT" sz="2400" b="1" dirty="0" err="1" smtClean="0"/>
              <a:t>Wine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Screener</a:t>
            </a:r>
            <a:endParaRPr lang="de-AT" sz="2400" b="1" dirty="0" smtClean="0"/>
          </a:p>
          <a:p>
            <a:endParaRPr lang="de-AT" sz="1000" b="1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327525" y="1647735"/>
            <a:ext cx="32036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Eigene Erfahrungen</a:t>
            </a:r>
          </a:p>
          <a:p>
            <a:r>
              <a:rPr lang="de-DE" dirty="0" err="1" smtClean="0"/>
              <a:t>HBLAuBA</a:t>
            </a:r>
            <a:r>
              <a:rPr lang="de-DE" dirty="0" smtClean="0"/>
              <a:t> ist </a:t>
            </a:r>
          </a:p>
          <a:p>
            <a:r>
              <a:rPr lang="de-DE" dirty="0" smtClean="0"/>
              <a:t>Partner von </a:t>
            </a:r>
            <a:r>
              <a:rPr lang="de-DE" dirty="0" err="1" smtClean="0"/>
              <a:t>Bruker</a:t>
            </a:r>
            <a:endParaRPr lang="de-DE" dirty="0" smtClean="0"/>
          </a:p>
          <a:p>
            <a:r>
              <a:rPr lang="de-DE" dirty="0" smtClean="0"/>
              <a:t>In 3 Jahren</a:t>
            </a:r>
          </a:p>
          <a:p>
            <a:r>
              <a:rPr lang="de-DE" dirty="0" smtClean="0"/>
              <a:t>Jeweils 1000 Weine</a:t>
            </a:r>
          </a:p>
          <a:p>
            <a:r>
              <a:rPr lang="de-DE" dirty="0" smtClean="0"/>
              <a:t>Für Datenbankaufbau</a:t>
            </a:r>
          </a:p>
          <a:p>
            <a:r>
              <a:rPr lang="de-DE" dirty="0" smtClean="0"/>
              <a:t>Zur Verfügung gestellt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153" y="1233486"/>
            <a:ext cx="4001374" cy="43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9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87198" y="7627"/>
            <a:ext cx="5290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ECHTHEIT: AUTHENTIZITÄT</a:t>
            </a:r>
            <a:endParaRPr lang="de-AT" altLang="de-D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7198" y="383412"/>
            <a:ext cx="82271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NMR Analyse: </a:t>
            </a:r>
            <a:r>
              <a:rPr lang="de-AT" sz="2400" b="1" dirty="0" err="1" smtClean="0"/>
              <a:t>Wine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Screener</a:t>
            </a:r>
            <a:endParaRPr lang="de-AT" sz="2400" b="1" dirty="0" smtClean="0"/>
          </a:p>
          <a:p>
            <a:endParaRPr lang="de-AT" sz="1000" b="1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87198" y="779666"/>
            <a:ext cx="608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Eigene Erfahrungen </a:t>
            </a:r>
            <a:r>
              <a:rPr lang="de-DE" dirty="0" err="1" smtClean="0"/>
              <a:t>HBLAuBA</a:t>
            </a:r>
            <a:r>
              <a:rPr lang="de-DE" dirty="0" smtClean="0"/>
              <a:t>: Untersuchung von 52 Proben die die VINEA WACHAU zur Verfügung gestellt hat (ECHT!?)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98" y="1636716"/>
            <a:ext cx="2854122" cy="333328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387" y="1425997"/>
            <a:ext cx="3109987" cy="354400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051" y="18875"/>
            <a:ext cx="760791" cy="76079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051" y="1681184"/>
            <a:ext cx="2595300" cy="328881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314653" y="4139004"/>
            <a:ext cx="1829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Beispiel: </a:t>
            </a:r>
          </a:p>
          <a:p>
            <a:r>
              <a:rPr lang="de-DE" sz="1600" dirty="0" smtClean="0"/>
              <a:t>Sorte Riesling ok</a:t>
            </a:r>
          </a:p>
          <a:p>
            <a:r>
              <a:rPr lang="de-DE" sz="1600" dirty="0" smtClean="0"/>
              <a:t>Land: Österreich ok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308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5"/>
          <p:cNvSpPr>
            <a:spLocks noChangeArrowheads="1"/>
          </p:cNvSpPr>
          <p:nvPr/>
        </p:nvSpPr>
        <p:spPr bwMode="auto">
          <a:xfrm>
            <a:off x="512763" y="168660"/>
            <a:ext cx="456887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Wünsche an das Christkind!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Welche Analytik brauchen wir??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757" y="1102868"/>
            <a:ext cx="2714544" cy="246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44770" y="1078349"/>
            <a:ext cx="2165978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Nachweis von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Herkunft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Sorte (im Wein)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Jahrgang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Bekömmlichkeit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Herstellungsweise</a:t>
            </a:r>
          </a:p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6501488" y="1102868"/>
            <a:ext cx="2534476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Was können wir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Identität (FTIR)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Einige Weinparameter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Bekömmlichkeit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Sensorische Qualität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</a:t>
            </a:r>
            <a:r>
              <a:rPr lang="de-DE" dirty="0" smtClean="0"/>
              <a:t>nsatzweise ein paar </a:t>
            </a:r>
          </a:p>
          <a:p>
            <a:r>
              <a:rPr lang="de-DE" dirty="0" smtClean="0"/>
              <a:t> </a:t>
            </a:r>
            <a:r>
              <a:rPr lang="de-DE" dirty="0"/>
              <a:t>	</a:t>
            </a:r>
            <a:r>
              <a:rPr lang="de-DE" dirty="0" smtClean="0"/>
              <a:t>wenige Sorten-</a:t>
            </a:r>
          </a:p>
          <a:p>
            <a:r>
              <a:rPr lang="de-DE" dirty="0"/>
              <a:t>	</a:t>
            </a:r>
            <a:r>
              <a:rPr lang="de-DE" dirty="0" smtClean="0"/>
              <a:t>charakterisieren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81744" y="4371250"/>
            <a:ext cx="297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Was brauchen wir daher: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668" y="3933824"/>
            <a:ext cx="1019175" cy="10191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843" y="3847738"/>
            <a:ext cx="1019175" cy="101917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368" y="4286250"/>
            <a:ext cx="666749" cy="666749"/>
          </a:xfrm>
          <a:prstGeom prst="rect">
            <a:avLst/>
          </a:prstGeom>
        </p:spPr>
      </p:pic>
      <p:pic>
        <p:nvPicPr>
          <p:cNvPr id="30724" name="Picture 4" descr="Bildergebnis für euro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323" y="3958284"/>
            <a:ext cx="1413780" cy="101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081642" y="4352687"/>
            <a:ext cx="104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WordArt 2"/>
          <p:cNvSpPr>
            <a:spLocks noChangeArrowheads="1" noChangeShapeType="1" noTextEdit="1"/>
          </p:cNvSpPr>
          <p:nvPr/>
        </p:nvSpPr>
        <p:spPr bwMode="auto">
          <a:xfrm>
            <a:off x="458788" y="209551"/>
            <a:ext cx="5789612" cy="9834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CCFF"/>
                </a:solidFill>
                <a:latin typeface="Arial Black"/>
              </a:rPr>
              <a:t>Vielen Dank für Ihre</a:t>
            </a:r>
          </a:p>
          <a:p>
            <a:pPr algn="ctr"/>
            <a:r>
              <a:rPr lang="de-AT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CCFF"/>
                </a:solidFill>
                <a:latin typeface="Arial Black"/>
              </a:rPr>
              <a:t>geschätzte Aufmerksamkeit</a:t>
            </a:r>
          </a:p>
        </p:txBody>
      </p:sp>
      <p:pic>
        <p:nvPicPr>
          <p:cNvPr id="4" name="Picture 13" descr="Karrikatu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2" y="1317277"/>
            <a:ext cx="54006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73113" y="4394297"/>
            <a:ext cx="799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Die treue Zugehörigkeit zur </a:t>
            </a:r>
            <a:r>
              <a:rPr lang="de-AT" dirty="0" err="1" smtClean="0"/>
              <a:t>VÖStÖF</a:t>
            </a:r>
            <a:r>
              <a:rPr lang="de-AT" dirty="0" smtClean="0"/>
              <a:t> und </a:t>
            </a:r>
          </a:p>
          <a:p>
            <a:r>
              <a:rPr lang="de-AT" dirty="0" smtClean="0"/>
              <a:t>GESEGNETE WEIHNACHTEN und ALLES GUTE IM NEUEN JAHR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7390956" y="3065930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Karikatur: </a:t>
            </a:r>
            <a:r>
              <a:rPr lang="de-DE" dirty="0" err="1" smtClean="0"/>
              <a:t>Hörbst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mit freundlicher Genehmigung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0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7178" name="Rectangle 11"/>
          <p:cNvSpPr>
            <a:spLocks noChangeArrowheads="1"/>
          </p:cNvSpPr>
          <p:nvPr/>
        </p:nvSpPr>
        <p:spPr bwMode="auto">
          <a:xfrm>
            <a:off x="395289" y="357187"/>
            <a:ext cx="8497887" cy="46446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</p:txBody>
      </p:sp>
      <p:sp>
        <p:nvSpPr>
          <p:cNvPr id="7179" name="Text Box 13"/>
          <p:cNvSpPr txBox="1">
            <a:spLocks noChangeArrowheads="1"/>
          </p:cNvSpPr>
          <p:nvPr/>
        </p:nvSpPr>
        <p:spPr bwMode="auto">
          <a:xfrm>
            <a:off x="682701" y="342252"/>
            <a:ext cx="584166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i="1" dirty="0" smtClean="0">
                <a:solidFill>
                  <a:srgbClr val="FF0000"/>
                </a:solidFill>
              </a:rPr>
              <a:t>Aromaanalytik = schwierig:</a:t>
            </a:r>
            <a:r>
              <a:rPr lang="de-DE" altLang="de-DE" sz="2400" dirty="0" smtClean="0">
                <a:solidFill>
                  <a:srgbClr val="FF0000"/>
                </a:solidFill>
              </a:rPr>
              <a:t>   </a:t>
            </a:r>
            <a:endParaRPr lang="de-DE" altLang="de-DE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1400" dirty="0" smtClean="0"/>
              <a:t>Geringe Konzentrationen </a:t>
            </a:r>
            <a:r>
              <a:rPr lang="de-DE" altLang="de-DE" sz="1400" dirty="0" err="1" smtClean="0"/>
              <a:t>dh</a:t>
            </a:r>
            <a:r>
              <a:rPr lang="de-DE" altLang="de-DE" sz="1400" dirty="0" smtClean="0"/>
              <a:t>. Anreicherung </a:t>
            </a:r>
            <a:r>
              <a:rPr lang="de-DE" altLang="de-DE" sz="1400" dirty="0"/>
              <a:t>erforderlich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1400" dirty="0"/>
              <a:t>   </a:t>
            </a:r>
            <a:r>
              <a:rPr lang="de-DE" altLang="de-DE" sz="1400" dirty="0" smtClean="0"/>
              <a:t>			Aussalzen</a:t>
            </a:r>
            <a:endParaRPr lang="de-DE" altLang="de-DE" sz="14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1400" dirty="0"/>
              <a:t>   </a:t>
            </a:r>
            <a:r>
              <a:rPr lang="de-DE" altLang="de-DE" sz="1400" dirty="0" smtClean="0"/>
              <a:t>			Ausfrieren</a:t>
            </a:r>
            <a:endParaRPr lang="de-DE" altLang="de-DE" sz="14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1400" dirty="0"/>
              <a:t>   </a:t>
            </a:r>
            <a:r>
              <a:rPr lang="de-DE" altLang="de-DE" sz="1400" dirty="0" smtClean="0"/>
              <a:t>			Fraktionierte </a:t>
            </a:r>
            <a:r>
              <a:rPr lang="de-DE" altLang="de-DE" sz="1400" dirty="0"/>
              <a:t>Destillation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1400" dirty="0"/>
              <a:t>   </a:t>
            </a:r>
            <a:r>
              <a:rPr lang="de-DE" altLang="de-DE" sz="1400" dirty="0" smtClean="0"/>
              <a:t>			Flüssig/Flüssig-Extraktion </a:t>
            </a:r>
            <a:endParaRPr lang="de-DE" altLang="de-DE" sz="14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1400" dirty="0"/>
              <a:t>   </a:t>
            </a:r>
            <a:r>
              <a:rPr lang="de-DE" altLang="de-DE" sz="1400" dirty="0" smtClean="0"/>
              <a:t>			Flüssig/Fest-Extraktion </a:t>
            </a:r>
            <a:r>
              <a:rPr lang="de-DE" altLang="de-DE" sz="1400" dirty="0"/>
              <a:t>(Solid-Phase-Extraktion, SPE)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1400" dirty="0"/>
              <a:t>  </a:t>
            </a:r>
            <a:r>
              <a:rPr lang="de-DE" altLang="de-DE" sz="1400" dirty="0" smtClean="0"/>
              <a:t>			</a:t>
            </a:r>
            <a:r>
              <a:rPr lang="en-GB" altLang="de-DE" sz="1400" dirty="0" smtClean="0"/>
              <a:t>Solid-Phase-Micro-</a:t>
            </a:r>
            <a:r>
              <a:rPr lang="en-GB" altLang="de-DE" sz="1400" dirty="0" err="1" smtClean="0"/>
              <a:t>Extraktion</a:t>
            </a:r>
            <a:r>
              <a:rPr lang="en-GB" altLang="de-DE" sz="1400" dirty="0" smtClean="0"/>
              <a:t> </a:t>
            </a:r>
            <a:r>
              <a:rPr lang="en-GB" altLang="de-DE" sz="1400" dirty="0"/>
              <a:t>(SPME)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400" dirty="0"/>
              <a:t>   </a:t>
            </a:r>
            <a:r>
              <a:rPr lang="en-GB" altLang="de-DE" sz="1400" dirty="0" smtClean="0"/>
              <a:t>			</a:t>
            </a:r>
            <a:r>
              <a:rPr lang="en-GB" altLang="de-DE" sz="1400" dirty="0" err="1" smtClean="0"/>
              <a:t>Gasphasenanalytik</a:t>
            </a:r>
            <a:r>
              <a:rPr lang="en-GB" altLang="de-DE" sz="1400" dirty="0" smtClean="0"/>
              <a:t> </a:t>
            </a:r>
            <a:r>
              <a:rPr lang="en-GB" altLang="de-DE" sz="1400" dirty="0"/>
              <a:t>(Head-space)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400" dirty="0"/>
              <a:t>  </a:t>
            </a:r>
            <a:r>
              <a:rPr lang="en-GB" altLang="de-DE" sz="1400" dirty="0" smtClean="0"/>
              <a:t>			</a:t>
            </a:r>
            <a:r>
              <a:rPr lang="en-GB" altLang="de-DE" sz="1400" dirty="0" err="1" smtClean="0"/>
              <a:t>Rührbalken</a:t>
            </a:r>
            <a:r>
              <a:rPr lang="en-GB" altLang="de-DE" sz="1400" dirty="0" smtClean="0"/>
              <a:t> </a:t>
            </a:r>
            <a:r>
              <a:rPr lang="en-GB" altLang="de-DE" sz="1400" dirty="0"/>
              <a:t>(spinning bar  </a:t>
            </a:r>
            <a:r>
              <a:rPr lang="en-GB" altLang="de-DE" sz="1400" dirty="0" err="1"/>
              <a:t>bzw</a:t>
            </a:r>
            <a:r>
              <a:rPr lang="en-GB" altLang="de-DE" sz="1400" dirty="0"/>
              <a:t>. Twister)</a:t>
            </a:r>
            <a:endParaRPr lang="de-DE" altLang="de-DE" sz="14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de-DE" altLang="de-DE" sz="1400" dirty="0"/>
          </a:p>
        </p:txBody>
      </p:sp>
      <p:pic>
        <p:nvPicPr>
          <p:cNvPr id="7181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9" y="3277240"/>
            <a:ext cx="4175125" cy="141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6" y="2397919"/>
            <a:ext cx="2517775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Geschweifte Klammer links 10"/>
          <p:cNvSpPr/>
          <p:nvPr/>
        </p:nvSpPr>
        <p:spPr>
          <a:xfrm>
            <a:off x="1808125" y="1160110"/>
            <a:ext cx="228600" cy="1862632"/>
          </a:xfrm>
          <a:prstGeom prst="leftBrac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607155" y="1747839"/>
            <a:ext cx="12314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Aufwändig</a:t>
            </a:r>
          </a:p>
          <a:p>
            <a:r>
              <a:rPr lang="de-DE" sz="1400" dirty="0" smtClean="0"/>
              <a:t>(Zeit, Geld)</a:t>
            </a:r>
          </a:p>
          <a:p>
            <a:r>
              <a:rPr lang="de-DE" sz="1400" dirty="0" smtClean="0"/>
              <a:t>Verlust</a:t>
            </a:r>
          </a:p>
          <a:p>
            <a:r>
              <a:rPr lang="de-DE" sz="1400" dirty="0" smtClean="0"/>
              <a:t>(Wieder-</a:t>
            </a:r>
          </a:p>
          <a:p>
            <a:r>
              <a:rPr lang="de-DE" sz="1400" dirty="0" smtClean="0"/>
              <a:t>findungsrate↓)</a:t>
            </a:r>
          </a:p>
          <a:p>
            <a:r>
              <a:rPr lang="de-DE" sz="1400" dirty="0" smtClean="0"/>
              <a:t>Selektiv u.a.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9721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8202" name="Rectangle 11"/>
          <p:cNvSpPr>
            <a:spLocks noChangeArrowheads="1"/>
          </p:cNvSpPr>
          <p:nvPr/>
        </p:nvSpPr>
        <p:spPr bwMode="auto">
          <a:xfrm>
            <a:off x="395289" y="303610"/>
            <a:ext cx="8497887" cy="46446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8203" name="Picture 12" descr="gc-sn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209590"/>
            <a:ext cx="3101975" cy="251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 Box 13"/>
          <p:cNvSpPr txBox="1">
            <a:spLocks noChangeArrowheads="1"/>
          </p:cNvSpPr>
          <p:nvPr/>
        </p:nvSpPr>
        <p:spPr bwMode="auto">
          <a:xfrm>
            <a:off x="684213" y="321469"/>
            <a:ext cx="7378943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i="1" dirty="0">
                <a:solidFill>
                  <a:srgbClr val="FF0000"/>
                </a:solidFill>
              </a:rPr>
              <a:t>Aromaanalytik = schwierig:</a:t>
            </a:r>
            <a:r>
              <a:rPr lang="de-DE" altLang="de-DE" sz="2400" dirty="0">
                <a:solidFill>
                  <a:srgbClr val="FF0000"/>
                </a:solidFill>
              </a:rPr>
              <a:t>  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2000" b="1" dirty="0" smtClean="0"/>
              <a:t>Gaschromatographie </a:t>
            </a:r>
            <a:r>
              <a:rPr lang="de-DE" altLang="de-DE" sz="2000" b="1" dirty="0"/>
              <a:t>mit verschiedene Detektoren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1800" dirty="0"/>
              <a:t>z.B. </a:t>
            </a:r>
            <a:r>
              <a:rPr lang="de-DE" altLang="de-DE" sz="1800" dirty="0" err="1"/>
              <a:t>Flammenionisations</a:t>
            </a:r>
            <a:r>
              <a:rPr lang="de-DE" altLang="de-DE" sz="1800" dirty="0"/>
              <a:t> Detektor (FID</a:t>
            </a:r>
            <a:r>
              <a:rPr lang="de-DE" altLang="de-DE" sz="1800" dirty="0" smtClean="0"/>
              <a:t>) </a:t>
            </a:r>
            <a:endParaRPr lang="de-DE" altLang="de-DE" sz="18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1800" dirty="0"/>
              <a:t>   elektrochemischer Detektor (ECD)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1800" dirty="0"/>
              <a:t>   </a:t>
            </a:r>
            <a:r>
              <a:rPr lang="de-DE" altLang="de-DE" sz="1800" dirty="0" err="1"/>
              <a:t>Flammenemmissions</a:t>
            </a:r>
            <a:r>
              <a:rPr lang="de-DE" altLang="de-DE" sz="1800" dirty="0"/>
              <a:t> Detektor (NPD, </a:t>
            </a:r>
            <a:r>
              <a:rPr lang="de-DE" altLang="de-DE" sz="1800" dirty="0" smtClean="0"/>
              <a:t>SPD)</a:t>
            </a:r>
            <a:endParaRPr lang="de-DE" altLang="de-DE" sz="18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1800" dirty="0" smtClean="0"/>
              <a:t>massenselektiver </a:t>
            </a:r>
            <a:r>
              <a:rPr lang="de-DE" altLang="de-DE" sz="1800" dirty="0"/>
              <a:t>Detektor (MSD), mehrfach MS in Serie (GC-MS/MS)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e-DE" altLang="de-DE" sz="1800" dirty="0" smtClean="0"/>
              <a:t>olfaktorische </a:t>
            </a:r>
            <a:r>
              <a:rPr lang="de-DE" altLang="de-DE" sz="1800" dirty="0"/>
              <a:t>Detektion (</a:t>
            </a:r>
            <a:r>
              <a:rPr lang="de-DE" altLang="de-DE" sz="1800" dirty="0" err="1"/>
              <a:t>sniffing</a:t>
            </a:r>
            <a:r>
              <a:rPr lang="de-DE" altLang="de-DE" sz="1800" dirty="0"/>
              <a:t>=Schnüffel Detektor)</a:t>
            </a:r>
          </a:p>
        </p:txBody>
      </p:sp>
      <p:pic>
        <p:nvPicPr>
          <p:cNvPr id="8205" name="Picture 14" descr="gc-snif-hb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78" y="2827220"/>
            <a:ext cx="1858999" cy="18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58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778" name="Text Box 2"/>
          <p:cNvSpPr txBox="1">
            <a:spLocks noChangeArrowheads="1"/>
          </p:cNvSpPr>
          <p:nvPr/>
        </p:nvSpPr>
        <p:spPr bwMode="auto">
          <a:xfrm>
            <a:off x="733426" y="200025"/>
            <a:ext cx="481577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24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Analytik:</a:t>
            </a:r>
            <a:r>
              <a:rPr lang="de-DE" altLang="de-DE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/>
            <a:r>
              <a:rPr lang="de-DE" altLang="de-DE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/>
            <a:r>
              <a:rPr lang="de-DE" altLang="de-DE" dirty="0">
                <a:latin typeface="Arial" pitchFamily="34" charset="0"/>
                <a:cs typeface="Arial" pitchFamily="34" charset="0"/>
              </a:rPr>
              <a:t>Massenspektroskopie zur eindeutigen </a:t>
            </a:r>
          </a:p>
          <a:p>
            <a:pPr eaLnBrk="1" hangingPunct="1"/>
            <a:r>
              <a:rPr lang="de-DE" altLang="de-DE" dirty="0">
                <a:latin typeface="Arial" pitchFamily="34" charset="0"/>
                <a:cs typeface="Arial" pitchFamily="34" charset="0"/>
              </a:rPr>
              <a:t>Identifizierung von Substanzen</a:t>
            </a:r>
          </a:p>
        </p:txBody>
      </p:sp>
      <p:pic>
        <p:nvPicPr>
          <p:cNvPr id="1099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765697"/>
            <a:ext cx="6325792" cy="288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9780" name="Rectangle 4"/>
          <p:cNvSpPr>
            <a:spLocks noChangeArrowheads="1"/>
          </p:cNvSpPr>
          <p:nvPr/>
        </p:nvSpPr>
        <p:spPr bwMode="auto">
          <a:xfrm>
            <a:off x="2806001" y="4673204"/>
            <a:ext cx="342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200" dirty="0"/>
              <a:t>Bild 8.11: EI-Spektrum von 2,3,4,6-Tetrachlorphenol (2,3,4,6-TeCP)</a:t>
            </a:r>
          </a:p>
        </p:txBody>
      </p:sp>
      <p:pic>
        <p:nvPicPr>
          <p:cNvPr id="10997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083594"/>
            <a:ext cx="1140619" cy="131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7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BLAuBA_Präsentationsvorlage-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ch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HBLAuBA_Präsentationsvorlage-2018</Template>
  <TotalTime>0</TotalTime>
  <Words>2454</Words>
  <Application>Microsoft Office PowerPoint</Application>
  <PresentationFormat>Bildschirmpräsentation (16:9)</PresentationFormat>
  <Paragraphs>769</Paragraphs>
  <Slides>64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64</vt:i4>
      </vt:variant>
    </vt:vector>
  </HeadingPairs>
  <TitlesOfParts>
    <vt:vector size="79" baseType="lpstr">
      <vt:lpstr>MS PGothic</vt:lpstr>
      <vt:lpstr>Arial</vt:lpstr>
      <vt:lpstr>Arial Black</vt:lpstr>
      <vt:lpstr>Arial Narrow</vt:lpstr>
      <vt:lpstr>Calibri</vt:lpstr>
      <vt:lpstr>Lucida Sans Unicode</vt:lpstr>
      <vt:lpstr>Segoe UI Black</vt:lpstr>
      <vt:lpstr>Symbol</vt:lpstr>
      <vt:lpstr>Times New Roman</vt:lpstr>
      <vt:lpstr>Times New Roman CE</vt:lpstr>
      <vt:lpstr>Verdana</vt:lpstr>
      <vt:lpstr>Wingdings</vt:lpstr>
      <vt:lpstr>HBLAuBA_Präsentationsvorlage-2018</vt:lpstr>
      <vt:lpstr>Diagramm</vt:lpstr>
      <vt:lpstr>Bitmap</vt:lpstr>
      <vt:lpstr> Mitgliederversammlung und Seminar ----  Donnerstag 06.12.2018  “Wein: Wo kommst Du her      wo gehen wir hin?“   ,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SHIKIMISÄUREGEHALTE IN WEISS- bzw. ROT WEINSORTEN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ISOTOPENVERHÄLTNISSE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Eder Reinhard</dc:creator>
  <cp:lastModifiedBy>Eder Reinhard</cp:lastModifiedBy>
  <cp:revision>149</cp:revision>
  <cp:lastPrinted>2018-04-28T21:13:33Z</cp:lastPrinted>
  <dcterms:created xsi:type="dcterms:W3CDTF">2018-04-28T18:24:23Z</dcterms:created>
  <dcterms:modified xsi:type="dcterms:W3CDTF">2019-03-28T14:17:04Z</dcterms:modified>
</cp:coreProperties>
</file>