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76" r:id="rId5"/>
    <p:sldId id="284" r:id="rId6"/>
    <p:sldId id="278" r:id="rId7"/>
    <p:sldId id="272" r:id="rId8"/>
    <p:sldId id="275" r:id="rId9"/>
    <p:sldId id="266" r:id="rId10"/>
    <p:sldId id="285" r:id="rId11"/>
    <p:sldId id="271" r:id="rId1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8" autoAdjust="0"/>
    <p:restoredTop sz="94660"/>
  </p:normalViewPr>
  <p:slideViewPr>
    <p:cSldViewPr showGuides="1">
      <p:cViewPr>
        <p:scale>
          <a:sx n="80" d="100"/>
          <a:sy n="80" d="100"/>
        </p:scale>
        <p:origin x="1308"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E30763B9-71D7-43AB-B82D-36A08D6B866C}" type="slidenum">
              <a:rPr lang="de-DE" altLang="de-DE"/>
              <a:pPr>
                <a:defRPr/>
              </a:pPr>
              <a:t>‹Nr.›</a:t>
            </a:fld>
            <a:endParaRPr lang="de-DE" altLang="de-DE"/>
          </a:p>
        </p:txBody>
      </p:sp>
    </p:spTree>
    <p:extLst>
      <p:ext uri="{BB962C8B-B14F-4D97-AF65-F5344CB8AC3E}">
        <p14:creationId xmlns:p14="http://schemas.microsoft.com/office/powerpoint/2010/main" val="66101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C010901F-9580-4EDE-A697-CDCC146A053A}" type="slidenum">
              <a:rPr lang="de-DE" altLang="de-DE"/>
              <a:pPr>
                <a:defRPr/>
              </a:pPr>
              <a:t>‹Nr.›</a:t>
            </a:fld>
            <a:endParaRPr lang="de-DE" altLang="de-DE"/>
          </a:p>
        </p:txBody>
      </p:sp>
    </p:spTree>
    <p:extLst>
      <p:ext uri="{BB962C8B-B14F-4D97-AF65-F5344CB8AC3E}">
        <p14:creationId xmlns:p14="http://schemas.microsoft.com/office/powerpoint/2010/main" val="93519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24ACD832-2FA0-4632-8932-597A0DF683DC}" type="slidenum">
              <a:rPr lang="de-DE" altLang="de-DE"/>
              <a:pPr>
                <a:defRPr/>
              </a:pPr>
              <a:t>‹Nr.›</a:t>
            </a:fld>
            <a:endParaRPr lang="de-DE" altLang="de-DE"/>
          </a:p>
        </p:txBody>
      </p:sp>
    </p:spTree>
    <p:extLst>
      <p:ext uri="{BB962C8B-B14F-4D97-AF65-F5344CB8AC3E}">
        <p14:creationId xmlns:p14="http://schemas.microsoft.com/office/powerpoint/2010/main" val="16081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5F853ABA-37A9-4A1B-B0FB-EA69CB288AC3}" type="slidenum">
              <a:rPr lang="de-DE" altLang="de-DE"/>
              <a:pPr>
                <a:defRPr/>
              </a:pPr>
              <a:t>‹Nr.›</a:t>
            </a:fld>
            <a:endParaRPr lang="de-DE" altLang="de-DE"/>
          </a:p>
        </p:txBody>
      </p:sp>
    </p:spTree>
    <p:extLst>
      <p:ext uri="{BB962C8B-B14F-4D97-AF65-F5344CB8AC3E}">
        <p14:creationId xmlns:p14="http://schemas.microsoft.com/office/powerpoint/2010/main" val="129632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13FA158F-6D16-40D9-948D-0CED13DE1F7D}" type="slidenum">
              <a:rPr lang="de-DE" altLang="de-DE"/>
              <a:pPr>
                <a:defRPr/>
              </a:pPr>
              <a:t>‹Nr.›</a:t>
            </a:fld>
            <a:endParaRPr lang="de-DE" altLang="de-DE"/>
          </a:p>
        </p:txBody>
      </p:sp>
    </p:spTree>
    <p:extLst>
      <p:ext uri="{BB962C8B-B14F-4D97-AF65-F5344CB8AC3E}">
        <p14:creationId xmlns:p14="http://schemas.microsoft.com/office/powerpoint/2010/main" val="18230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FE683C9C-3032-4BE1-8EE0-B944E1D72500}" type="slidenum">
              <a:rPr lang="de-DE" altLang="de-DE"/>
              <a:pPr>
                <a:defRPr/>
              </a:pPr>
              <a:t>‹Nr.›</a:t>
            </a:fld>
            <a:endParaRPr lang="de-DE" altLang="de-DE"/>
          </a:p>
        </p:txBody>
      </p:sp>
    </p:spTree>
    <p:extLst>
      <p:ext uri="{BB962C8B-B14F-4D97-AF65-F5344CB8AC3E}">
        <p14:creationId xmlns:p14="http://schemas.microsoft.com/office/powerpoint/2010/main" val="348312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620D2C25-D0E8-41A8-A75A-0DEF4554B72E}" type="slidenum">
              <a:rPr lang="de-DE" altLang="de-DE"/>
              <a:pPr>
                <a:defRPr/>
              </a:pPr>
              <a:t>‹Nr.›</a:t>
            </a:fld>
            <a:endParaRPr lang="de-DE" altLang="de-DE"/>
          </a:p>
        </p:txBody>
      </p:sp>
    </p:spTree>
    <p:extLst>
      <p:ext uri="{BB962C8B-B14F-4D97-AF65-F5344CB8AC3E}">
        <p14:creationId xmlns:p14="http://schemas.microsoft.com/office/powerpoint/2010/main" val="304113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D3381BBF-F4A8-4A5B-9EBE-3502007165D1}" type="slidenum">
              <a:rPr lang="de-DE" altLang="de-DE"/>
              <a:pPr>
                <a:defRPr/>
              </a:pPr>
              <a:t>‹Nr.›</a:t>
            </a:fld>
            <a:endParaRPr lang="de-DE" altLang="de-DE"/>
          </a:p>
        </p:txBody>
      </p:sp>
    </p:spTree>
    <p:extLst>
      <p:ext uri="{BB962C8B-B14F-4D97-AF65-F5344CB8AC3E}">
        <p14:creationId xmlns:p14="http://schemas.microsoft.com/office/powerpoint/2010/main" val="122146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B67CA1BA-3EA1-49D3-801A-7975CB8E6158}" type="slidenum">
              <a:rPr lang="de-DE" altLang="de-DE"/>
              <a:pPr>
                <a:defRPr/>
              </a:pPr>
              <a:t>‹Nr.›</a:t>
            </a:fld>
            <a:endParaRPr lang="de-DE" altLang="de-DE"/>
          </a:p>
        </p:txBody>
      </p:sp>
    </p:spTree>
    <p:extLst>
      <p:ext uri="{BB962C8B-B14F-4D97-AF65-F5344CB8AC3E}">
        <p14:creationId xmlns:p14="http://schemas.microsoft.com/office/powerpoint/2010/main" val="321227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648385DE-0505-414D-AC72-122C41A888B8}" type="slidenum">
              <a:rPr lang="de-DE" altLang="de-DE"/>
              <a:pPr>
                <a:defRPr/>
              </a:pPr>
              <a:t>‹Nr.›</a:t>
            </a:fld>
            <a:endParaRPr lang="de-DE" altLang="de-DE"/>
          </a:p>
        </p:txBody>
      </p:sp>
    </p:spTree>
    <p:extLst>
      <p:ext uri="{BB962C8B-B14F-4D97-AF65-F5344CB8AC3E}">
        <p14:creationId xmlns:p14="http://schemas.microsoft.com/office/powerpoint/2010/main" val="106445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DD4253FD-C66D-461E-BF3F-DB051DB42A98}" type="slidenum">
              <a:rPr lang="de-DE" altLang="de-DE"/>
              <a:pPr>
                <a:defRPr/>
              </a:pPr>
              <a:t>‹Nr.›</a:t>
            </a:fld>
            <a:endParaRPr lang="de-DE" altLang="de-DE"/>
          </a:p>
        </p:txBody>
      </p:sp>
    </p:spTree>
    <p:extLst>
      <p:ext uri="{BB962C8B-B14F-4D97-AF65-F5344CB8AC3E}">
        <p14:creationId xmlns:p14="http://schemas.microsoft.com/office/powerpoint/2010/main" val="123559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0BEFB5-BCFE-4404-B188-E701C63AA91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Reinhard.Eder@weinobst.a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195710"/>
            <a:ext cx="9036496"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949279"/>
            <a:ext cx="6229350" cy="81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4" descr="C:\Users\eder\Desktop\Vöstöf-2016\VÖSTOF Vorstand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068638"/>
            <a:ext cx="3421062"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feld 1"/>
          <p:cNvSpPr txBox="1">
            <a:spLocks noChangeArrowheads="1"/>
          </p:cNvSpPr>
          <p:nvPr/>
        </p:nvSpPr>
        <p:spPr bwMode="auto">
          <a:xfrm>
            <a:off x="6084888" y="1125538"/>
            <a:ext cx="2709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800"/>
              <a:t>Einladung gemäß</a:t>
            </a:r>
          </a:p>
          <a:p>
            <a:pPr eaLnBrk="1" hangingPunct="1">
              <a:spcBef>
                <a:spcPct val="0"/>
              </a:spcBef>
              <a:buFontTx/>
              <a:buNone/>
            </a:pPr>
            <a:r>
              <a:rPr lang="de-AT" altLang="de-DE" sz="1800"/>
              <a:t>§11 Statuten </a:t>
            </a:r>
          </a:p>
          <a:p>
            <a:pPr eaLnBrk="1" hangingPunct="1">
              <a:spcBef>
                <a:spcPct val="0"/>
              </a:spcBef>
              <a:buFontTx/>
              <a:buNone/>
            </a:pPr>
            <a:r>
              <a:rPr lang="de-AT" altLang="de-DE" sz="1800"/>
              <a:t>mind. 2 Wochen vorher</a:t>
            </a:r>
          </a:p>
          <a:p>
            <a:pPr eaLnBrk="1" hangingPunct="1">
              <a:spcBef>
                <a:spcPct val="0"/>
              </a:spcBef>
              <a:buFontTx/>
              <a:buNone/>
            </a:pPr>
            <a:r>
              <a:rPr lang="de-AT" altLang="de-DE" sz="1800"/>
              <a:t>Schriftlich, Fax oder mail</a:t>
            </a:r>
          </a:p>
          <a:p>
            <a:pPr eaLnBrk="1" hangingPunct="1">
              <a:spcBef>
                <a:spcPct val="0"/>
              </a:spcBef>
              <a:buFontTx/>
              <a:buNone/>
            </a:pPr>
            <a:r>
              <a:rPr lang="de-AT" altLang="de-DE" sz="1800"/>
              <a:t>dh ok!</a:t>
            </a:r>
          </a:p>
        </p:txBody>
      </p:sp>
      <p:cxnSp>
        <p:nvCxnSpPr>
          <p:cNvPr id="5" name="Gerade Verbindung mit Pfeil 4"/>
          <p:cNvCxnSpPr/>
          <p:nvPr/>
        </p:nvCxnSpPr>
        <p:spPr>
          <a:xfrm>
            <a:off x="4716463" y="981075"/>
            <a:ext cx="1368425" cy="215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4"/>
          <a:stretch>
            <a:fillRect/>
          </a:stretch>
        </p:blipFill>
        <p:spPr>
          <a:xfrm>
            <a:off x="309781" y="1122623"/>
            <a:ext cx="3722469" cy="46127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323528" y="1606748"/>
            <a:ext cx="7765941" cy="3644504"/>
          </a:xfrm>
        </p:spPr>
        <p:txBody>
          <a:bodyPr/>
          <a:lstStyle/>
          <a:p>
            <a:pPr eaLnBrk="1" hangingPunct="1">
              <a:lnSpc>
                <a:spcPct val="80000"/>
              </a:lnSpc>
              <a:buFontTx/>
              <a:buNone/>
              <a:defRPr/>
            </a:pPr>
            <a:r>
              <a:rPr lang="de-DE" altLang="de-DE" sz="1350" dirty="0" smtClean="0"/>
              <a:t>15:30 </a:t>
            </a:r>
            <a:r>
              <a:rPr lang="de-DE" altLang="de-DE" sz="1350" dirty="0"/>
              <a:t>Informationsveranstaltung (Vortragsdauer 20-40 min)</a:t>
            </a:r>
          </a:p>
          <a:p>
            <a:pPr eaLnBrk="1" hangingPunct="1">
              <a:lnSpc>
                <a:spcPct val="80000"/>
              </a:lnSpc>
              <a:buFontTx/>
              <a:buNone/>
              <a:defRPr/>
            </a:pPr>
            <a:r>
              <a:rPr lang="de-DE" altLang="de-DE" sz="600" dirty="0"/>
              <a:t> </a:t>
            </a:r>
          </a:p>
          <a:p>
            <a:pPr>
              <a:defRPr/>
            </a:pPr>
            <a:r>
              <a:rPr lang="de-DE" sz="1200" dirty="0"/>
              <a:t>Dr. Maria Heinrich (Geologische Bundesanstalt Wien)</a:t>
            </a:r>
          </a:p>
          <a:p>
            <a:pPr marL="0" indent="0">
              <a:buNone/>
              <a:defRPr/>
            </a:pPr>
            <a:r>
              <a:rPr lang="de-DE" sz="1200" dirty="0"/>
              <a:t>		Eine geologische Reise durch die österreichischen Weinbaugebiete </a:t>
            </a:r>
            <a:endParaRPr lang="en-US" sz="1200" dirty="0"/>
          </a:p>
          <a:p>
            <a:pPr marL="0" indent="0">
              <a:buNone/>
              <a:defRPr/>
            </a:pPr>
            <a:r>
              <a:rPr lang="de-DE" sz="600" dirty="0"/>
              <a:t> </a:t>
            </a:r>
            <a:endParaRPr lang="en-US" sz="600" dirty="0"/>
          </a:p>
          <a:p>
            <a:pPr>
              <a:defRPr/>
            </a:pPr>
            <a:r>
              <a:rPr lang="de-DE" sz="1200" dirty="0" smtClean="0"/>
              <a:t>Dipl.-Ing</a:t>
            </a:r>
            <a:r>
              <a:rPr lang="de-DE" sz="1200" dirty="0"/>
              <a:t>. Johanna Zauner (</a:t>
            </a:r>
            <a:r>
              <a:rPr lang="de-DE" sz="1200" dirty="0" err="1"/>
              <a:t>HBLAuBA</a:t>
            </a:r>
            <a:r>
              <a:rPr lang="de-DE" sz="1200" dirty="0"/>
              <a:t> </a:t>
            </a:r>
            <a:r>
              <a:rPr lang="de-AT" altLang="de-DE" sz="1200" dirty="0"/>
              <a:t>Klosterneuburg</a:t>
            </a:r>
            <a:r>
              <a:rPr lang="de-DE" sz="1200" dirty="0"/>
              <a:t> + BOKU Wien)</a:t>
            </a:r>
          </a:p>
          <a:p>
            <a:pPr marL="0" indent="0">
              <a:buNone/>
              <a:defRPr/>
            </a:pPr>
            <a:r>
              <a:rPr lang="de-DE" sz="1200" dirty="0"/>
              <a:t>		</a:t>
            </a:r>
            <a:r>
              <a:rPr lang="de-DE" sz="1200" i="1" dirty="0"/>
              <a:t>Einfluss von Boden auf den Mineralstoffgehalt in authentischen Weinproben verschiedener Jahrgänge </a:t>
            </a:r>
          </a:p>
          <a:p>
            <a:pPr marL="0" indent="0">
              <a:buNone/>
              <a:defRPr/>
            </a:pPr>
            <a:r>
              <a:rPr lang="de-DE" sz="1200" i="1" dirty="0"/>
              <a:t>		und Regionen aus Österreich</a:t>
            </a:r>
            <a:endParaRPr lang="en-US" sz="1200" i="1" dirty="0"/>
          </a:p>
          <a:p>
            <a:pPr marL="0" indent="0">
              <a:buNone/>
              <a:defRPr/>
            </a:pPr>
            <a:r>
              <a:rPr lang="de-DE" sz="600" dirty="0"/>
              <a:t> </a:t>
            </a:r>
            <a:endParaRPr lang="en-US" sz="600" dirty="0"/>
          </a:p>
          <a:p>
            <a:pPr>
              <a:defRPr/>
            </a:pPr>
            <a:r>
              <a:rPr lang="de-DE" sz="1200" dirty="0"/>
              <a:t>Dipl.-Ing. Christian Philipp </a:t>
            </a:r>
            <a:r>
              <a:rPr lang="de-AT" altLang="de-DE" sz="1200" dirty="0"/>
              <a:t>(</a:t>
            </a:r>
            <a:r>
              <a:rPr lang="de-AT" altLang="de-DE" sz="1200" dirty="0" err="1"/>
              <a:t>HBLAuBA</a:t>
            </a:r>
            <a:r>
              <a:rPr lang="de-AT" altLang="de-DE" sz="1200" dirty="0"/>
              <a:t> Klosterneuburg): </a:t>
            </a:r>
          </a:p>
          <a:p>
            <a:pPr marL="0" indent="0">
              <a:buNone/>
              <a:defRPr/>
            </a:pPr>
            <a:r>
              <a:rPr lang="de-AT" sz="1200" dirty="0"/>
              <a:t>		</a:t>
            </a:r>
            <a:r>
              <a:rPr lang="de-DE" sz="1200" i="1" dirty="0" err="1"/>
              <a:t>Stabilisotopendaten</a:t>
            </a:r>
            <a:r>
              <a:rPr lang="de-DE" sz="1200" i="1" dirty="0"/>
              <a:t> in Wein und andere Projekte zum Herkunftsnachweis</a:t>
            </a:r>
          </a:p>
          <a:p>
            <a:pPr marL="0" indent="0">
              <a:buNone/>
              <a:defRPr/>
            </a:pPr>
            <a:r>
              <a:rPr lang="de-DE" sz="600" dirty="0"/>
              <a:t> </a:t>
            </a:r>
            <a:endParaRPr lang="en-US" sz="600" dirty="0"/>
          </a:p>
          <a:p>
            <a:pPr eaLnBrk="1" hangingPunct="1">
              <a:defRPr/>
            </a:pPr>
            <a:r>
              <a:rPr lang="de-AT" altLang="de-DE" sz="1200" dirty="0"/>
              <a:t>Dipl.-Ing. Dr. Reinhard Eder (Direktor der </a:t>
            </a:r>
            <a:r>
              <a:rPr lang="de-AT" altLang="de-DE" sz="1200" dirty="0" err="1"/>
              <a:t>HBLAuBA</a:t>
            </a:r>
            <a:r>
              <a:rPr lang="de-AT" altLang="de-DE" sz="1200" dirty="0"/>
              <a:t> Klosterneuburg): </a:t>
            </a:r>
          </a:p>
          <a:p>
            <a:pPr marL="0" indent="0">
              <a:buNone/>
              <a:defRPr/>
            </a:pPr>
            <a:r>
              <a:rPr lang="de-AT" altLang="de-DE" sz="1200" i="1" dirty="0"/>
              <a:t>		Weinanalytische Visionen</a:t>
            </a:r>
          </a:p>
          <a:p>
            <a:pPr>
              <a:defRPr/>
            </a:pPr>
            <a:r>
              <a:rPr lang="de-DE" sz="1200" dirty="0"/>
              <a:t>Dipl.-Ing. </a:t>
            </a:r>
            <a:r>
              <a:rPr lang="de-AT" altLang="de-DE" sz="1200" dirty="0"/>
              <a:t>Harald Scheiblhofer (</a:t>
            </a:r>
            <a:r>
              <a:rPr lang="de-AT" altLang="de-DE" sz="1200" dirty="0" err="1"/>
              <a:t>HBLAuBA</a:t>
            </a:r>
            <a:r>
              <a:rPr lang="de-AT" altLang="de-DE" sz="1200" dirty="0"/>
              <a:t> Klosterneuburg)</a:t>
            </a:r>
          </a:p>
          <a:p>
            <a:pPr marL="0" indent="0">
              <a:buNone/>
              <a:defRPr/>
            </a:pPr>
            <a:r>
              <a:rPr lang="de-AT" sz="1200" dirty="0"/>
              <a:t>		</a:t>
            </a:r>
            <a:r>
              <a:rPr lang="de-DE" sz="1200" i="1" dirty="0" err="1"/>
              <a:t>Weinstil</a:t>
            </a:r>
            <a:r>
              <a:rPr lang="de-DE" sz="1200" i="1" dirty="0"/>
              <a:t>: Qualität und Bekömmlichkeit </a:t>
            </a:r>
          </a:p>
          <a:p>
            <a:pPr marL="0" indent="0">
              <a:buNone/>
              <a:defRPr/>
            </a:pPr>
            <a:r>
              <a:rPr lang="de-DE" altLang="de-DE" sz="1200" dirty="0"/>
              <a:t>Ausklang bei themenbezogenen Weinen und Brötchen</a:t>
            </a:r>
          </a:p>
          <a:p>
            <a:pPr eaLnBrk="1" hangingPunct="1">
              <a:lnSpc>
                <a:spcPct val="80000"/>
              </a:lnSpc>
              <a:buFontTx/>
              <a:buNone/>
              <a:defRPr/>
            </a:pPr>
            <a:r>
              <a:rPr lang="de-DE" altLang="de-DE" sz="1200" dirty="0"/>
              <a:t>Teilnahme für Mitglieder gratis, Gäste bitte anmelden unter Reinhard.Eder@weinobst.at</a:t>
            </a:r>
          </a:p>
          <a:p>
            <a:pPr eaLnBrk="1" hangingPunct="1">
              <a:lnSpc>
                <a:spcPct val="80000"/>
              </a:lnSpc>
              <a:buFontTx/>
              <a:buNone/>
              <a:defRPr/>
            </a:pPr>
            <a:r>
              <a:rPr lang="de-DE" altLang="de-DE" sz="1200" dirty="0"/>
              <a:t>				</a:t>
            </a:r>
          </a:p>
          <a:p>
            <a:pPr eaLnBrk="1" hangingPunct="1">
              <a:lnSpc>
                <a:spcPct val="80000"/>
              </a:lnSpc>
              <a:buFontTx/>
              <a:buNone/>
              <a:defRPr/>
            </a:pPr>
            <a:endParaRPr lang="de-DE" altLang="de-DE" sz="1200" dirty="0"/>
          </a:p>
          <a:p>
            <a:pPr marL="0" indent="0">
              <a:buNone/>
              <a:defRPr/>
            </a:pPr>
            <a:endParaRPr lang="de-AT" altLang="de-DE" sz="750" dirty="0"/>
          </a:p>
        </p:txBody>
      </p:sp>
      <p:sp>
        <p:nvSpPr>
          <p:cNvPr id="2051" name="Rectangle 4"/>
          <p:cNvSpPr>
            <a:spLocks noGrp="1" noChangeArrowheads="1"/>
          </p:cNvSpPr>
          <p:nvPr>
            <p:ph type="title"/>
          </p:nvPr>
        </p:nvSpPr>
        <p:spPr>
          <a:xfrm>
            <a:off x="1494032" y="298028"/>
            <a:ext cx="7196166" cy="779276"/>
          </a:xfrm>
        </p:spPr>
        <p:txBody>
          <a:bodyPr anchor="t"/>
          <a:lstStyle/>
          <a:p>
            <a:r>
              <a:rPr lang="de-DE" altLang="de-DE" sz="1800" dirty="0"/>
              <a:t> Mitgliederversammlung und Seminar ----  Donnerstag 06.12.2018 </a:t>
            </a:r>
            <a:br>
              <a:rPr lang="de-DE" altLang="de-DE" sz="1800" dirty="0"/>
            </a:br>
            <a:r>
              <a:rPr lang="de-DE" altLang="de-DE" sz="2000" b="1" dirty="0">
                <a:solidFill>
                  <a:srgbClr val="FF0000"/>
                </a:solidFill>
              </a:rPr>
              <a:t>“Wein: Wo kommst Du her </a:t>
            </a:r>
            <a:br>
              <a:rPr lang="de-DE" altLang="de-DE" sz="2000" b="1" dirty="0">
                <a:solidFill>
                  <a:srgbClr val="FF0000"/>
                </a:solidFill>
              </a:rPr>
            </a:br>
            <a:r>
              <a:rPr lang="de-DE" altLang="de-DE" sz="2000" b="1" dirty="0">
                <a:solidFill>
                  <a:srgbClr val="FF0000"/>
                </a:solidFill>
              </a:rPr>
              <a:t>				wo gehen wir hin?“</a:t>
            </a:r>
            <a:r>
              <a:rPr lang="de-DE" altLang="de-DE" sz="1800" b="1" dirty="0">
                <a:solidFill>
                  <a:srgbClr val="FF0000"/>
                </a:solidFill>
              </a:rPr>
              <a:t/>
            </a:r>
            <a:br>
              <a:rPr lang="de-DE" altLang="de-DE" sz="1800" b="1" dirty="0">
                <a:solidFill>
                  <a:srgbClr val="FF0000"/>
                </a:solidFill>
              </a:rPr>
            </a:br>
            <a:r>
              <a:rPr lang="de-DE" altLang="de-DE" sz="1800" dirty="0"/>
              <a:t/>
            </a:r>
            <a:br>
              <a:rPr lang="de-DE" altLang="de-DE" sz="1800" dirty="0"/>
            </a:br>
            <a:r>
              <a:rPr lang="de-DE" altLang="de-DE" sz="1800" dirty="0"/>
              <a:t/>
            </a:r>
            <a:br>
              <a:rPr lang="de-DE" altLang="de-DE" sz="1800" dirty="0"/>
            </a:br>
            <a:r>
              <a:rPr lang="de-AT" altLang="de-DE" sz="1800" dirty="0"/>
              <a:t>, </a:t>
            </a:r>
            <a:r>
              <a:rPr lang="de-DE" altLang="de-DE" sz="1800" dirty="0"/>
              <a:t/>
            </a:r>
            <a:br>
              <a:rPr lang="de-DE" altLang="de-DE" sz="1800" dirty="0"/>
            </a:br>
            <a:r>
              <a:rPr lang="de-DE" altLang="de-DE" sz="1800" dirty="0"/>
              <a:t/>
            </a:r>
            <a:br>
              <a:rPr lang="de-DE" altLang="de-DE" sz="1800" dirty="0"/>
            </a:br>
            <a:r>
              <a:rPr lang="de-DE" altLang="de-DE" sz="1800" dirty="0"/>
              <a:t/>
            </a:r>
            <a:br>
              <a:rPr lang="de-DE" altLang="de-DE" sz="1800" dirty="0"/>
            </a:br>
            <a:endParaRPr lang="de-DE" altLang="de-DE" sz="1800" dirty="0"/>
          </a:p>
        </p:txBody>
      </p:sp>
      <p:pic>
        <p:nvPicPr>
          <p:cNvPr id="2052" name="Picture 7" descr="Version 2 dreieck_5_briefkopf_rgg_60m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01" y="298028"/>
            <a:ext cx="1354289" cy="87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hteck 2"/>
          <p:cNvSpPr>
            <a:spLocks noChangeArrowheads="1"/>
          </p:cNvSpPr>
          <p:nvPr/>
        </p:nvSpPr>
        <p:spPr bwMode="auto">
          <a:xfrm>
            <a:off x="1567477" y="1251362"/>
            <a:ext cx="7122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AT" altLang="de-DE" sz="1200" b="1" dirty="0"/>
              <a:t>Festsaal der </a:t>
            </a:r>
            <a:r>
              <a:rPr lang="de-AT" altLang="de-DE" sz="1200" b="1" dirty="0" err="1"/>
              <a:t>HBLAuBA</a:t>
            </a:r>
            <a:r>
              <a:rPr lang="de-AT" altLang="de-DE" sz="1200" b="1" dirty="0"/>
              <a:t> Wein- Obstbau, Klosterneuburg, Wienerstraße 74</a:t>
            </a:r>
            <a:br>
              <a:rPr lang="de-AT" altLang="de-DE" sz="1200" b="1" dirty="0"/>
            </a:br>
            <a:endParaRPr lang="en-US" altLang="en-US" sz="1200" b="1" dirty="0"/>
          </a:p>
        </p:txBody>
      </p:sp>
    </p:spTree>
    <p:extLst>
      <p:ext uri="{BB962C8B-B14F-4D97-AF65-F5344CB8AC3E}">
        <p14:creationId xmlns:p14="http://schemas.microsoft.com/office/powerpoint/2010/main" val="560969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82"/>
            <a:ext cx="9144000" cy="6957392"/>
          </a:xfrm>
          <a:prstGeom prst="rect">
            <a:avLst/>
          </a:prstGeom>
        </p:spPr>
      </p:pic>
      <p:sp>
        <p:nvSpPr>
          <p:cNvPr id="5" name="Rechteck 4"/>
          <p:cNvSpPr/>
          <p:nvPr/>
        </p:nvSpPr>
        <p:spPr>
          <a:xfrm>
            <a:off x="5495510" y="6021287"/>
            <a:ext cx="3396970" cy="740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5485202" y="6023029"/>
            <a:ext cx="3479286" cy="738664"/>
          </a:xfrm>
          <a:prstGeom prst="rect">
            <a:avLst/>
          </a:prstGeom>
          <a:noFill/>
        </p:spPr>
        <p:txBody>
          <a:bodyPr wrap="none" rtlCol="0">
            <a:spAutoFit/>
          </a:bodyPr>
          <a:lstStyle/>
          <a:p>
            <a:r>
              <a:rPr lang="de-DE" sz="1400" dirty="0" smtClean="0"/>
              <a:t>Wir, der Vorstand</a:t>
            </a:r>
            <a:r>
              <a:rPr lang="en-US" sz="1400" dirty="0" smtClean="0"/>
              <a:t> der </a:t>
            </a:r>
            <a:r>
              <a:rPr lang="en-US" sz="1400" dirty="0" err="1" smtClean="0"/>
              <a:t>VÖStÖF</a:t>
            </a:r>
            <a:r>
              <a:rPr lang="en-US" sz="1400" dirty="0" smtClean="0"/>
              <a:t>, </a:t>
            </a:r>
            <a:r>
              <a:rPr lang="en-US" sz="1400" dirty="0" err="1" smtClean="0"/>
              <a:t>wünschen</a:t>
            </a:r>
            <a:endParaRPr lang="en-US" sz="1400" dirty="0" smtClean="0"/>
          </a:p>
          <a:p>
            <a:r>
              <a:rPr lang="de-DE" sz="1400" dirty="0"/>
              <a:t>g</a:t>
            </a:r>
            <a:r>
              <a:rPr lang="de-DE" sz="1400" dirty="0" smtClean="0"/>
              <a:t>esegnete Weihnachten und </a:t>
            </a:r>
          </a:p>
          <a:p>
            <a:r>
              <a:rPr lang="de-DE" sz="1400" dirty="0" smtClean="0"/>
              <a:t>ein erfolgreiches Neues Jahr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298574" y="873919"/>
            <a:ext cx="8737922" cy="4859337"/>
          </a:xfrm>
        </p:spPr>
        <p:txBody>
          <a:bodyPr/>
          <a:lstStyle/>
          <a:p>
            <a:pPr eaLnBrk="1" hangingPunct="1">
              <a:lnSpc>
                <a:spcPct val="90000"/>
              </a:lnSpc>
              <a:buFontTx/>
              <a:buNone/>
              <a:defRPr/>
            </a:pPr>
            <a:r>
              <a:rPr lang="de-DE" altLang="de-DE" sz="2800" b="1" dirty="0" smtClean="0"/>
              <a:t>ERÖFFNUNG</a:t>
            </a:r>
          </a:p>
          <a:p>
            <a:pPr eaLnBrk="1" hangingPunct="1">
              <a:lnSpc>
                <a:spcPct val="90000"/>
              </a:lnSpc>
              <a:buFontTx/>
              <a:buNone/>
              <a:defRPr/>
            </a:pPr>
            <a:endParaRPr lang="de-DE" altLang="de-DE" sz="800" b="1" dirty="0" smtClean="0"/>
          </a:p>
          <a:p>
            <a:pPr eaLnBrk="1" hangingPunct="1">
              <a:lnSpc>
                <a:spcPct val="90000"/>
              </a:lnSpc>
              <a:buFontTx/>
              <a:buNone/>
              <a:defRPr/>
            </a:pPr>
            <a:r>
              <a:rPr lang="de-DE" altLang="de-DE" sz="2800" b="1" dirty="0" smtClean="0"/>
              <a:t>FESTSTELLUNG BESCHLUSSFASSUNG</a:t>
            </a:r>
          </a:p>
          <a:p>
            <a:pPr>
              <a:defRPr/>
            </a:pPr>
            <a:r>
              <a:rPr lang="de-DE" sz="1400" dirty="0" smtClean="0"/>
              <a:t>§11, Art. 3: Eine </a:t>
            </a:r>
            <a:r>
              <a:rPr lang="de-DE" sz="1400" dirty="0"/>
              <a:t>ordnungsgemäß einberufene Mitgliederversammlung ist ohne Rücksicht auf die Zahl der erschienenen Mitglieder beschlussfähig. Anträge zur Mitgliederversammlung sind mindestens drei Tage vor dem Termin der Mitgliederversammlung beim Vorstand schriftlich, mittels Telefax oder per </a:t>
            </a:r>
            <a:r>
              <a:rPr lang="de-DE" sz="1400" dirty="0" smtClean="0"/>
              <a:t>email </a:t>
            </a:r>
            <a:r>
              <a:rPr lang="de-DE" sz="1400" dirty="0"/>
              <a:t>einzureichen. Gültige Beschlüsse können nur zur Tagesordnung gefasst werden. Stimmberechtigt sind alle anwesenden Mitglieder des Vereins.</a:t>
            </a:r>
            <a:endParaRPr lang="de-AT" sz="1400" dirty="0"/>
          </a:p>
          <a:p>
            <a:pPr>
              <a:defRPr/>
            </a:pPr>
            <a:r>
              <a:rPr lang="de-DE" sz="1400" dirty="0"/>
              <a:t>Die Mitgliederversammlung fasst ihre Beschlüsse mit einfacher Mehrheit. </a:t>
            </a:r>
            <a:endParaRPr lang="de-DE" altLang="de-DE" sz="1400" dirty="0" smtClean="0"/>
          </a:p>
          <a:p>
            <a:pPr eaLnBrk="1" hangingPunct="1">
              <a:lnSpc>
                <a:spcPct val="90000"/>
              </a:lnSpc>
              <a:buFontTx/>
              <a:buNone/>
              <a:defRPr/>
            </a:pPr>
            <a:endParaRPr lang="de-DE" altLang="de-DE" sz="800" b="1" dirty="0">
              <a:solidFill>
                <a:srgbClr val="000000"/>
              </a:solidFill>
            </a:endParaRPr>
          </a:p>
          <a:p>
            <a:pPr eaLnBrk="1" hangingPunct="1">
              <a:spcBef>
                <a:spcPts val="0"/>
              </a:spcBef>
              <a:buFontTx/>
              <a:buNone/>
              <a:defRPr/>
            </a:pPr>
            <a:endParaRPr lang="de-DE" altLang="de-DE" sz="2800" b="1" dirty="0" smtClean="0"/>
          </a:p>
          <a:p>
            <a:pPr eaLnBrk="1" hangingPunct="1">
              <a:spcBef>
                <a:spcPts val="0"/>
              </a:spcBef>
              <a:buFontTx/>
              <a:buNone/>
              <a:defRPr/>
            </a:pPr>
            <a:r>
              <a:rPr lang="de-DE" altLang="de-DE" sz="2800" b="1" dirty="0" smtClean="0"/>
              <a:t>GENEHMIGUNG </a:t>
            </a:r>
            <a:r>
              <a:rPr lang="de-DE" altLang="de-DE" sz="2800" b="1" dirty="0"/>
              <a:t>DES PROTOKOLLS DER LETZTEN SITZUNG (bisher nicht in den Statuten</a:t>
            </a:r>
            <a:r>
              <a:rPr lang="de-DE" altLang="de-DE" sz="2800" b="1" dirty="0" smtClean="0"/>
              <a:t>)</a:t>
            </a:r>
          </a:p>
          <a:p>
            <a:pPr lvl="1" eaLnBrk="1" hangingPunct="1">
              <a:spcBef>
                <a:spcPts val="0"/>
              </a:spcBef>
              <a:buFontTx/>
              <a:buNone/>
              <a:defRPr/>
            </a:pPr>
            <a:r>
              <a:rPr lang="de-DE" sz="1400" dirty="0" smtClean="0">
                <a:ea typeface="+mn-ea"/>
                <a:cs typeface="+mn-cs"/>
              </a:rPr>
              <a:t>	Protokoll  </a:t>
            </a:r>
            <a:r>
              <a:rPr lang="de-DE" sz="1400" dirty="0">
                <a:ea typeface="+mn-ea"/>
                <a:cs typeface="+mn-cs"/>
              </a:rPr>
              <a:t>per E-Mail versandt, keine </a:t>
            </a:r>
            <a:r>
              <a:rPr lang="de-DE" sz="1400" dirty="0" smtClean="0">
                <a:ea typeface="+mn-ea"/>
                <a:cs typeface="+mn-cs"/>
              </a:rPr>
              <a:t>Änderungswünsche</a:t>
            </a:r>
            <a:endParaRPr lang="de-DE" altLang="de-DE" sz="1400" dirty="0">
              <a:ea typeface="+mn-ea"/>
              <a:cs typeface="+mn-cs"/>
            </a:endParaRPr>
          </a:p>
          <a:p>
            <a:pPr eaLnBrk="1" hangingPunct="1">
              <a:spcBef>
                <a:spcPts val="0"/>
              </a:spcBef>
              <a:buFontTx/>
              <a:buNone/>
              <a:defRPr/>
            </a:pPr>
            <a:endParaRPr lang="de-DE" altLang="de-DE" sz="800" b="1" dirty="0" smtClean="0"/>
          </a:p>
          <a:p>
            <a:pPr eaLnBrk="1" hangingPunct="1">
              <a:spcBef>
                <a:spcPts val="0"/>
              </a:spcBef>
              <a:buFontTx/>
              <a:buNone/>
              <a:defRPr/>
            </a:pPr>
            <a:endParaRPr lang="de-DE" altLang="de-DE" sz="2800" b="1" dirty="0" smtClean="0"/>
          </a:p>
          <a:p>
            <a:pPr eaLnBrk="1" hangingPunct="1">
              <a:spcBef>
                <a:spcPts val="0"/>
              </a:spcBef>
              <a:buFontTx/>
              <a:buNone/>
              <a:defRPr/>
            </a:pPr>
            <a:r>
              <a:rPr lang="de-DE" altLang="de-DE" sz="2800" b="1" dirty="0" smtClean="0"/>
              <a:t>BERICHT DES PRÄSIDENTEN </a:t>
            </a:r>
            <a:r>
              <a:rPr lang="de-DE" altLang="de-DE" sz="2000" dirty="0" smtClean="0"/>
              <a:t>Direktor </a:t>
            </a:r>
            <a:r>
              <a:rPr lang="de-DE" altLang="de-DE" sz="2000" dirty="0"/>
              <a:t>Dr. </a:t>
            </a:r>
            <a:r>
              <a:rPr lang="de-DE" altLang="de-DE" sz="2000" dirty="0" smtClean="0"/>
              <a:t>Reinhard Eder</a:t>
            </a:r>
            <a:endParaRPr lang="de-DE" altLang="de-DE" sz="2000" dirty="0"/>
          </a:p>
          <a:p>
            <a:pPr eaLnBrk="1" hangingPunct="1">
              <a:spcBef>
                <a:spcPts val="0"/>
              </a:spcBef>
              <a:buFontTx/>
              <a:buNone/>
              <a:defRPr/>
            </a:pPr>
            <a:r>
              <a:rPr lang="de-DE" altLang="de-DE" sz="1400" dirty="0" smtClean="0"/>
              <a:t>		siehe Folgefolie</a:t>
            </a:r>
          </a:p>
          <a:p>
            <a:pPr eaLnBrk="1" hangingPunct="1">
              <a:spcBef>
                <a:spcPts val="0"/>
              </a:spcBef>
              <a:buFontTx/>
              <a:buNone/>
              <a:defRPr/>
            </a:pPr>
            <a:endParaRPr lang="de-DE" altLang="de-DE" sz="1400" dirty="0"/>
          </a:p>
          <a:p>
            <a:pPr eaLnBrk="1" hangingPunct="1">
              <a:spcBef>
                <a:spcPts val="0"/>
              </a:spcBef>
              <a:buFontTx/>
              <a:buNone/>
              <a:defRPr/>
            </a:pPr>
            <a:endParaRPr lang="de-DE" altLang="de-DE" sz="800" b="1" dirty="0"/>
          </a:p>
          <a:p>
            <a:pPr eaLnBrk="1" hangingPunct="1">
              <a:lnSpc>
                <a:spcPct val="90000"/>
              </a:lnSpc>
              <a:buFontTx/>
              <a:buNone/>
              <a:defRPr/>
            </a:pPr>
            <a:endParaRPr lang="de-DE" altLang="de-DE" sz="2800" dirty="0" smtClean="0"/>
          </a:p>
          <a:p>
            <a:pPr eaLnBrk="1" hangingPunct="1">
              <a:lnSpc>
                <a:spcPct val="90000"/>
              </a:lnSpc>
              <a:buFontTx/>
              <a:buNone/>
              <a:defRPr/>
            </a:pPr>
            <a:endParaRPr lang="de-DE" altLang="de-DE" sz="2800" dirty="0" smtClean="0"/>
          </a:p>
          <a:p>
            <a:pPr eaLnBrk="1" hangingPunct="1">
              <a:lnSpc>
                <a:spcPct val="90000"/>
              </a:lnSpc>
              <a:buFontTx/>
              <a:buNone/>
              <a:defRPr/>
            </a:pPr>
            <a:endParaRPr lang="de-DE" altLang="de-DE" sz="2800" dirty="0" smtClean="0"/>
          </a:p>
        </p:txBody>
      </p:sp>
      <p:pic>
        <p:nvPicPr>
          <p:cNvPr id="4099" name="Picture 5" descr="Version 2 dreieck_5_briefkopf_rgg_60m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96838"/>
            <a:ext cx="19986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360040" y="118373"/>
            <a:ext cx="7020272"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216345" y="1412875"/>
            <a:ext cx="8892159" cy="4859338"/>
          </a:xfrm>
        </p:spPr>
        <p:txBody>
          <a:bodyPr/>
          <a:lstStyle/>
          <a:p>
            <a:pPr eaLnBrk="1" hangingPunct="1">
              <a:lnSpc>
                <a:spcPct val="90000"/>
              </a:lnSpc>
              <a:buFontTx/>
              <a:buNone/>
              <a:defRPr/>
            </a:pPr>
            <a:r>
              <a:rPr lang="de-DE" altLang="de-DE" sz="2800" b="1" dirty="0" smtClean="0"/>
              <a:t>AKTIVITÄTEN 2018</a:t>
            </a:r>
          </a:p>
          <a:p>
            <a:pPr eaLnBrk="1" hangingPunct="1">
              <a:lnSpc>
                <a:spcPct val="90000"/>
              </a:lnSpc>
              <a:buFontTx/>
              <a:buNone/>
              <a:defRPr/>
            </a:pPr>
            <a:r>
              <a:rPr lang="de-DE" altLang="de-DE" sz="2200" dirty="0" smtClean="0"/>
              <a:t>Letzte = 12. MV am 14.12.2017</a:t>
            </a:r>
          </a:p>
          <a:p>
            <a:pPr eaLnBrk="1" hangingPunct="1">
              <a:lnSpc>
                <a:spcPct val="90000"/>
              </a:lnSpc>
              <a:buFontTx/>
              <a:buNone/>
              <a:defRPr/>
            </a:pPr>
            <a:r>
              <a:rPr lang="de-DE" sz="2200" dirty="0" smtClean="0"/>
              <a:t>Kompetenzzentrum Weinbau-Kellerwirtschaft, </a:t>
            </a:r>
            <a:r>
              <a:rPr lang="de-DE" sz="2200" dirty="0" err="1" smtClean="0"/>
              <a:t>HBLAuBA</a:t>
            </a:r>
            <a:r>
              <a:rPr lang="de-DE" sz="2200" dirty="0" smtClean="0"/>
              <a:t> </a:t>
            </a:r>
            <a:r>
              <a:rPr lang="de-DE" sz="2200" dirty="0" err="1" smtClean="0"/>
              <a:t>Klbg</a:t>
            </a:r>
            <a:r>
              <a:rPr lang="de-DE" sz="2200" dirty="0" smtClean="0"/>
              <a:t>, </a:t>
            </a:r>
          </a:p>
          <a:p>
            <a:pPr eaLnBrk="1" hangingPunct="1">
              <a:lnSpc>
                <a:spcPct val="90000"/>
              </a:lnSpc>
              <a:buFontTx/>
              <a:buNone/>
              <a:defRPr/>
            </a:pPr>
            <a:r>
              <a:rPr lang="de-DE" altLang="de-DE" sz="2200" dirty="0" smtClean="0"/>
              <a:t>Rund 40 Mitglieder anwesend, </a:t>
            </a:r>
          </a:p>
          <a:p>
            <a:pPr eaLnBrk="1" hangingPunct="1">
              <a:spcBef>
                <a:spcPts val="0"/>
              </a:spcBef>
              <a:buFontTx/>
              <a:buNone/>
              <a:defRPr/>
            </a:pPr>
            <a:r>
              <a:rPr lang="de-DE" altLang="de-DE" sz="2200" dirty="0"/>
              <a:t>8 Fachvorträge zum Thema „Weißburgunder &amp; Co“</a:t>
            </a:r>
          </a:p>
          <a:p>
            <a:pPr eaLnBrk="1" hangingPunct="1">
              <a:spcBef>
                <a:spcPts val="0"/>
              </a:spcBef>
              <a:buFontTx/>
              <a:buNone/>
              <a:defRPr/>
            </a:pPr>
            <a:r>
              <a:rPr lang="de-DE" altLang="de-DE" sz="2200" dirty="0"/>
              <a:t>Fachverkostung von Weißburgunder Weinen (Chr. Philipp)</a:t>
            </a:r>
          </a:p>
          <a:p>
            <a:pPr eaLnBrk="1" hangingPunct="1">
              <a:lnSpc>
                <a:spcPct val="90000"/>
              </a:lnSpc>
              <a:buFontTx/>
              <a:buNone/>
              <a:defRPr/>
            </a:pPr>
            <a:r>
              <a:rPr lang="de-DE" altLang="de-DE" sz="2200" dirty="0"/>
              <a:t>Mitgliederstand </a:t>
            </a:r>
            <a:r>
              <a:rPr lang="de-DE" altLang="de-DE" sz="2200" b="1" dirty="0">
                <a:solidFill>
                  <a:srgbClr val="FF0000"/>
                </a:solidFill>
              </a:rPr>
              <a:t>194</a:t>
            </a:r>
          </a:p>
          <a:p>
            <a:pPr eaLnBrk="1" hangingPunct="1">
              <a:lnSpc>
                <a:spcPct val="90000"/>
              </a:lnSpc>
              <a:buFontTx/>
              <a:buNone/>
              <a:defRPr/>
            </a:pPr>
            <a:r>
              <a:rPr lang="de-DE" altLang="de-DE" sz="2200" dirty="0" smtClean="0"/>
              <a:t>Vorstand im Jahr 2016 für 4 Jahre gewählt</a:t>
            </a:r>
            <a:r>
              <a:rPr lang="de-DE" altLang="de-DE" sz="2200" dirty="0"/>
              <a:t> </a:t>
            </a:r>
            <a:r>
              <a:rPr lang="de-DE" altLang="de-DE" sz="2200" dirty="0" err="1" smtClean="0"/>
              <a:t>dh</a:t>
            </a:r>
            <a:r>
              <a:rPr lang="de-DE" altLang="de-DE" sz="2200" dirty="0" smtClean="0"/>
              <a:t>. bis 2020 </a:t>
            </a:r>
          </a:p>
          <a:p>
            <a:pPr eaLnBrk="1" hangingPunct="1">
              <a:lnSpc>
                <a:spcPct val="90000"/>
              </a:lnSpc>
              <a:buFontTx/>
              <a:buNone/>
              <a:defRPr/>
            </a:pPr>
            <a:r>
              <a:rPr lang="de-DE" altLang="de-DE" sz="2200" b="1" dirty="0" smtClean="0">
                <a:solidFill>
                  <a:srgbClr val="FF0000"/>
                </a:solidFill>
              </a:rPr>
              <a:t>U.W. kein Vereinsmitglied gestorben</a:t>
            </a:r>
          </a:p>
          <a:p>
            <a:pPr eaLnBrk="1" hangingPunct="1">
              <a:lnSpc>
                <a:spcPct val="90000"/>
              </a:lnSpc>
              <a:buFontTx/>
              <a:buNone/>
              <a:defRPr/>
            </a:pPr>
            <a:r>
              <a:rPr lang="de-DE" altLang="de-DE" sz="2200" dirty="0" smtClean="0"/>
              <a:t>Aber Trauer um DI Rudi Kreuz (</a:t>
            </a:r>
            <a:r>
              <a:rPr lang="de-DE" altLang="de-DE" sz="2200" dirty="0" err="1" smtClean="0"/>
              <a:t>Lallemand</a:t>
            </a:r>
            <a:r>
              <a:rPr lang="de-DE" altLang="de-DE" sz="2200" dirty="0" smtClean="0"/>
              <a:t>)</a:t>
            </a:r>
          </a:p>
          <a:p>
            <a:pPr eaLnBrk="1" hangingPunct="1">
              <a:lnSpc>
                <a:spcPct val="90000"/>
              </a:lnSpc>
              <a:buFontTx/>
              <a:buNone/>
              <a:defRPr/>
            </a:pPr>
            <a:r>
              <a:rPr lang="de-DE" altLang="de-DE" sz="2200" dirty="0" smtClean="0"/>
              <a:t>Kommunikation per E-Mail</a:t>
            </a:r>
          </a:p>
          <a:p>
            <a:pPr eaLnBrk="1" hangingPunct="1">
              <a:lnSpc>
                <a:spcPct val="90000"/>
              </a:lnSpc>
              <a:buFontTx/>
              <a:buNone/>
              <a:defRPr/>
            </a:pPr>
            <a:r>
              <a:rPr lang="de-DE" altLang="de-DE" sz="2200" dirty="0" smtClean="0"/>
              <a:t>Homepage </a:t>
            </a:r>
            <a:r>
              <a:rPr lang="de-DE" altLang="de-DE" sz="2200" dirty="0"/>
              <a:t>– Betreuer Peter </a:t>
            </a:r>
            <a:r>
              <a:rPr lang="de-DE" altLang="de-DE" sz="2200" dirty="0" err="1"/>
              <a:t>Polz</a:t>
            </a:r>
            <a:endParaRPr lang="de-DE" altLang="de-DE" sz="2200" dirty="0"/>
          </a:p>
          <a:p>
            <a:pPr eaLnBrk="1" hangingPunct="1">
              <a:lnSpc>
                <a:spcPct val="90000"/>
              </a:lnSpc>
              <a:buFontTx/>
              <a:buNone/>
              <a:defRPr/>
            </a:pPr>
            <a:r>
              <a:rPr lang="de-DE" altLang="de-DE" sz="2200" dirty="0"/>
              <a:t>Stiftung </a:t>
            </a:r>
            <a:r>
              <a:rPr lang="de-DE" altLang="de-DE" sz="2200" dirty="0" smtClean="0"/>
              <a:t>Weinforschung=unangetastete </a:t>
            </a:r>
            <a:r>
              <a:rPr lang="de-DE" altLang="de-DE" sz="2200" dirty="0"/>
              <a:t>Reserve </a:t>
            </a:r>
            <a:r>
              <a:rPr lang="de-DE" altLang="de-DE" sz="2200" dirty="0" smtClean="0"/>
              <a:t>(DI </a:t>
            </a:r>
            <a:r>
              <a:rPr lang="de-DE" altLang="de-DE" sz="2200" dirty="0" err="1" smtClean="0"/>
              <a:t>Alphart</a:t>
            </a:r>
            <a:r>
              <a:rPr lang="de-DE" altLang="de-DE" sz="2200" dirty="0" smtClean="0"/>
              <a:t>, DI Steidl)</a:t>
            </a:r>
            <a:endParaRPr lang="de-DE" altLang="de-DE" sz="2000" dirty="0"/>
          </a:p>
          <a:p>
            <a:pPr eaLnBrk="1" hangingPunct="1">
              <a:lnSpc>
                <a:spcPct val="90000"/>
              </a:lnSpc>
              <a:buFontTx/>
              <a:buNone/>
              <a:defRPr/>
            </a:pPr>
            <a:endParaRPr lang="de-DE" altLang="de-DE" sz="1050" dirty="0" smtClean="0"/>
          </a:p>
          <a:p>
            <a:pPr eaLnBrk="1" hangingPunct="1">
              <a:lnSpc>
                <a:spcPct val="90000"/>
              </a:lnSpc>
              <a:buFontTx/>
              <a:buNone/>
              <a:defRPr/>
            </a:pPr>
            <a:endParaRPr lang="de-DE" altLang="de-DE" sz="2800" dirty="0" smtClean="0"/>
          </a:p>
        </p:txBody>
      </p:sp>
      <p:pic>
        <p:nvPicPr>
          <p:cNvPr id="5123" name="Picture 5" descr="Version 2 dreieck_5_briefkopf_rgg_60m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15888"/>
            <a:ext cx="27717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520" y="817563"/>
            <a:ext cx="584143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buFontTx/>
              <a:buNone/>
              <a:defRPr/>
            </a:pPr>
            <a:r>
              <a:rPr lang="de-DE" altLang="de-DE" sz="2800" b="1" kern="0" dirty="0" smtClean="0">
                <a:solidFill>
                  <a:srgbClr val="000000"/>
                </a:solidFill>
              </a:rPr>
              <a:t>BERICHT DES PRÄSIDENTEN</a:t>
            </a:r>
          </a:p>
        </p:txBody>
      </p:sp>
      <p:sp>
        <p:nvSpPr>
          <p:cNvPr id="6" name="Rechteck 5"/>
          <p:cNvSpPr/>
          <p:nvPr/>
        </p:nvSpPr>
        <p:spPr>
          <a:xfrm>
            <a:off x="107504" y="116632"/>
            <a:ext cx="6480720"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pic>
        <p:nvPicPr>
          <p:cNvPr id="3" name="Grafik 2"/>
          <p:cNvPicPr>
            <a:picLocks noChangeAspect="1"/>
          </p:cNvPicPr>
          <p:nvPr/>
        </p:nvPicPr>
        <p:blipFill>
          <a:blip r:embed="rId3"/>
          <a:stretch>
            <a:fillRect/>
          </a:stretch>
        </p:blipFill>
        <p:spPr>
          <a:xfrm rot="16200000">
            <a:off x="7418683" y="4416625"/>
            <a:ext cx="1512170" cy="12651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11188" y="1238250"/>
            <a:ext cx="8229600" cy="576263"/>
          </a:xfrm>
        </p:spPr>
        <p:txBody>
          <a:bodyPr/>
          <a:lstStyle/>
          <a:p>
            <a:r>
              <a:rPr lang="de-DE" altLang="de-DE" sz="2400" smtClean="0"/>
              <a:t> Mitgliederversammlung und Seminar </a:t>
            </a:r>
            <a:br>
              <a:rPr lang="de-DE" altLang="de-DE" sz="2400" smtClean="0"/>
            </a:br>
            <a:r>
              <a:rPr lang="de-DE" altLang="de-DE" sz="2400" b="1" smtClean="0">
                <a:solidFill>
                  <a:srgbClr val="FF0000"/>
                </a:solidFill>
              </a:rPr>
              <a:t>Weißburgunder &amp; Co </a:t>
            </a:r>
            <a:br>
              <a:rPr lang="de-DE" altLang="de-DE" sz="2400" b="1" smtClean="0">
                <a:solidFill>
                  <a:srgbClr val="FF0000"/>
                </a:solidFill>
              </a:rPr>
            </a:br>
            <a:r>
              <a:rPr lang="de-DE" altLang="de-DE" sz="2400" smtClean="0"/>
              <a:t>Donnerstag 14.12.2017</a:t>
            </a:r>
            <a:r>
              <a:rPr lang="de-DE" altLang="de-DE" sz="1400" smtClean="0"/>
              <a:t/>
            </a:r>
            <a:br>
              <a:rPr lang="de-DE" altLang="de-DE" sz="1400" smtClean="0"/>
            </a:br>
            <a:r>
              <a:rPr lang="de-DE" altLang="de-DE" sz="2400" smtClean="0"/>
              <a:t/>
            </a:r>
            <a:br>
              <a:rPr lang="de-DE" altLang="de-DE" sz="2400" smtClean="0"/>
            </a:br>
            <a:r>
              <a:rPr lang="de-AT" altLang="de-DE" sz="1600" smtClean="0"/>
              <a:t>, </a:t>
            </a:r>
            <a:r>
              <a:rPr lang="de-DE" altLang="de-DE" sz="1600" smtClean="0"/>
              <a:t/>
            </a:r>
            <a:br>
              <a:rPr lang="de-DE" altLang="de-DE" sz="1600" smtClean="0"/>
            </a:br>
            <a:r>
              <a:rPr lang="de-DE" altLang="de-DE" sz="1600" smtClean="0"/>
              <a:t/>
            </a:r>
            <a:br>
              <a:rPr lang="de-DE" altLang="de-DE" sz="1600" smtClean="0"/>
            </a:br>
            <a:r>
              <a:rPr lang="de-DE" altLang="de-DE" sz="2800" smtClean="0"/>
              <a:t/>
            </a:r>
            <a:br>
              <a:rPr lang="de-DE" altLang="de-DE" sz="2800" smtClean="0"/>
            </a:br>
            <a:endParaRPr lang="de-DE" altLang="de-DE" sz="2800" smtClean="0"/>
          </a:p>
        </p:txBody>
      </p:sp>
      <p:sp>
        <p:nvSpPr>
          <p:cNvPr id="2051" name="Rectangle 3"/>
          <p:cNvSpPr>
            <a:spLocks noGrp="1" noChangeArrowheads="1"/>
          </p:cNvSpPr>
          <p:nvPr>
            <p:ph type="body" idx="1"/>
          </p:nvPr>
        </p:nvSpPr>
        <p:spPr>
          <a:xfrm>
            <a:off x="107504" y="1593999"/>
            <a:ext cx="9036050" cy="4859337"/>
          </a:xfrm>
        </p:spPr>
        <p:txBody>
          <a:bodyPr/>
          <a:lstStyle/>
          <a:p>
            <a:pPr eaLnBrk="1" hangingPunct="1">
              <a:lnSpc>
                <a:spcPct val="80000"/>
              </a:lnSpc>
              <a:buFontTx/>
              <a:buNone/>
              <a:defRPr/>
            </a:pPr>
            <a:r>
              <a:rPr lang="de-DE" altLang="de-DE" sz="1800" dirty="0" smtClean="0"/>
              <a:t>13:30 Generalversammlung des </a:t>
            </a:r>
            <a:r>
              <a:rPr lang="de-DE" altLang="de-DE" sz="1800" dirty="0" err="1" smtClean="0"/>
              <a:t>VÖStÖF</a:t>
            </a:r>
            <a:endParaRPr lang="de-DE" altLang="de-DE" sz="1800" dirty="0" smtClean="0"/>
          </a:p>
          <a:p>
            <a:pPr eaLnBrk="1" hangingPunct="1">
              <a:lnSpc>
                <a:spcPct val="80000"/>
              </a:lnSpc>
              <a:buFontTx/>
              <a:buNone/>
              <a:defRPr/>
            </a:pPr>
            <a:endParaRPr lang="de-DE" altLang="de-DE" sz="800" dirty="0" smtClean="0"/>
          </a:p>
          <a:p>
            <a:pPr eaLnBrk="1" hangingPunct="1">
              <a:lnSpc>
                <a:spcPct val="80000"/>
              </a:lnSpc>
              <a:buFontTx/>
              <a:buNone/>
              <a:defRPr/>
            </a:pPr>
            <a:r>
              <a:rPr lang="de-DE" altLang="de-DE" sz="1800" dirty="0" smtClean="0"/>
              <a:t>14:30 Informationsveranstaltung (Vortragsdauer: 15-30 min)</a:t>
            </a:r>
          </a:p>
          <a:p>
            <a:pPr eaLnBrk="1" hangingPunct="1">
              <a:lnSpc>
                <a:spcPct val="80000"/>
              </a:lnSpc>
              <a:buFontTx/>
              <a:buNone/>
              <a:defRPr/>
            </a:pPr>
            <a:r>
              <a:rPr lang="de-DE" altLang="de-DE" sz="800" dirty="0" smtClean="0"/>
              <a:t> </a:t>
            </a:r>
          </a:p>
          <a:p>
            <a:pPr>
              <a:lnSpc>
                <a:spcPts val="2000"/>
              </a:lnSpc>
              <a:spcBef>
                <a:spcPts val="600"/>
              </a:spcBef>
              <a:defRPr/>
            </a:pPr>
            <a:r>
              <a:rPr lang="de-AT" altLang="de-DE" sz="1600" dirty="0" smtClean="0"/>
              <a:t>Regner, Ferdinand (</a:t>
            </a:r>
            <a:r>
              <a:rPr lang="de-AT" altLang="de-DE" sz="1600" dirty="0" err="1" smtClean="0"/>
              <a:t>HBLAuBA</a:t>
            </a:r>
            <a:r>
              <a:rPr lang="de-AT" altLang="de-DE" sz="1600" dirty="0" smtClean="0"/>
              <a:t> Klbg): Beschreibung verschiedener </a:t>
            </a:r>
            <a:r>
              <a:rPr lang="de-AT" altLang="de-DE" sz="1600" b="1" dirty="0" smtClean="0"/>
              <a:t>Weißburgunder</a:t>
            </a:r>
            <a:r>
              <a:rPr lang="de-AT" altLang="de-DE" sz="1600" dirty="0" smtClean="0"/>
              <a:t> </a:t>
            </a:r>
            <a:r>
              <a:rPr lang="de-AT" altLang="de-DE" sz="1600" b="1" dirty="0" smtClean="0"/>
              <a:t>Klone</a:t>
            </a:r>
          </a:p>
          <a:p>
            <a:pPr>
              <a:lnSpc>
                <a:spcPts val="2000"/>
              </a:lnSpc>
              <a:spcBef>
                <a:spcPts val="600"/>
              </a:spcBef>
              <a:defRPr/>
            </a:pPr>
            <a:r>
              <a:rPr lang="de-AT" altLang="de-DE" sz="1600" dirty="0" smtClean="0"/>
              <a:t>Mehofer, Martin (</a:t>
            </a:r>
            <a:r>
              <a:rPr lang="de-AT" altLang="de-DE" sz="1600" dirty="0" err="1" smtClean="0"/>
              <a:t>HBLAuBA</a:t>
            </a:r>
            <a:r>
              <a:rPr lang="de-AT" altLang="de-DE" sz="1600" dirty="0" smtClean="0"/>
              <a:t> Klbg) Aspekte und Effekte der </a:t>
            </a:r>
            <a:r>
              <a:rPr lang="de-AT" altLang="de-DE" sz="1600" b="1" dirty="0" smtClean="0"/>
              <a:t>Laubarbeit</a:t>
            </a:r>
            <a:r>
              <a:rPr lang="de-AT" altLang="de-DE" sz="1600" dirty="0" smtClean="0"/>
              <a:t> beim </a:t>
            </a:r>
            <a:r>
              <a:rPr lang="de-AT" altLang="de-DE" sz="1600" b="1" dirty="0" smtClean="0"/>
              <a:t>Weißburgunder</a:t>
            </a:r>
          </a:p>
          <a:p>
            <a:pPr>
              <a:lnSpc>
                <a:spcPts val="2000"/>
              </a:lnSpc>
              <a:spcBef>
                <a:spcPts val="600"/>
              </a:spcBef>
              <a:defRPr/>
            </a:pPr>
            <a:r>
              <a:rPr lang="de-AT" altLang="de-DE" sz="1600" dirty="0" smtClean="0"/>
              <a:t>Philipp, Christian (</a:t>
            </a:r>
            <a:r>
              <a:rPr lang="de-AT" altLang="de-DE" sz="1600" dirty="0" err="1" smtClean="0"/>
              <a:t>HBLAuBA</a:t>
            </a:r>
            <a:r>
              <a:rPr lang="de-AT" altLang="de-DE" sz="1600" dirty="0" smtClean="0"/>
              <a:t> Klbg): </a:t>
            </a:r>
            <a:r>
              <a:rPr lang="de-DE" altLang="de-DE" sz="1600" dirty="0" smtClean="0"/>
              <a:t>Einfluss von Gärparameter auf </a:t>
            </a:r>
            <a:r>
              <a:rPr lang="de-DE" altLang="de-DE" sz="1600" b="1" dirty="0" smtClean="0"/>
              <a:t>Birnenaromatik</a:t>
            </a:r>
            <a:r>
              <a:rPr lang="de-DE" altLang="de-DE" sz="1600" dirty="0" smtClean="0"/>
              <a:t> von </a:t>
            </a:r>
            <a:r>
              <a:rPr lang="de-DE" altLang="de-DE" sz="1600" b="1" dirty="0" smtClean="0"/>
              <a:t>WB</a:t>
            </a:r>
            <a:endParaRPr lang="de-AT" altLang="de-DE" sz="1600" b="1" dirty="0" smtClean="0"/>
          </a:p>
          <a:p>
            <a:pPr eaLnBrk="1" hangingPunct="1">
              <a:lnSpc>
                <a:spcPts val="2000"/>
              </a:lnSpc>
              <a:spcBef>
                <a:spcPts val="600"/>
              </a:spcBef>
              <a:defRPr/>
            </a:pPr>
            <a:r>
              <a:rPr lang="de-AT" altLang="de-DE" sz="1600" dirty="0" smtClean="0"/>
              <a:t>Pedri Ulrich (FZ </a:t>
            </a:r>
            <a:r>
              <a:rPr lang="de-AT" altLang="de-DE" sz="1600" dirty="0" err="1" smtClean="0"/>
              <a:t>Laimburg</a:t>
            </a:r>
            <a:r>
              <a:rPr lang="de-AT" altLang="de-DE" sz="1600" dirty="0" smtClean="0"/>
              <a:t>, Südtirol): Einfluss Standort, Lesezeitpunkt, Pressmanagement auf 	Stilistik von Südtiroler </a:t>
            </a:r>
            <a:r>
              <a:rPr lang="de-AT" altLang="de-DE" sz="1600" b="1" dirty="0" smtClean="0"/>
              <a:t>Weißburgunder</a:t>
            </a:r>
          </a:p>
          <a:p>
            <a:pPr marL="0" indent="0" eaLnBrk="1" hangingPunct="1">
              <a:lnSpc>
                <a:spcPts val="2000"/>
              </a:lnSpc>
              <a:spcBef>
                <a:spcPts val="600"/>
              </a:spcBef>
              <a:buFontTx/>
              <a:buNone/>
              <a:defRPr/>
            </a:pPr>
            <a:r>
              <a:rPr lang="de-AT" altLang="de-DE" sz="1600" dirty="0" smtClean="0"/>
              <a:t>PAUSE </a:t>
            </a:r>
          </a:p>
          <a:p>
            <a:pPr eaLnBrk="1" hangingPunct="1">
              <a:lnSpc>
                <a:spcPts val="2000"/>
              </a:lnSpc>
              <a:spcBef>
                <a:spcPts val="600"/>
              </a:spcBef>
              <a:defRPr/>
            </a:pPr>
            <a:r>
              <a:rPr lang="de-AT" altLang="de-DE" sz="1600" dirty="0" smtClean="0"/>
              <a:t>Scheiblhofer, Harald (</a:t>
            </a:r>
            <a:r>
              <a:rPr lang="de-AT" altLang="de-DE" sz="1600" dirty="0" err="1" smtClean="0"/>
              <a:t>HBLAuBA</a:t>
            </a:r>
            <a:r>
              <a:rPr lang="de-AT" altLang="de-DE" sz="1600" dirty="0" smtClean="0"/>
              <a:t> Klbg): Neue </a:t>
            </a:r>
            <a:r>
              <a:rPr lang="de-AT" altLang="de-DE" sz="1600" b="1" dirty="0" smtClean="0"/>
              <a:t>Analysengeräte</a:t>
            </a:r>
            <a:r>
              <a:rPr lang="de-AT" altLang="de-DE" sz="1600" dirty="0" smtClean="0"/>
              <a:t> für Weinbaubetriebe</a:t>
            </a:r>
          </a:p>
          <a:p>
            <a:pPr eaLnBrk="1" hangingPunct="1">
              <a:lnSpc>
                <a:spcPts val="2000"/>
              </a:lnSpc>
              <a:spcBef>
                <a:spcPts val="600"/>
              </a:spcBef>
              <a:buFont typeface="Arial" panose="020B0604020202020204" pitchFamily="34" charset="0"/>
              <a:buChar char="•"/>
              <a:defRPr/>
            </a:pPr>
            <a:r>
              <a:rPr lang="de-DE" altLang="de-DE" sz="1600" dirty="0" smtClean="0"/>
              <a:t>Friedrich Barbara </a:t>
            </a:r>
            <a:r>
              <a:rPr lang="de-AT" altLang="de-DE" sz="1600" dirty="0" smtClean="0"/>
              <a:t>(</a:t>
            </a:r>
            <a:r>
              <a:rPr lang="de-AT" altLang="de-DE" sz="1600" dirty="0" err="1" smtClean="0"/>
              <a:t>HBLAuBA</a:t>
            </a:r>
            <a:r>
              <a:rPr lang="de-AT" altLang="de-DE" sz="1600" dirty="0" smtClean="0"/>
              <a:t> Klbg): Erfahrungen mit verschiedenen </a:t>
            </a:r>
            <a:r>
              <a:rPr lang="de-AT" altLang="de-DE" sz="1600" b="1" dirty="0" err="1" smtClean="0"/>
              <a:t>Botrytiziden</a:t>
            </a:r>
            <a:r>
              <a:rPr lang="de-AT" altLang="de-DE" sz="1600" dirty="0" smtClean="0"/>
              <a:t> im Weinbau</a:t>
            </a:r>
            <a:endParaRPr lang="de-DE" altLang="de-DE" sz="1600" dirty="0" smtClean="0"/>
          </a:p>
          <a:p>
            <a:pPr eaLnBrk="1" hangingPunct="1">
              <a:lnSpc>
                <a:spcPts val="2000"/>
              </a:lnSpc>
              <a:spcBef>
                <a:spcPts val="600"/>
              </a:spcBef>
              <a:buFont typeface="Arial" panose="020B0604020202020204" pitchFamily="34" charset="0"/>
              <a:buChar char="•"/>
              <a:defRPr/>
            </a:pPr>
            <a:r>
              <a:rPr lang="de-DE" altLang="de-DE" sz="1600" dirty="0" smtClean="0"/>
              <a:t>Philipp Eder: </a:t>
            </a:r>
            <a:r>
              <a:rPr lang="de-DE" altLang="de-DE" sz="1600" b="1" dirty="0" smtClean="0"/>
              <a:t>Abbaudynamik</a:t>
            </a:r>
            <a:r>
              <a:rPr lang="de-DE" altLang="de-DE" sz="1600" dirty="0" smtClean="0"/>
              <a:t> von </a:t>
            </a:r>
            <a:r>
              <a:rPr lang="de-DE" altLang="de-DE" sz="1600" b="1" dirty="0" err="1" smtClean="0"/>
              <a:t>Botrytiziden</a:t>
            </a:r>
            <a:r>
              <a:rPr lang="de-DE" altLang="de-DE" sz="1600" dirty="0" smtClean="0"/>
              <a:t> während der Weinbereitung und Lagerung </a:t>
            </a:r>
          </a:p>
          <a:p>
            <a:pPr eaLnBrk="1" hangingPunct="1">
              <a:lnSpc>
                <a:spcPts val="2000"/>
              </a:lnSpc>
              <a:spcBef>
                <a:spcPts val="600"/>
              </a:spcBef>
              <a:defRPr/>
            </a:pPr>
            <a:r>
              <a:rPr lang="de-AT" altLang="de-DE" sz="1600" dirty="0" smtClean="0"/>
              <a:t>Eder, Reinhard (</a:t>
            </a:r>
            <a:r>
              <a:rPr lang="de-AT" altLang="de-DE" sz="1600" dirty="0" err="1" smtClean="0"/>
              <a:t>HBLAuBA</a:t>
            </a:r>
            <a:r>
              <a:rPr lang="de-AT" altLang="de-DE" sz="1600" dirty="0" smtClean="0"/>
              <a:t> Klbg): </a:t>
            </a:r>
            <a:r>
              <a:rPr lang="de-AT" altLang="de-DE" sz="1600" b="1" dirty="0" smtClean="0"/>
              <a:t>Tannat-</a:t>
            </a:r>
            <a:r>
              <a:rPr lang="de-AT" altLang="de-DE" sz="1600" b="1" dirty="0" err="1" smtClean="0"/>
              <a:t>Madiran</a:t>
            </a:r>
            <a:r>
              <a:rPr lang="de-AT" altLang="de-DE" sz="1600" dirty="0" smtClean="0"/>
              <a:t> – Wein einer besonders gesunden Sorte?</a:t>
            </a:r>
          </a:p>
          <a:p>
            <a:pPr eaLnBrk="1" hangingPunct="1">
              <a:lnSpc>
                <a:spcPct val="80000"/>
              </a:lnSpc>
              <a:buFontTx/>
              <a:buNone/>
              <a:defRPr/>
            </a:pPr>
            <a:endParaRPr lang="de-DE" altLang="de-DE" sz="800" dirty="0" smtClean="0"/>
          </a:p>
          <a:p>
            <a:pPr eaLnBrk="1" hangingPunct="1">
              <a:lnSpc>
                <a:spcPct val="80000"/>
              </a:lnSpc>
              <a:buFontTx/>
              <a:buNone/>
              <a:defRPr/>
            </a:pPr>
            <a:r>
              <a:rPr lang="de-DE" altLang="de-DE" sz="1600" dirty="0" smtClean="0"/>
              <a:t>Anschließend  ca. 18:00 Uhr: Verkostung von verschiedenen Weißburgunder Weinen</a:t>
            </a:r>
            <a:endParaRPr lang="de-DE" altLang="de-DE" sz="1800" dirty="0" smtClean="0"/>
          </a:p>
          <a:p>
            <a:pPr eaLnBrk="1" hangingPunct="1">
              <a:lnSpc>
                <a:spcPct val="80000"/>
              </a:lnSpc>
              <a:buFontTx/>
              <a:buNone/>
              <a:defRPr/>
            </a:pPr>
            <a:endParaRPr lang="de-DE" altLang="de-DE" sz="1200" dirty="0" smtClean="0"/>
          </a:p>
          <a:p>
            <a:pPr eaLnBrk="1" hangingPunct="1">
              <a:lnSpc>
                <a:spcPct val="80000"/>
              </a:lnSpc>
              <a:buFontTx/>
              <a:buNone/>
              <a:defRPr/>
            </a:pPr>
            <a:r>
              <a:rPr lang="de-DE" altLang="de-DE" sz="1600" dirty="0" smtClean="0"/>
              <a:t>Gemütlicher gemeinsamer Abschluss</a:t>
            </a:r>
          </a:p>
          <a:p>
            <a:pPr eaLnBrk="1" hangingPunct="1">
              <a:lnSpc>
                <a:spcPct val="80000"/>
              </a:lnSpc>
              <a:buFontTx/>
              <a:buNone/>
              <a:defRPr/>
            </a:pPr>
            <a:endParaRPr lang="de-AT" altLang="de-DE" sz="1200" dirty="0" smtClean="0"/>
          </a:p>
          <a:p>
            <a:pPr eaLnBrk="1" hangingPunct="1">
              <a:lnSpc>
                <a:spcPct val="80000"/>
              </a:lnSpc>
              <a:buFontTx/>
              <a:buNone/>
              <a:defRPr/>
            </a:pPr>
            <a:r>
              <a:rPr lang="de-DE" altLang="de-DE" sz="1600" dirty="0" smtClean="0"/>
              <a:t>Aufwandsbeitrag: </a:t>
            </a:r>
            <a:r>
              <a:rPr lang="de-DE" altLang="de-DE" sz="1600" dirty="0" err="1" smtClean="0"/>
              <a:t>VÖstÖF</a:t>
            </a:r>
            <a:r>
              <a:rPr lang="de-DE" altLang="de-DE" sz="1600" dirty="0" smtClean="0"/>
              <a:t> Mitglieder: frei 		Nicht-</a:t>
            </a:r>
            <a:r>
              <a:rPr lang="de-DE" altLang="de-DE" sz="1600" dirty="0" err="1" smtClean="0"/>
              <a:t>VÖStÖF</a:t>
            </a:r>
            <a:r>
              <a:rPr lang="de-DE" altLang="de-DE" sz="1600" dirty="0" smtClean="0"/>
              <a:t> Mitglieder 30 € </a:t>
            </a:r>
          </a:p>
          <a:p>
            <a:pPr eaLnBrk="1" hangingPunct="1">
              <a:lnSpc>
                <a:spcPct val="80000"/>
              </a:lnSpc>
              <a:buFontTx/>
              <a:buNone/>
              <a:defRPr/>
            </a:pPr>
            <a:endParaRPr lang="de-DE" altLang="de-DE" sz="1600" dirty="0" smtClean="0"/>
          </a:p>
        </p:txBody>
      </p:sp>
      <p:pic>
        <p:nvPicPr>
          <p:cNvPr id="2052" name="Picture 7" descr="Version 2 dreieck_5_briefkopf_rgg_60m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9863"/>
            <a:ext cx="176371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79388" y="1229271"/>
            <a:ext cx="8785100" cy="615553"/>
          </a:xfrm>
          <a:prstGeom prst="rect">
            <a:avLst/>
          </a:prstGeom>
        </p:spPr>
        <p:txBody>
          <a:bodyPr wrap="square">
            <a:spAutoFit/>
          </a:bodyPr>
          <a:lstStyle/>
          <a:p>
            <a:pPr algn="ctr">
              <a:defRPr/>
            </a:pPr>
            <a:r>
              <a:rPr lang="de-AT" altLang="de-DE" sz="1600" kern="0" dirty="0" err="1" smtClean="0">
                <a:solidFill>
                  <a:srgbClr val="FF0000"/>
                </a:solidFill>
                <a:latin typeface="Arial"/>
                <a:ea typeface="+mj-ea"/>
                <a:cs typeface="+mj-cs"/>
              </a:rPr>
              <a:t>HBLAuBA</a:t>
            </a:r>
            <a:r>
              <a:rPr lang="de-AT" altLang="de-DE" sz="1600" kern="0" dirty="0" smtClean="0">
                <a:solidFill>
                  <a:srgbClr val="FF0000"/>
                </a:solidFill>
                <a:latin typeface="Arial"/>
                <a:ea typeface="+mj-ea"/>
                <a:cs typeface="+mj-cs"/>
              </a:rPr>
              <a:t> WO, </a:t>
            </a:r>
            <a:r>
              <a:rPr lang="de-AT" altLang="de-DE" sz="1600" kern="0" dirty="0">
                <a:solidFill>
                  <a:srgbClr val="FF0000"/>
                </a:solidFill>
                <a:latin typeface="Arial"/>
                <a:ea typeface="+mj-ea"/>
                <a:cs typeface="+mj-cs"/>
              </a:rPr>
              <a:t>Kompetenzzentrum Weinbau-Kellerwirtschaft, Agnesstraße 60, 1. Stock, HS II</a:t>
            </a:r>
            <a:br>
              <a:rPr lang="de-AT" altLang="de-DE" sz="1600" kern="0" dirty="0">
                <a:solidFill>
                  <a:srgbClr val="FF0000"/>
                </a:solidFill>
                <a:latin typeface="Arial"/>
                <a:ea typeface="+mj-ea"/>
                <a:cs typeface="+mj-cs"/>
              </a:rPr>
            </a:br>
            <a:endParaRPr lang="de-AT" dirty="0"/>
          </a:p>
        </p:txBody>
      </p:sp>
    </p:spTree>
    <p:extLst>
      <p:ext uri="{BB962C8B-B14F-4D97-AF65-F5344CB8AC3E}">
        <p14:creationId xmlns:p14="http://schemas.microsoft.com/office/powerpoint/2010/main" val="318257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703" y="59482"/>
            <a:ext cx="7772400" cy="792088"/>
          </a:xfrm>
        </p:spPr>
        <p:txBody>
          <a:bodyPr/>
          <a:lstStyle/>
          <a:p>
            <a:r>
              <a:rPr lang="de-DE" b="1" dirty="0" smtClean="0">
                <a:solidFill>
                  <a:srgbClr val="FB4505"/>
                </a:solidFill>
              </a:rPr>
              <a:t>„Klima und Weinaroma“ </a:t>
            </a:r>
            <a:endParaRPr lang="de-AT" dirty="0">
              <a:solidFill>
                <a:srgbClr val="FB4505"/>
              </a:solidFill>
            </a:endParaRPr>
          </a:p>
        </p:txBody>
      </p:sp>
      <p:sp>
        <p:nvSpPr>
          <p:cNvPr id="4" name="Textfeld 3"/>
          <p:cNvSpPr txBox="1"/>
          <p:nvPr/>
        </p:nvSpPr>
        <p:spPr>
          <a:xfrm>
            <a:off x="138088" y="908720"/>
            <a:ext cx="8898408" cy="5896999"/>
          </a:xfrm>
          <a:prstGeom prst="rect">
            <a:avLst/>
          </a:prstGeom>
          <a:noFill/>
        </p:spPr>
        <p:txBody>
          <a:bodyPr wrap="square" rtlCol="0">
            <a:spAutoFit/>
          </a:bodyPr>
          <a:lstStyle/>
          <a:p>
            <a:r>
              <a:rPr lang="de-DE" b="1" dirty="0" smtClean="0">
                <a:solidFill>
                  <a:schemeClr val="tx1"/>
                </a:solidFill>
                <a:latin typeface="Arial" panose="020B0604020202020204" pitchFamily="34" charset="0"/>
                <a:cs typeface="Arial" panose="020B0604020202020204" pitchFamily="34" charset="0"/>
              </a:rPr>
              <a:t>5. Juni 2018	Beginn: 17:00 Uhr</a:t>
            </a:r>
          </a:p>
          <a:p>
            <a:r>
              <a:rPr lang="de-DE" b="1" dirty="0" smtClean="0">
                <a:solidFill>
                  <a:schemeClr val="tx1"/>
                </a:solidFill>
                <a:latin typeface="Arial" panose="020B0604020202020204" pitchFamily="34" charset="0"/>
                <a:cs typeface="Arial" panose="020B0604020202020204" pitchFamily="34" charset="0"/>
              </a:rPr>
              <a:t>Ort:  		</a:t>
            </a:r>
            <a:r>
              <a:rPr lang="de-DE" dirty="0" smtClean="0">
                <a:solidFill>
                  <a:schemeClr val="tx1"/>
                </a:solidFill>
                <a:latin typeface="Arial" panose="020B0604020202020204" pitchFamily="34" charset="0"/>
                <a:cs typeface="Arial" panose="020B0604020202020204" pitchFamily="34" charset="0"/>
              </a:rPr>
              <a:t>Domäne Wachau,  </a:t>
            </a:r>
            <a:r>
              <a:rPr lang="de-DE" dirty="0" err="1" smtClean="0">
                <a:solidFill>
                  <a:schemeClr val="tx1"/>
                </a:solidFill>
                <a:latin typeface="Arial" panose="020B0604020202020204" pitchFamily="34" charset="0"/>
                <a:cs typeface="Arial" panose="020B0604020202020204" pitchFamily="34" charset="0"/>
              </a:rPr>
              <a:t>Barockschlössl</a:t>
            </a:r>
            <a:r>
              <a:rPr lang="de-DE" dirty="0">
                <a:latin typeface="Arial" panose="020B0604020202020204" pitchFamily="34" charset="0"/>
                <a:cs typeface="Arial" panose="020B0604020202020204" pitchFamily="34" charset="0"/>
              </a:rPr>
              <a:t>,</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Dürnstein</a:t>
            </a:r>
            <a:r>
              <a:rPr lang="de-DE" dirty="0" smtClean="0">
                <a:solidFill>
                  <a:schemeClr val="tx1"/>
                </a:solidFill>
                <a:latin typeface="Arial" panose="020B0604020202020204" pitchFamily="34" charset="0"/>
                <a:cs typeface="Arial" panose="020B0604020202020204" pitchFamily="34" charset="0"/>
              </a:rPr>
              <a:t> </a:t>
            </a:r>
            <a:endParaRPr lang="de-AT" dirty="0" smtClean="0">
              <a:solidFill>
                <a:schemeClr val="tx1"/>
              </a:solidFill>
              <a:latin typeface="Arial" panose="020B0604020202020204" pitchFamily="34" charset="0"/>
              <a:cs typeface="Arial" panose="020B0604020202020204" pitchFamily="34" charset="0"/>
            </a:endParaRPr>
          </a:p>
          <a:p>
            <a:endParaRPr lang="de-DE" dirty="0" smtClean="0">
              <a:solidFill>
                <a:schemeClr val="tx1"/>
              </a:solidFill>
              <a:latin typeface="Arial" panose="020B0604020202020204" pitchFamily="34" charset="0"/>
              <a:cs typeface="Arial" panose="020B0604020202020204" pitchFamily="34" charset="0"/>
            </a:endParaRPr>
          </a:p>
          <a:p>
            <a:pPr>
              <a:tabLst>
                <a:tab pos="1528763" algn="l"/>
              </a:tabLst>
            </a:pPr>
            <a:r>
              <a:rPr lang="de-DE" b="1" dirty="0" smtClean="0">
                <a:solidFill>
                  <a:schemeClr val="tx1"/>
                </a:solidFill>
                <a:latin typeface="Arial" panose="020B0604020202020204" pitchFamily="34" charset="0"/>
                <a:cs typeface="Arial" panose="020B0604020202020204" pitchFamily="34" charset="0"/>
              </a:rPr>
              <a:t>Veranstalter:  </a:t>
            </a:r>
            <a:r>
              <a:rPr lang="de-DE" dirty="0" smtClean="0">
                <a:solidFill>
                  <a:schemeClr val="tx1"/>
                </a:solidFill>
                <a:latin typeface="Arial" panose="020B0604020202020204" pitchFamily="34" charset="0"/>
                <a:cs typeface="Arial" panose="020B0604020202020204" pitchFamily="34" charset="0"/>
              </a:rPr>
              <a:t>	Vereinigung österreichischer Önologen und Weinforscher (</a:t>
            </a:r>
            <a:r>
              <a:rPr lang="de-DE" dirty="0" err="1" smtClean="0">
                <a:solidFill>
                  <a:schemeClr val="tx1"/>
                </a:solidFill>
                <a:latin typeface="Arial" panose="020B0604020202020204" pitchFamily="34" charset="0"/>
                <a:cs typeface="Arial" panose="020B0604020202020204" pitchFamily="34" charset="0"/>
              </a:rPr>
              <a:t>VÖStÖF</a:t>
            </a:r>
            <a:r>
              <a:rPr lang="de-DE" dirty="0" smtClean="0">
                <a:solidFill>
                  <a:schemeClr val="tx1"/>
                </a:solidFill>
                <a:latin typeface="Arial" panose="020B0604020202020204" pitchFamily="34" charset="0"/>
                <a:cs typeface="Arial" panose="020B0604020202020204" pitchFamily="34" charset="0"/>
              </a:rPr>
              <a:t>)</a:t>
            </a:r>
          </a:p>
          <a:p>
            <a:pPr>
              <a:tabLst>
                <a:tab pos="1528763" algn="l"/>
              </a:tabLst>
            </a:pPr>
            <a:r>
              <a:rPr lang="de-DE" dirty="0">
                <a:latin typeface="Arial" panose="020B0604020202020204" pitchFamily="34" charset="0"/>
                <a:cs typeface="Arial" panose="020B0604020202020204" pitchFamily="34" charset="0"/>
              </a:rPr>
              <a:t>	</a:t>
            </a:r>
            <a:r>
              <a:rPr lang="de-DE" dirty="0" smtClean="0">
                <a:solidFill>
                  <a:schemeClr val="tx1"/>
                </a:solidFill>
                <a:latin typeface="Arial" panose="020B0604020202020204" pitchFamily="34" charset="0"/>
                <a:cs typeface="Arial" panose="020B0604020202020204" pitchFamily="34" charset="0"/>
              </a:rPr>
              <a:t>Verband </a:t>
            </a:r>
            <a:r>
              <a:rPr lang="de-DE" dirty="0" err="1" smtClean="0">
                <a:solidFill>
                  <a:schemeClr val="tx1"/>
                </a:solidFill>
                <a:latin typeface="Arial" panose="020B0604020202020204" pitchFamily="34" charset="0"/>
                <a:cs typeface="Arial" panose="020B0604020202020204" pitchFamily="34" charset="0"/>
              </a:rPr>
              <a:t>Klosterneuburger</a:t>
            </a:r>
            <a:r>
              <a:rPr lang="de-DE" dirty="0" smtClean="0">
                <a:solidFill>
                  <a:schemeClr val="tx1"/>
                </a:solidFill>
                <a:latin typeface="Arial" panose="020B0604020202020204" pitchFamily="34" charset="0"/>
                <a:cs typeface="Arial" panose="020B0604020202020204" pitchFamily="34" charset="0"/>
              </a:rPr>
              <a:t> Önologen und Pomologen</a:t>
            </a:r>
          </a:p>
          <a:p>
            <a:pPr>
              <a:tabLst>
                <a:tab pos="1528763" algn="l"/>
              </a:tabLst>
            </a:pP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HBLAuBA</a:t>
            </a:r>
            <a:r>
              <a:rPr lang="de-DE" dirty="0" smtClean="0">
                <a:solidFill>
                  <a:schemeClr val="tx1"/>
                </a:solidFill>
                <a:latin typeface="Arial" panose="020B0604020202020204" pitchFamily="34" charset="0"/>
                <a:cs typeface="Arial" panose="020B0604020202020204" pitchFamily="34" charset="0"/>
              </a:rPr>
              <a:t> für Wein- und Obstbau </a:t>
            </a:r>
          </a:p>
          <a:p>
            <a:pPr>
              <a:tabLst>
                <a:tab pos="1528763" algn="l"/>
              </a:tabLst>
            </a:pPr>
            <a:r>
              <a:rPr lang="de-DE" dirty="0" smtClean="0">
                <a:solidFill>
                  <a:schemeClr val="tx1"/>
                </a:solidFill>
                <a:latin typeface="Arial" panose="020B0604020202020204" pitchFamily="34" charset="0"/>
                <a:cs typeface="Arial" panose="020B0604020202020204" pitchFamily="34" charset="0"/>
              </a:rPr>
              <a:t>	Domäne Wachau, </a:t>
            </a:r>
            <a:r>
              <a:rPr lang="de-DE" dirty="0" err="1" smtClean="0">
                <a:solidFill>
                  <a:schemeClr val="tx1"/>
                </a:solidFill>
                <a:latin typeface="Arial" panose="020B0604020202020204" pitchFamily="34" charset="0"/>
                <a:cs typeface="Arial" panose="020B0604020202020204" pitchFamily="34" charset="0"/>
              </a:rPr>
              <a:t>Dürnstein</a:t>
            </a:r>
            <a:r>
              <a:rPr lang="de-DE" dirty="0" smtClean="0">
                <a:solidFill>
                  <a:schemeClr val="tx1"/>
                </a:solidFill>
                <a:latin typeface="Arial" panose="020B0604020202020204" pitchFamily="34" charset="0"/>
                <a:cs typeface="Arial" panose="020B0604020202020204" pitchFamily="34" charset="0"/>
              </a:rPr>
              <a:t> </a:t>
            </a:r>
            <a:r>
              <a:rPr lang="de-DE" sz="800" b="1" dirty="0" smtClean="0">
                <a:solidFill>
                  <a:schemeClr val="tx1"/>
                </a:solidFill>
                <a:latin typeface="Arial" panose="020B0604020202020204" pitchFamily="34" charset="0"/>
                <a:cs typeface="Arial" panose="020B0604020202020204" pitchFamily="34" charset="0"/>
              </a:rPr>
              <a:t> </a:t>
            </a:r>
          </a:p>
          <a:p>
            <a:endParaRPr lang="de-AT" sz="800" b="1" dirty="0" smtClean="0">
              <a:solidFill>
                <a:schemeClr val="tx1"/>
              </a:solidFill>
              <a:latin typeface="Arial" panose="020B0604020202020204" pitchFamily="34" charset="0"/>
              <a:cs typeface="Arial" panose="020B0604020202020204" pitchFamily="34" charset="0"/>
            </a:endParaRPr>
          </a:p>
          <a:p>
            <a:r>
              <a:rPr lang="de-DE" b="1" dirty="0" smtClean="0">
                <a:solidFill>
                  <a:schemeClr val="tx1"/>
                </a:solidFill>
                <a:latin typeface="Arial" panose="020B0604020202020204" pitchFamily="34" charset="0"/>
                <a:cs typeface="Arial" panose="020B0604020202020204" pitchFamily="34" charset="0"/>
              </a:rPr>
              <a:t>Programm: </a:t>
            </a:r>
          </a:p>
          <a:p>
            <a:endParaRPr lang="de-DE" sz="800" b="1" dirty="0">
              <a:latin typeface="Arial" panose="020B0604020202020204" pitchFamily="34" charset="0"/>
              <a:cs typeface="Arial" panose="020B0604020202020204" pitchFamily="34" charset="0"/>
            </a:endParaRPr>
          </a:p>
          <a:p>
            <a:r>
              <a:rPr lang="de-DE" b="1" dirty="0" smtClean="0">
                <a:solidFill>
                  <a:schemeClr val="tx1"/>
                </a:solidFill>
                <a:latin typeface="Arial" panose="020B0604020202020204" pitchFamily="34" charset="0"/>
                <a:cs typeface="Arial" panose="020B0604020202020204" pitchFamily="34" charset="0"/>
              </a:rPr>
              <a:t>„Wirkung von Sonnen-/Trockenstress auf die Weinqualität“</a:t>
            </a:r>
            <a:endParaRPr lang="de-AT" b="1" dirty="0" smtClean="0">
              <a:solidFill>
                <a:schemeClr val="tx1"/>
              </a:solidFill>
              <a:latin typeface="Arial" panose="020B0604020202020204" pitchFamily="34" charset="0"/>
              <a:cs typeface="Arial" panose="020B0604020202020204" pitchFamily="34" charset="0"/>
            </a:endParaRPr>
          </a:p>
          <a:p>
            <a:pPr marL="361950"/>
            <a:r>
              <a:rPr lang="de-DE" dirty="0" smtClean="0">
                <a:solidFill>
                  <a:schemeClr val="tx1"/>
                </a:solidFill>
                <a:latin typeface="Arial" panose="020B0604020202020204" pitchFamily="34" charset="0"/>
                <a:cs typeface="Arial" panose="020B0604020202020204" pitchFamily="34" charset="0"/>
              </a:rPr>
              <a:t>HR Dir. Dr. Reinhard Eder, </a:t>
            </a:r>
            <a:r>
              <a:rPr lang="de-DE" dirty="0" err="1" smtClean="0">
                <a:solidFill>
                  <a:schemeClr val="tx1"/>
                </a:solidFill>
                <a:latin typeface="Arial" panose="020B0604020202020204" pitchFamily="34" charset="0"/>
                <a:cs typeface="Arial" panose="020B0604020202020204" pitchFamily="34" charset="0"/>
              </a:rPr>
              <a:t>HBLAuBA</a:t>
            </a:r>
            <a:r>
              <a:rPr lang="de-DE" dirty="0" smtClean="0">
                <a:solidFill>
                  <a:schemeClr val="tx1"/>
                </a:solidFill>
                <a:latin typeface="Arial" panose="020B0604020202020204" pitchFamily="34" charset="0"/>
                <a:cs typeface="Arial" panose="020B0604020202020204" pitchFamily="34" charset="0"/>
              </a:rPr>
              <a:t> für Wein- und Obstbau, Klosterneuburg</a:t>
            </a:r>
            <a:endParaRPr lang="de-AT" sz="1000" dirty="0" smtClean="0">
              <a:solidFill>
                <a:schemeClr val="tx1"/>
              </a:solidFill>
              <a:latin typeface="Arial" panose="020B0604020202020204" pitchFamily="34" charset="0"/>
              <a:cs typeface="Arial" panose="020B0604020202020204" pitchFamily="34" charset="0"/>
            </a:endParaRPr>
          </a:p>
          <a:p>
            <a:r>
              <a:rPr lang="de-DE" sz="1000" dirty="0" smtClean="0">
                <a:solidFill>
                  <a:schemeClr val="tx1"/>
                </a:solidFill>
                <a:latin typeface="Arial" panose="020B0604020202020204" pitchFamily="34" charset="0"/>
                <a:cs typeface="Arial" panose="020B0604020202020204" pitchFamily="34" charset="0"/>
              </a:rPr>
              <a:t> </a:t>
            </a:r>
            <a:endParaRPr lang="de-AT" sz="1000" dirty="0" smtClean="0">
              <a:solidFill>
                <a:schemeClr val="tx1"/>
              </a:solidFill>
              <a:latin typeface="Arial" panose="020B0604020202020204" pitchFamily="34" charset="0"/>
              <a:cs typeface="Arial" panose="020B0604020202020204" pitchFamily="34" charset="0"/>
            </a:endParaRPr>
          </a:p>
          <a:p>
            <a:r>
              <a:rPr lang="de-DE" b="1" dirty="0" smtClean="0">
                <a:solidFill>
                  <a:schemeClr val="tx1"/>
                </a:solidFill>
                <a:latin typeface="Arial" panose="020B0604020202020204" pitchFamily="34" charset="0"/>
                <a:cs typeface="Arial" panose="020B0604020202020204" pitchFamily="34" charset="0"/>
              </a:rPr>
              <a:t>„</a:t>
            </a:r>
            <a:r>
              <a:rPr lang="de-AT" b="1" dirty="0" err="1" smtClean="0">
                <a:solidFill>
                  <a:schemeClr val="tx1"/>
                </a:solidFill>
                <a:latin typeface="Arial" panose="020B0604020202020204" pitchFamily="34" charset="0"/>
                <a:cs typeface="Arial" panose="020B0604020202020204" pitchFamily="34" charset="0"/>
              </a:rPr>
              <a:t>Esca</a:t>
            </a:r>
            <a:r>
              <a:rPr lang="de-AT" b="1" dirty="0" smtClean="0">
                <a:solidFill>
                  <a:schemeClr val="tx1"/>
                </a:solidFill>
                <a:latin typeface="Arial" panose="020B0604020202020204" pitchFamily="34" charset="0"/>
                <a:cs typeface="Arial" panose="020B0604020202020204" pitchFamily="34" charset="0"/>
              </a:rPr>
              <a:t> und </a:t>
            </a:r>
            <a:r>
              <a:rPr lang="de-AT" b="1" dirty="0" err="1" smtClean="0">
                <a:solidFill>
                  <a:schemeClr val="tx1"/>
                </a:solidFill>
                <a:latin typeface="Arial" panose="020B0604020202020204" pitchFamily="34" charset="0"/>
                <a:cs typeface="Arial" panose="020B0604020202020204" pitchFamily="34" charset="0"/>
              </a:rPr>
              <a:t>Phytoplasmosen</a:t>
            </a:r>
            <a:r>
              <a:rPr lang="de-AT" b="1" dirty="0" smtClean="0">
                <a:solidFill>
                  <a:schemeClr val="tx1"/>
                </a:solidFill>
                <a:latin typeface="Arial" panose="020B0604020202020204" pitchFamily="34" charset="0"/>
                <a:cs typeface="Arial" panose="020B0604020202020204" pitchFamily="34" charset="0"/>
              </a:rPr>
              <a:t>- zwei aktuelle Herausforderungen für den Weinbau“</a:t>
            </a:r>
          </a:p>
          <a:p>
            <a:pPr indent="361950"/>
            <a:r>
              <a:rPr lang="de-AT" dirty="0" smtClean="0">
                <a:solidFill>
                  <a:schemeClr val="tx1"/>
                </a:solidFill>
                <a:latin typeface="Arial" panose="020B0604020202020204" pitchFamily="34" charset="0"/>
                <a:cs typeface="Arial" panose="020B0604020202020204" pitchFamily="34" charset="0"/>
              </a:rPr>
              <a:t>Dr. Monika Riedle-Bauer, </a:t>
            </a:r>
            <a:r>
              <a:rPr lang="de-AT" dirty="0" err="1" smtClean="0">
                <a:solidFill>
                  <a:schemeClr val="tx1"/>
                </a:solidFill>
                <a:latin typeface="Arial" panose="020B0604020202020204" pitchFamily="34" charset="0"/>
                <a:cs typeface="Arial" panose="020B0604020202020204" pitchFamily="34" charset="0"/>
              </a:rPr>
              <a:t>HBLAuBA</a:t>
            </a:r>
            <a:r>
              <a:rPr lang="de-AT" dirty="0" smtClean="0">
                <a:solidFill>
                  <a:schemeClr val="tx1"/>
                </a:solidFill>
                <a:latin typeface="Arial" panose="020B0604020202020204" pitchFamily="34" charset="0"/>
                <a:cs typeface="Arial" panose="020B0604020202020204" pitchFamily="34" charset="0"/>
              </a:rPr>
              <a:t> für Wein- u. Obstbau, Klosterneuburg</a:t>
            </a:r>
          </a:p>
          <a:p>
            <a:r>
              <a:rPr lang="de-AT" sz="1000" dirty="0" smtClean="0">
                <a:solidFill>
                  <a:schemeClr val="tx1"/>
                </a:solidFill>
                <a:latin typeface="Arial" panose="020B0604020202020204" pitchFamily="34" charset="0"/>
                <a:cs typeface="Arial" panose="020B0604020202020204" pitchFamily="34" charset="0"/>
              </a:rPr>
              <a:t> </a:t>
            </a:r>
          </a:p>
          <a:p>
            <a:pPr marL="361950" indent="-361950">
              <a:tabLst>
                <a:tab pos="95250" algn="l"/>
              </a:tabLst>
            </a:pPr>
            <a:r>
              <a:rPr lang="de-DE" b="1" dirty="0" smtClean="0">
                <a:solidFill>
                  <a:schemeClr val="tx1"/>
                </a:solidFill>
                <a:latin typeface="Arial" panose="020B0604020202020204" pitchFamily="34" charset="0"/>
                <a:cs typeface="Arial" panose="020B0604020202020204" pitchFamily="34" charset="0"/>
              </a:rPr>
              <a:t>„Technologische Beeinflussung der Aromatik von Weinen am Beispiel Weißburgunder“ </a:t>
            </a:r>
            <a:r>
              <a:rPr lang="de-DE" dirty="0" smtClean="0">
                <a:solidFill>
                  <a:schemeClr val="tx1"/>
                </a:solidFill>
                <a:latin typeface="Arial" panose="020B0604020202020204" pitchFamily="34" charset="0"/>
                <a:cs typeface="Arial" panose="020B0604020202020204" pitchFamily="34" charset="0"/>
              </a:rPr>
              <a:t>DI Christian Philipp, </a:t>
            </a:r>
            <a:r>
              <a:rPr lang="de-AT" dirty="0" err="1" smtClean="0">
                <a:solidFill>
                  <a:schemeClr val="tx1"/>
                </a:solidFill>
                <a:latin typeface="Arial" panose="020B0604020202020204" pitchFamily="34" charset="0"/>
                <a:cs typeface="Arial" panose="020B0604020202020204" pitchFamily="34" charset="0"/>
              </a:rPr>
              <a:t>HBLAuBA</a:t>
            </a:r>
            <a:r>
              <a:rPr lang="de-AT" dirty="0" smtClean="0">
                <a:solidFill>
                  <a:schemeClr val="tx1"/>
                </a:solidFill>
                <a:latin typeface="Arial" panose="020B0604020202020204" pitchFamily="34" charset="0"/>
                <a:cs typeface="Arial" panose="020B0604020202020204" pitchFamily="34" charset="0"/>
              </a:rPr>
              <a:t> für Wein- u. Obstbau, Klbg.</a:t>
            </a:r>
          </a:p>
          <a:p>
            <a:r>
              <a:rPr lang="de-DE" sz="1000" dirty="0" smtClean="0">
                <a:solidFill>
                  <a:schemeClr val="tx1"/>
                </a:solidFill>
                <a:latin typeface="Arial" panose="020B0604020202020204" pitchFamily="34" charset="0"/>
                <a:cs typeface="Arial" panose="020B0604020202020204" pitchFamily="34" charset="0"/>
              </a:rPr>
              <a:t> </a:t>
            </a:r>
            <a:endParaRPr lang="de-AT" sz="1000" dirty="0" smtClean="0">
              <a:solidFill>
                <a:schemeClr val="tx1"/>
              </a:solidFill>
              <a:latin typeface="Arial" panose="020B0604020202020204" pitchFamily="34" charset="0"/>
              <a:cs typeface="Arial" panose="020B0604020202020204" pitchFamily="34" charset="0"/>
            </a:endParaRPr>
          </a:p>
          <a:p>
            <a:r>
              <a:rPr lang="de-DE" b="1" dirty="0" smtClean="0">
                <a:solidFill>
                  <a:schemeClr val="tx1"/>
                </a:solidFill>
                <a:latin typeface="Arial" panose="020B0604020202020204" pitchFamily="34" charset="0"/>
                <a:cs typeface="Arial" panose="020B0604020202020204" pitchFamily="34" charset="0"/>
              </a:rPr>
              <a:t>„Die Petrolnote in </a:t>
            </a:r>
            <a:r>
              <a:rPr lang="de-DE" b="1" dirty="0" err="1" smtClean="0">
                <a:solidFill>
                  <a:schemeClr val="tx1"/>
                </a:solidFill>
                <a:latin typeface="Arial" panose="020B0604020202020204" pitchFamily="34" charset="0"/>
                <a:cs typeface="Arial" panose="020B0604020202020204" pitchFamily="34" charset="0"/>
              </a:rPr>
              <a:t>Rieslingwein</a:t>
            </a:r>
            <a:r>
              <a:rPr lang="de-DE" b="1" dirty="0" smtClean="0">
                <a:solidFill>
                  <a:schemeClr val="tx1"/>
                </a:solidFill>
                <a:latin typeface="Arial" panose="020B0604020202020204" pitchFamily="34" charset="0"/>
                <a:cs typeface="Arial" panose="020B0604020202020204" pitchFamily="34" charset="0"/>
              </a:rPr>
              <a:t>: Ein Indikator für Klimawandel?“</a:t>
            </a:r>
            <a:endParaRPr lang="de-AT" b="1" dirty="0" smtClean="0">
              <a:solidFill>
                <a:schemeClr val="tx1"/>
              </a:solidFill>
              <a:latin typeface="Arial" panose="020B0604020202020204" pitchFamily="34" charset="0"/>
              <a:cs typeface="Arial" panose="020B0604020202020204" pitchFamily="34" charset="0"/>
            </a:endParaRPr>
          </a:p>
          <a:p>
            <a:pPr indent="361950"/>
            <a:r>
              <a:rPr lang="de-DE" dirty="0" smtClean="0">
                <a:solidFill>
                  <a:schemeClr val="tx1"/>
                </a:solidFill>
                <a:latin typeface="Arial" panose="020B0604020202020204" pitchFamily="34" charset="0"/>
                <a:cs typeface="Arial" panose="020B0604020202020204" pitchFamily="34" charset="0"/>
              </a:rPr>
              <a:t>Prof Winterhalter und Dr. Gök, Technische Universität Braunschweig</a:t>
            </a:r>
            <a:endParaRPr lang="de-AT" dirty="0" smtClean="0">
              <a:solidFill>
                <a:schemeClr val="tx1"/>
              </a:solidFill>
              <a:latin typeface="Arial" panose="020B0604020202020204" pitchFamily="34" charset="0"/>
              <a:cs typeface="Arial" panose="020B0604020202020204" pitchFamily="34" charset="0"/>
            </a:endParaRPr>
          </a:p>
          <a:p>
            <a:pPr>
              <a:lnSpc>
                <a:spcPct val="80000"/>
              </a:lnSpc>
              <a:defRPr/>
            </a:pPr>
            <a:endParaRPr lang="de-DE" altLang="de-DE" dirty="0" smtClean="0"/>
          </a:p>
          <a:p>
            <a:pPr>
              <a:lnSpc>
                <a:spcPct val="80000"/>
              </a:lnSpc>
              <a:defRPr/>
            </a:pPr>
            <a:r>
              <a:rPr lang="de-DE" altLang="de-DE" dirty="0" smtClean="0"/>
              <a:t>Anschließend  </a:t>
            </a:r>
            <a:r>
              <a:rPr lang="de-DE" altLang="de-DE" dirty="0"/>
              <a:t>ca. </a:t>
            </a:r>
            <a:r>
              <a:rPr lang="de-DE" altLang="de-DE" dirty="0" smtClean="0"/>
              <a:t>19:30 </a:t>
            </a:r>
            <a:r>
              <a:rPr lang="de-DE" altLang="de-DE" dirty="0"/>
              <a:t>Uhr: Verkostung von verschiedenen </a:t>
            </a:r>
            <a:r>
              <a:rPr lang="de-DE" altLang="de-DE" dirty="0" smtClean="0"/>
              <a:t>Weine und gemütlicher Ausklang </a:t>
            </a:r>
          </a:p>
          <a:p>
            <a:pPr>
              <a:lnSpc>
                <a:spcPct val="80000"/>
              </a:lnSpc>
              <a:defRPr/>
            </a:pPr>
            <a:r>
              <a:rPr lang="de-DE" altLang="de-DE" dirty="0" smtClean="0"/>
              <a:t>Anmeldung (Gäste sind zugelassen) bitte bis </a:t>
            </a:r>
            <a:r>
              <a:rPr lang="de-DE" altLang="de-DE" b="1" dirty="0" smtClean="0"/>
              <a:t>3. Juni </a:t>
            </a:r>
            <a:r>
              <a:rPr lang="de-DE" altLang="de-DE" dirty="0" smtClean="0"/>
              <a:t>bei </a:t>
            </a:r>
            <a:r>
              <a:rPr lang="de-DE" altLang="de-DE" dirty="0" smtClean="0">
                <a:hlinkClick r:id="rId2"/>
              </a:rPr>
              <a:t>Reinhard.Eder@weinobst.at</a:t>
            </a:r>
            <a:r>
              <a:rPr lang="de-DE" altLang="de-DE" dirty="0" smtClean="0"/>
              <a:t> </a:t>
            </a:r>
            <a:endParaRPr lang="de-DE" alt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16632"/>
            <a:ext cx="1504704" cy="87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49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236128" y="999331"/>
            <a:ext cx="8928099" cy="4859338"/>
          </a:xfrm>
        </p:spPr>
        <p:txBody>
          <a:bodyPr/>
          <a:lstStyle/>
          <a:p>
            <a:pPr eaLnBrk="1" hangingPunct="1">
              <a:lnSpc>
                <a:spcPct val="90000"/>
              </a:lnSpc>
              <a:buFontTx/>
              <a:buNone/>
              <a:defRPr/>
            </a:pPr>
            <a:r>
              <a:rPr lang="de-DE" altLang="de-DE" sz="1800" b="1" dirty="0" smtClean="0"/>
              <a:t>AKTIVITÄTEN 2018</a:t>
            </a:r>
          </a:p>
          <a:p>
            <a:pPr eaLnBrk="1" hangingPunct="1">
              <a:spcBef>
                <a:spcPts val="0"/>
              </a:spcBef>
              <a:buFontTx/>
              <a:buNone/>
              <a:defRPr/>
            </a:pPr>
            <a:endParaRPr lang="de-DE" altLang="de-DE" sz="800" dirty="0" smtClean="0"/>
          </a:p>
          <a:p>
            <a:pPr eaLnBrk="1" hangingPunct="1">
              <a:spcBef>
                <a:spcPts val="0"/>
              </a:spcBef>
              <a:buFontTx/>
              <a:buNone/>
              <a:defRPr/>
            </a:pPr>
            <a:r>
              <a:rPr lang="de-DE" altLang="de-DE" sz="2200" dirty="0" smtClean="0"/>
              <a:t>Vertretung bei der Union Internationale des </a:t>
            </a:r>
            <a:r>
              <a:rPr lang="de-DE" altLang="de-DE" sz="2200" dirty="0" err="1" smtClean="0"/>
              <a:t>Oenologues</a:t>
            </a:r>
            <a:r>
              <a:rPr lang="de-DE" altLang="de-DE" sz="2200" dirty="0" smtClean="0"/>
              <a:t> (</a:t>
            </a:r>
            <a:r>
              <a:rPr lang="de-DE" altLang="de-DE" sz="2200" dirty="0" err="1" smtClean="0"/>
              <a:t>UIOe</a:t>
            </a:r>
            <a:r>
              <a:rPr lang="de-DE" altLang="de-DE" sz="2200" dirty="0" smtClean="0"/>
              <a:t>)</a:t>
            </a:r>
          </a:p>
          <a:p>
            <a:pPr>
              <a:spcBef>
                <a:spcPts val="0"/>
              </a:spcBef>
            </a:pPr>
            <a:r>
              <a:rPr lang="de-AT" sz="1600" dirty="0" err="1"/>
              <a:t>Ui</a:t>
            </a:r>
            <a:r>
              <a:rPr lang="de-AT" sz="1600" dirty="0" err="1">
                <a:latin typeface="Vrinda"/>
                <a:cs typeface="Vrinda"/>
              </a:rPr>
              <a:t>Œ</a:t>
            </a:r>
            <a:r>
              <a:rPr lang="de-AT" sz="1600" dirty="0">
                <a:latin typeface="Vrinda"/>
                <a:cs typeface="Vrinda"/>
              </a:rPr>
              <a:t>: 16 Nationen, ca. 10.000 Mitglieder</a:t>
            </a:r>
          </a:p>
          <a:p>
            <a:pPr>
              <a:spcBef>
                <a:spcPts val="0"/>
              </a:spcBef>
            </a:pPr>
            <a:r>
              <a:rPr lang="de-AT" sz="1600" dirty="0">
                <a:latin typeface="Vrinda"/>
                <a:cs typeface="Vrinda"/>
              </a:rPr>
              <a:t>Aktivitäten:  Mitsprache bei Definition von Kompetenzen(Önologe, Facharbeiter, Sommelier)</a:t>
            </a:r>
          </a:p>
          <a:p>
            <a:pPr>
              <a:spcBef>
                <a:spcPts val="0"/>
              </a:spcBef>
            </a:pPr>
            <a:r>
              <a:rPr lang="de-AT" sz="1600" dirty="0" smtClean="0">
                <a:latin typeface="Vrinda"/>
                <a:cs typeface="Vrinda"/>
              </a:rPr>
              <a:t>Anerkennung </a:t>
            </a:r>
            <a:r>
              <a:rPr lang="de-AT" sz="1600" dirty="0">
                <a:latin typeface="Vrinda"/>
                <a:cs typeface="Vrinda"/>
              </a:rPr>
              <a:t>internationaler Weinbewertungen, Entsendung Koster, </a:t>
            </a:r>
            <a:r>
              <a:rPr lang="de-AT" sz="1600" dirty="0" smtClean="0">
                <a:latin typeface="Vrinda"/>
                <a:cs typeface="Vrinda"/>
              </a:rPr>
              <a:t>Kontroller</a:t>
            </a:r>
          </a:p>
          <a:p>
            <a:pPr>
              <a:spcBef>
                <a:spcPts val="0"/>
              </a:spcBef>
            </a:pPr>
            <a:r>
              <a:rPr lang="de-AT" sz="1600" dirty="0" smtClean="0">
                <a:latin typeface="Vrinda"/>
                <a:cs typeface="Vrinda"/>
              </a:rPr>
              <a:t>Netzwerken </a:t>
            </a:r>
            <a:r>
              <a:rPr lang="de-AT" sz="1600" dirty="0">
                <a:latin typeface="Vrinda"/>
                <a:cs typeface="Vrinda"/>
              </a:rPr>
              <a:t>für Ausbildungsplätze, Reisen .. </a:t>
            </a:r>
          </a:p>
          <a:p>
            <a:pPr>
              <a:spcBef>
                <a:spcPts val="0"/>
              </a:spcBef>
            </a:pPr>
            <a:r>
              <a:rPr lang="de-AT" sz="1600" dirty="0"/>
              <a:t>Doppelspitze 2 Co-Präsidenten, </a:t>
            </a:r>
            <a:r>
              <a:rPr lang="fr-FR" sz="1600" dirty="0"/>
              <a:t>Riccardo COTARELLA (I) und Serge DUBOIS (F)</a:t>
            </a:r>
            <a:endParaRPr lang="de-AT" sz="1600" dirty="0"/>
          </a:p>
          <a:p>
            <a:pPr eaLnBrk="1" hangingPunct="1">
              <a:spcBef>
                <a:spcPts val="0"/>
              </a:spcBef>
              <a:buFontTx/>
              <a:buNone/>
              <a:defRPr/>
            </a:pPr>
            <a:endParaRPr lang="de-DE" altLang="de-DE" sz="800" dirty="0"/>
          </a:p>
          <a:p>
            <a:pPr eaLnBrk="1" hangingPunct="1">
              <a:spcBef>
                <a:spcPts val="0"/>
              </a:spcBef>
              <a:buFontTx/>
              <a:buNone/>
              <a:defRPr/>
            </a:pPr>
            <a:r>
              <a:rPr lang="de-DE" altLang="de-DE" sz="2200" dirty="0" smtClean="0"/>
              <a:t>Bei der Hauptversammlung in Bordeaux diesmal nicht anwesend da zeitgleich OIV Weltweinkongress in Punta del Este (Uruguay)</a:t>
            </a:r>
          </a:p>
          <a:p>
            <a:pPr eaLnBrk="1" hangingPunct="1">
              <a:spcBef>
                <a:spcPts val="0"/>
              </a:spcBef>
              <a:buFontTx/>
              <a:buNone/>
              <a:defRPr/>
            </a:pPr>
            <a:r>
              <a:rPr lang="de-DE" altLang="de-DE" sz="2200" dirty="0" smtClean="0"/>
              <a:t>Auszeichnung </a:t>
            </a:r>
            <a:r>
              <a:rPr lang="de-DE" altLang="de-DE" sz="2200" dirty="0" err="1" smtClean="0"/>
              <a:t>Mérite</a:t>
            </a:r>
            <a:r>
              <a:rPr lang="de-DE" altLang="de-DE" sz="2200" dirty="0" smtClean="0"/>
              <a:t> de </a:t>
            </a:r>
            <a:r>
              <a:rPr lang="de-DE" altLang="de-DE" sz="2200" dirty="0" err="1" smtClean="0"/>
              <a:t>l´OIV</a:t>
            </a:r>
            <a:r>
              <a:rPr lang="de-DE" altLang="de-DE" sz="2200" dirty="0" smtClean="0"/>
              <a:t> für Verdienste um Weinwirtschaft</a:t>
            </a:r>
          </a:p>
          <a:p>
            <a:pPr eaLnBrk="1" hangingPunct="1">
              <a:spcBef>
                <a:spcPts val="0"/>
              </a:spcBef>
              <a:buFontTx/>
              <a:buNone/>
              <a:defRPr/>
            </a:pPr>
            <a:endParaRPr lang="de-DE" altLang="de-DE" sz="800" dirty="0"/>
          </a:p>
          <a:p>
            <a:pPr eaLnBrk="1" hangingPunct="1">
              <a:spcBef>
                <a:spcPts val="0"/>
              </a:spcBef>
              <a:buFontTx/>
              <a:buNone/>
              <a:defRPr/>
            </a:pPr>
            <a:endParaRPr lang="de-DE" altLang="de-DE" sz="2400" dirty="0" smtClean="0"/>
          </a:p>
          <a:p>
            <a:pPr eaLnBrk="1" hangingPunct="1">
              <a:spcBef>
                <a:spcPts val="0"/>
              </a:spcBef>
              <a:buFontTx/>
              <a:buNone/>
              <a:defRPr/>
            </a:pPr>
            <a:endParaRPr lang="de-DE" altLang="de-DE" sz="2400" dirty="0" smtClean="0"/>
          </a:p>
          <a:p>
            <a:pPr eaLnBrk="1" hangingPunct="1">
              <a:spcBef>
                <a:spcPts val="0"/>
              </a:spcBef>
              <a:buFontTx/>
              <a:buNone/>
              <a:defRPr/>
            </a:pPr>
            <a:endParaRPr lang="de-DE" altLang="de-DE" sz="1000" dirty="0" smtClean="0"/>
          </a:p>
          <a:p>
            <a:pPr eaLnBrk="1" hangingPunct="1">
              <a:lnSpc>
                <a:spcPct val="90000"/>
              </a:lnSpc>
              <a:buFontTx/>
              <a:buNone/>
              <a:defRPr/>
            </a:pPr>
            <a:endParaRPr lang="de-DE" altLang="de-DE" sz="1050" dirty="0" smtClean="0"/>
          </a:p>
          <a:p>
            <a:pPr eaLnBrk="1" hangingPunct="1">
              <a:lnSpc>
                <a:spcPct val="90000"/>
              </a:lnSpc>
              <a:buFontTx/>
              <a:buNone/>
              <a:defRPr/>
            </a:pPr>
            <a:endParaRPr lang="de-DE" altLang="de-DE" sz="2800" dirty="0" smtClean="0"/>
          </a:p>
        </p:txBody>
      </p:sp>
      <p:pic>
        <p:nvPicPr>
          <p:cNvPr id="5123" name="Picture 5" descr="Version 2 dreieck_5_briefkopf_rgg_60m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15888"/>
            <a:ext cx="2051844" cy="133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01823" y="582390"/>
            <a:ext cx="584143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buFontTx/>
              <a:buNone/>
              <a:defRPr/>
            </a:pPr>
            <a:r>
              <a:rPr lang="de-DE" altLang="de-DE" sz="2400" b="1" kern="0" dirty="0" smtClean="0">
                <a:solidFill>
                  <a:srgbClr val="000000"/>
                </a:solidFill>
              </a:rPr>
              <a:t>BERICHT DES PRÄSIDENTEN</a:t>
            </a:r>
          </a:p>
        </p:txBody>
      </p:sp>
      <p:sp>
        <p:nvSpPr>
          <p:cNvPr id="6" name="Rechteck 5"/>
          <p:cNvSpPr/>
          <p:nvPr/>
        </p:nvSpPr>
        <p:spPr>
          <a:xfrm>
            <a:off x="107504" y="32811"/>
            <a:ext cx="6480720"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62" y="4168535"/>
            <a:ext cx="4032448" cy="2688299"/>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193" y="4135661"/>
            <a:ext cx="4210509" cy="2807006"/>
          </a:xfrm>
          <a:prstGeom prst="rect">
            <a:avLst/>
          </a:prstGeom>
        </p:spPr>
      </p:pic>
    </p:spTree>
    <p:extLst>
      <p:ext uri="{BB962C8B-B14F-4D97-AF65-F5344CB8AC3E}">
        <p14:creationId xmlns:p14="http://schemas.microsoft.com/office/powerpoint/2010/main" val="231798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323528" y="1393825"/>
            <a:ext cx="8936038" cy="1150937"/>
          </a:xfrm>
        </p:spPr>
        <p:txBody>
          <a:bodyPr/>
          <a:lstStyle/>
          <a:p>
            <a:pPr eaLnBrk="1" hangingPunct="1">
              <a:spcBef>
                <a:spcPts val="0"/>
              </a:spcBef>
              <a:buFontTx/>
              <a:buNone/>
              <a:defRPr/>
            </a:pPr>
            <a:endParaRPr lang="de-DE" altLang="de-DE" sz="1400" dirty="0"/>
          </a:p>
          <a:p>
            <a:pPr eaLnBrk="1" hangingPunct="1">
              <a:spcBef>
                <a:spcPts val="0"/>
              </a:spcBef>
              <a:buFontTx/>
              <a:buNone/>
              <a:defRPr/>
            </a:pPr>
            <a:r>
              <a:rPr lang="de-DE" altLang="de-DE" sz="2800" b="1" dirty="0" smtClean="0"/>
              <a:t>3. BERICHT DER SEKTIONSOBMÄNNER; -FRAUEN</a:t>
            </a:r>
          </a:p>
          <a:p>
            <a:pPr eaLnBrk="1" hangingPunct="1">
              <a:spcBef>
                <a:spcPts val="0"/>
              </a:spcBef>
              <a:buFontTx/>
              <a:buNone/>
              <a:defRPr/>
            </a:pPr>
            <a:endParaRPr lang="de-DE" altLang="de-DE" sz="1050" b="1" dirty="0" smtClean="0"/>
          </a:p>
          <a:p>
            <a:pPr eaLnBrk="1" hangingPunct="1">
              <a:spcBef>
                <a:spcPts val="0"/>
              </a:spcBef>
              <a:buFontTx/>
              <a:buNone/>
              <a:defRPr/>
            </a:pPr>
            <a:endParaRPr lang="de-DE" altLang="de-DE" sz="1050" b="1" dirty="0"/>
          </a:p>
          <a:p>
            <a:pPr>
              <a:defRPr/>
            </a:pPr>
            <a:r>
              <a:rPr lang="de-AT" altLang="de-DE" sz="2000" dirty="0" smtClean="0">
                <a:solidFill>
                  <a:srgbClr val="002060"/>
                </a:solidFill>
              </a:rPr>
              <a:t>Sektion </a:t>
            </a:r>
            <a:r>
              <a:rPr lang="de-AT" altLang="de-DE" sz="2000" dirty="0">
                <a:solidFill>
                  <a:srgbClr val="002060"/>
                </a:solidFill>
              </a:rPr>
              <a:t>Weinbau		</a:t>
            </a:r>
            <a:r>
              <a:rPr lang="de-AT" altLang="de-DE" sz="2000" u="sng" dirty="0">
                <a:solidFill>
                  <a:srgbClr val="002060"/>
                </a:solidFill>
              </a:rPr>
              <a:t>Dipl.-Ing. Martin MEHOFER</a:t>
            </a:r>
          </a:p>
          <a:p>
            <a:pPr>
              <a:defRPr/>
            </a:pPr>
            <a:r>
              <a:rPr lang="de-AT" altLang="de-DE" sz="2000" dirty="0">
                <a:solidFill>
                  <a:srgbClr val="002060"/>
                </a:solidFill>
              </a:rPr>
              <a:t>Sektion Bio-Weinbau:	Dipl.-Ing. Victoria LOIMER</a:t>
            </a:r>
          </a:p>
          <a:p>
            <a:pPr>
              <a:defRPr/>
            </a:pPr>
            <a:r>
              <a:rPr lang="de-AT" altLang="de-DE" sz="2000" dirty="0">
                <a:solidFill>
                  <a:srgbClr val="002060"/>
                </a:solidFill>
              </a:rPr>
              <a:t>Sektion Kellerwirtschaft	HR Dipl.-Ing. Robert STEIDL</a:t>
            </a:r>
          </a:p>
          <a:p>
            <a:pPr>
              <a:defRPr/>
            </a:pPr>
            <a:r>
              <a:rPr lang="de-AT" altLang="de-DE" sz="2000" dirty="0">
                <a:solidFill>
                  <a:srgbClr val="002060"/>
                </a:solidFill>
              </a:rPr>
              <a:t>Sektion </a:t>
            </a:r>
            <a:r>
              <a:rPr lang="de-AT" altLang="de-DE" sz="2000" dirty="0" err="1">
                <a:solidFill>
                  <a:srgbClr val="002060"/>
                </a:solidFill>
              </a:rPr>
              <a:t>BWL+Marketing</a:t>
            </a:r>
            <a:r>
              <a:rPr lang="de-AT" altLang="de-DE" sz="2000" dirty="0">
                <a:solidFill>
                  <a:srgbClr val="002060"/>
                </a:solidFill>
              </a:rPr>
              <a:t>	Dipl.-Ing. </a:t>
            </a:r>
            <a:r>
              <a:rPr lang="de-AT" altLang="de-DE" sz="2000" dirty="0" smtClean="0">
                <a:solidFill>
                  <a:srgbClr val="002060"/>
                </a:solidFill>
              </a:rPr>
              <a:t>Dr. Hermann </a:t>
            </a:r>
            <a:r>
              <a:rPr lang="de-AT" altLang="de-DE" sz="2000" dirty="0">
                <a:solidFill>
                  <a:srgbClr val="002060"/>
                </a:solidFill>
              </a:rPr>
              <a:t>PEYERL</a:t>
            </a:r>
          </a:p>
          <a:p>
            <a:pPr>
              <a:defRPr/>
            </a:pPr>
            <a:r>
              <a:rPr lang="de-AT" altLang="de-DE" sz="2000" dirty="0">
                <a:solidFill>
                  <a:srgbClr val="002060"/>
                </a:solidFill>
              </a:rPr>
              <a:t>Sektion Analytik		</a:t>
            </a:r>
            <a:r>
              <a:rPr lang="de-AT" altLang="de-DE" sz="2000" u="sng" dirty="0">
                <a:solidFill>
                  <a:srgbClr val="002060"/>
                </a:solidFill>
              </a:rPr>
              <a:t>Mag. Elsa PATZL-FISCHERLEITNER</a:t>
            </a:r>
          </a:p>
          <a:p>
            <a:pPr>
              <a:defRPr/>
            </a:pPr>
            <a:r>
              <a:rPr lang="de-AT" altLang="de-DE" sz="2000" dirty="0">
                <a:solidFill>
                  <a:srgbClr val="002060"/>
                </a:solidFill>
              </a:rPr>
              <a:t>Sektion Young </a:t>
            </a:r>
            <a:r>
              <a:rPr lang="de-AT" altLang="de-DE" sz="2000" dirty="0" err="1">
                <a:solidFill>
                  <a:srgbClr val="002060"/>
                </a:solidFill>
              </a:rPr>
              <a:t>Enologists</a:t>
            </a:r>
            <a:r>
              <a:rPr lang="de-AT" altLang="de-DE" sz="2000" dirty="0">
                <a:solidFill>
                  <a:srgbClr val="002060"/>
                </a:solidFill>
              </a:rPr>
              <a:t>	Dipl.-Ing. Christian PHILIPP</a:t>
            </a:r>
            <a:endParaRPr lang="de-AT" sz="2000" dirty="0">
              <a:solidFill>
                <a:srgbClr val="002060"/>
              </a:solidFill>
            </a:endParaRPr>
          </a:p>
          <a:p>
            <a:pPr>
              <a:defRPr/>
            </a:pPr>
            <a:endParaRPr lang="de-AT" altLang="de-DE" sz="2000" dirty="0" smtClean="0">
              <a:solidFill>
                <a:srgbClr val="000000"/>
              </a:solidFill>
            </a:endParaRPr>
          </a:p>
          <a:p>
            <a:pPr>
              <a:defRPr/>
            </a:pPr>
            <a:endParaRPr lang="de-AT" sz="2000" dirty="0">
              <a:solidFill>
                <a:srgbClr val="000000"/>
              </a:solidFill>
            </a:endParaRPr>
          </a:p>
          <a:p>
            <a:pPr marL="0" indent="0">
              <a:buFontTx/>
              <a:buNone/>
              <a:defRPr/>
            </a:pPr>
            <a:r>
              <a:rPr lang="de-DE" altLang="de-DE" sz="2000" b="1" dirty="0" smtClean="0"/>
              <a:t>Bio-Weinbau: </a:t>
            </a:r>
            <a:r>
              <a:rPr lang="de-DE" altLang="de-DE" sz="2000" b="1" dirty="0" err="1" smtClean="0"/>
              <a:t>BSc</a:t>
            </a:r>
            <a:r>
              <a:rPr lang="de-DE" altLang="de-DE" sz="2000" b="1" dirty="0" smtClean="0"/>
              <a:t>. Christian Eitler</a:t>
            </a:r>
            <a:endParaRPr lang="de-DE" altLang="de-DE" sz="2000" b="1" dirty="0"/>
          </a:p>
          <a:p>
            <a:pPr eaLnBrk="1" hangingPunct="1">
              <a:lnSpc>
                <a:spcPct val="90000"/>
              </a:lnSpc>
              <a:buFontTx/>
              <a:buNone/>
              <a:defRPr/>
            </a:pPr>
            <a:endParaRPr lang="de-DE" altLang="de-DE" sz="2000" dirty="0" smtClean="0"/>
          </a:p>
          <a:p>
            <a:pPr eaLnBrk="1" hangingPunct="1">
              <a:lnSpc>
                <a:spcPct val="90000"/>
              </a:lnSpc>
              <a:buFontTx/>
              <a:buNone/>
              <a:defRPr/>
            </a:pPr>
            <a:endParaRPr lang="de-DE" altLang="de-DE" sz="2000" dirty="0" smtClean="0"/>
          </a:p>
          <a:p>
            <a:pPr eaLnBrk="1" hangingPunct="1">
              <a:lnSpc>
                <a:spcPct val="90000"/>
              </a:lnSpc>
              <a:buFontTx/>
              <a:buNone/>
              <a:defRPr/>
            </a:pPr>
            <a:endParaRPr lang="de-DE" altLang="de-DE" sz="2000" dirty="0" smtClean="0"/>
          </a:p>
        </p:txBody>
      </p:sp>
      <p:pic>
        <p:nvPicPr>
          <p:cNvPr id="9219" name="Picture 5" descr="Version 2 dreieck_5_briefkopf_rgg_60m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96838"/>
            <a:ext cx="19986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24842" y="188640"/>
            <a:ext cx="6181167"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de-DE"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85738" y="503238"/>
            <a:ext cx="8936037" cy="1150937"/>
          </a:xfrm>
        </p:spPr>
        <p:txBody>
          <a:bodyPr/>
          <a:lstStyle/>
          <a:p>
            <a:pPr eaLnBrk="1" hangingPunct="1">
              <a:spcBef>
                <a:spcPts val="0"/>
              </a:spcBef>
              <a:buFontTx/>
              <a:buNone/>
              <a:defRPr/>
            </a:pPr>
            <a:endParaRPr lang="de-DE" altLang="de-DE" sz="1400" dirty="0"/>
          </a:p>
          <a:p>
            <a:pPr marL="0" indent="0">
              <a:buFontTx/>
              <a:buNone/>
              <a:defRPr/>
            </a:pPr>
            <a:r>
              <a:rPr lang="de-AT" sz="2800" b="1" dirty="0" smtClean="0"/>
              <a:t>4. Kassabericht: </a:t>
            </a:r>
            <a:r>
              <a:rPr lang="de-AT" sz="2000" dirty="0" smtClean="0"/>
              <a:t>Kassier Dipl.-Ing. Harald SCHEIBLHOFER</a:t>
            </a:r>
          </a:p>
          <a:p>
            <a:pPr eaLnBrk="1" hangingPunct="1">
              <a:spcBef>
                <a:spcPts val="0"/>
              </a:spcBef>
              <a:buFontTx/>
              <a:buNone/>
              <a:defRPr/>
            </a:pPr>
            <a:endParaRPr lang="de-DE" altLang="de-DE" sz="2800" b="1" dirty="0" smtClean="0"/>
          </a:p>
          <a:p>
            <a:pPr eaLnBrk="1" hangingPunct="1">
              <a:spcBef>
                <a:spcPts val="0"/>
              </a:spcBef>
              <a:buFontTx/>
              <a:buNone/>
              <a:defRPr/>
            </a:pPr>
            <a:endParaRPr lang="de-DE" altLang="de-DE" sz="2000" b="1" dirty="0"/>
          </a:p>
          <a:p>
            <a:pPr eaLnBrk="1" hangingPunct="1">
              <a:lnSpc>
                <a:spcPct val="90000"/>
              </a:lnSpc>
              <a:buFontTx/>
              <a:buNone/>
              <a:defRPr/>
            </a:pPr>
            <a:endParaRPr lang="de-DE" altLang="de-DE" sz="2000" dirty="0" smtClean="0"/>
          </a:p>
          <a:p>
            <a:pPr eaLnBrk="1" hangingPunct="1">
              <a:lnSpc>
                <a:spcPct val="90000"/>
              </a:lnSpc>
              <a:buFontTx/>
              <a:buNone/>
              <a:defRPr/>
            </a:pPr>
            <a:endParaRPr lang="de-DE" altLang="de-DE" sz="2000" dirty="0" smtClean="0"/>
          </a:p>
          <a:p>
            <a:pPr eaLnBrk="1" hangingPunct="1">
              <a:lnSpc>
                <a:spcPct val="90000"/>
              </a:lnSpc>
              <a:buFontTx/>
              <a:buNone/>
              <a:defRPr/>
            </a:pPr>
            <a:endParaRPr lang="de-DE" altLang="de-DE" sz="2000" dirty="0" smtClean="0"/>
          </a:p>
        </p:txBody>
      </p:sp>
      <p:pic>
        <p:nvPicPr>
          <p:cNvPr id="10243" name="Picture 5" descr="Version 2 dreieck_5_briefkopf_rgg_60m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638" y="96838"/>
            <a:ext cx="12509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24842" y="188640"/>
            <a:ext cx="6181167"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de-DE"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pic>
        <p:nvPicPr>
          <p:cNvPr id="3" name="Grafik 2"/>
          <p:cNvPicPr>
            <a:picLocks noChangeAspect="1"/>
          </p:cNvPicPr>
          <p:nvPr/>
        </p:nvPicPr>
        <p:blipFill>
          <a:blip r:embed="rId3"/>
          <a:stretch>
            <a:fillRect/>
          </a:stretch>
        </p:blipFill>
        <p:spPr>
          <a:xfrm>
            <a:off x="1475656" y="1556792"/>
            <a:ext cx="5915391" cy="51461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79388" y="686897"/>
            <a:ext cx="8964612" cy="7571303"/>
          </a:xfrm>
          <a:prstGeom prst="rect">
            <a:avLst/>
          </a:prstGeom>
        </p:spPr>
        <p:txBody>
          <a:bodyPr>
            <a:spAutoFit/>
          </a:bodyPr>
          <a:lstStyle/>
          <a:p>
            <a:r>
              <a:rPr lang="de-AT" altLang="de-DE" sz="2800" b="1" dirty="0" smtClean="0"/>
              <a:t>5. B</a:t>
            </a:r>
            <a:r>
              <a:rPr lang="de-AT" altLang="de-DE" sz="2800" b="1" cap="all" dirty="0" smtClean="0"/>
              <a:t>ericht der Kassaprüfer: </a:t>
            </a:r>
          </a:p>
          <a:p>
            <a:endParaRPr lang="de-AT" altLang="de-DE" sz="800" b="1" cap="all" dirty="0" smtClean="0"/>
          </a:p>
          <a:p>
            <a:r>
              <a:rPr lang="de-AT" altLang="de-DE" sz="2800" b="1" dirty="0" smtClean="0"/>
              <a:t>6. </a:t>
            </a:r>
            <a:r>
              <a:rPr lang="de-AT" altLang="de-DE" sz="2800" b="1" cap="all" dirty="0"/>
              <a:t>Entlastung des </a:t>
            </a:r>
            <a:r>
              <a:rPr lang="de-AT" altLang="de-DE" sz="2800" b="1" cap="all" dirty="0" smtClean="0"/>
              <a:t>KASSIERS:</a:t>
            </a:r>
            <a:endParaRPr lang="de-AT" altLang="de-DE" sz="2800" b="1" cap="all" dirty="0" smtClean="0"/>
          </a:p>
          <a:p>
            <a:endParaRPr lang="de-AT" altLang="de-DE" sz="800" b="1" cap="all" dirty="0"/>
          </a:p>
          <a:p>
            <a:pPr>
              <a:defRPr/>
            </a:pPr>
            <a:r>
              <a:rPr lang="de-AT" altLang="de-DE" sz="2800" b="1" dirty="0" smtClean="0">
                <a:latin typeface="Arial" pitchFamily="34" charset="0"/>
              </a:rPr>
              <a:t>7. BESTÄTIGUNG der RECHNUNGSPRÜFER</a:t>
            </a:r>
            <a:endParaRPr lang="de-AT" altLang="de-DE" sz="2800" b="1" dirty="0">
              <a:latin typeface="Arial" pitchFamily="34" charset="0"/>
            </a:endParaRPr>
          </a:p>
          <a:p>
            <a:pPr>
              <a:defRPr/>
            </a:pPr>
            <a:r>
              <a:rPr lang="de-AT" altLang="de-DE" sz="2000" b="1" dirty="0" smtClean="0">
                <a:solidFill>
                  <a:srgbClr val="C00000"/>
                </a:solidFill>
                <a:latin typeface="Arial" pitchFamily="34" charset="0"/>
              </a:rPr>
              <a:t>Rechnungsprüfer gewählt am </a:t>
            </a:r>
            <a:r>
              <a:rPr lang="de-AT" altLang="de-DE" sz="2000" b="1" dirty="0" smtClean="0">
                <a:solidFill>
                  <a:srgbClr val="C00000"/>
                </a:solidFill>
                <a:latin typeface="Arial" pitchFamily="34" charset="0"/>
              </a:rPr>
              <a:t>14.12.2017 </a:t>
            </a:r>
            <a:r>
              <a:rPr lang="de-AT" altLang="de-DE" sz="2000" b="1" dirty="0" smtClean="0">
                <a:solidFill>
                  <a:srgbClr val="C00000"/>
                </a:solidFill>
                <a:latin typeface="Arial" pitchFamily="34" charset="0"/>
              </a:rPr>
              <a:t>für 3 Jahre</a:t>
            </a:r>
          </a:p>
          <a:p>
            <a:pPr>
              <a:defRPr/>
            </a:pPr>
            <a:r>
              <a:rPr lang="de-AT" altLang="de-DE" sz="2000" b="1" dirty="0">
                <a:solidFill>
                  <a:srgbClr val="C00000"/>
                </a:solidFill>
                <a:latin typeface="Arial" pitchFamily="34" charset="0"/>
              </a:rPr>
              <a:t>	</a:t>
            </a:r>
            <a:r>
              <a:rPr lang="de-AT" altLang="de-DE" sz="2000" b="1" dirty="0" smtClean="0">
                <a:solidFill>
                  <a:srgbClr val="C00000"/>
                </a:solidFill>
                <a:latin typeface="Arial" pitchFamily="34" charset="0"/>
              </a:rPr>
              <a:t>		</a:t>
            </a:r>
            <a:r>
              <a:rPr lang="de-AT" altLang="de-DE" sz="1600" b="1" dirty="0" smtClean="0">
                <a:solidFill>
                  <a:srgbClr val="C00000"/>
                </a:solidFill>
                <a:latin typeface="Arial" pitchFamily="34" charset="0"/>
              </a:rPr>
              <a:t>Direktor </a:t>
            </a:r>
            <a:r>
              <a:rPr lang="de-AT" altLang="de-DE" sz="1600" b="1" dirty="0">
                <a:solidFill>
                  <a:srgbClr val="C00000"/>
                </a:solidFill>
                <a:latin typeface="Arial" pitchFamily="34" charset="0"/>
              </a:rPr>
              <a:t>i.R. Dipl.-Ing. Manfred WINKLER</a:t>
            </a:r>
          </a:p>
          <a:p>
            <a:pPr>
              <a:defRPr/>
            </a:pPr>
            <a:r>
              <a:rPr lang="de-AT" altLang="de-DE" sz="1600" b="1" dirty="0">
                <a:solidFill>
                  <a:srgbClr val="C00000"/>
                </a:solidFill>
                <a:latin typeface="Arial" pitchFamily="34" charset="0"/>
              </a:rPr>
              <a:t>			Ing. Michael </a:t>
            </a:r>
            <a:r>
              <a:rPr lang="de-AT" altLang="de-DE" sz="1600" b="1" dirty="0" smtClean="0">
                <a:solidFill>
                  <a:srgbClr val="C00000"/>
                </a:solidFill>
                <a:latin typeface="Arial" pitchFamily="34" charset="0"/>
              </a:rPr>
              <a:t>RETHALLER</a:t>
            </a:r>
          </a:p>
          <a:p>
            <a:pPr>
              <a:defRPr/>
            </a:pPr>
            <a:r>
              <a:rPr lang="de-AT" altLang="de-DE" sz="2800" b="1" dirty="0" smtClean="0"/>
              <a:t>8. Festlegung des Mitgliedbeitrages für 2019:</a:t>
            </a:r>
          </a:p>
          <a:p>
            <a:pPr>
              <a:defRPr/>
            </a:pPr>
            <a:r>
              <a:rPr lang="de-DE" altLang="de-DE" sz="2000" dirty="0" smtClean="0"/>
              <a:t>	Vorschlag </a:t>
            </a:r>
            <a:r>
              <a:rPr lang="de-DE" altLang="de-DE" sz="2000" dirty="0"/>
              <a:t>für </a:t>
            </a:r>
            <a:r>
              <a:rPr lang="de-DE" altLang="de-DE" sz="2000" dirty="0" smtClean="0"/>
              <a:t>2019 </a:t>
            </a:r>
            <a:r>
              <a:rPr lang="de-DE" altLang="de-DE" sz="2000" dirty="0"/>
              <a:t>– Beibehaltung der 40 </a:t>
            </a:r>
            <a:r>
              <a:rPr lang="de-DE" altLang="de-DE" sz="2000" dirty="0" smtClean="0"/>
              <a:t>€</a:t>
            </a:r>
          </a:p>
          <a:p>
            <a:pPr>
              <a:defRPr/>
            </a:pPr>
            <a:endParaRPr lang="de-DE" altLang="de-DE" sz="1400" dirty="0" smtClean="0"/>
          </a:p>
          <a:p>
            <a:pPr eaLnBrk="1" hangingPunct="1">
              <a:spcBef>
                <a:spcPts val="0"/>
              </a:spcBef>
              <a:buFontTx/>
              <a:buNone/>
              <a:tabLst>
                <a:tab pos="714375" algn="l"/>
              </a:tabLst>
              <a:defRPr/>
            </a:pPr>
            <a:r>
              <a:rPr lang="de-DE" altLang="de-DE" sz="2800" b="1" dirty="0" smtClean="0"/>
              <a:t>9</a:t>
            </a:r>
            <a:r>
              <a:rPr lang="de-DE" altLang="de-DE" sz="2800" b="1" dirty="0"/>
              <a:t>.</a:t>
            </a:r>
            <a:r>
              <a:rPr lang="de-DE" altLang="de-DE" sz="2800" b="1" dirty="0" smtClean="0"/>
              <a:t> </a:t>
            </a:r>
            <a:r>
              <a:rPr lang="de-DE" altLang="de-DE" sz="2800" b="1" dirty="0"/>
              <a:t>DISKUSSION ÜBER </a:t>
            </a:r>
            <a:r>
              <a:rPr lang="de-DE" altLang="de-DE" sz="2800" b="1" dirty="0" smtClean="0"/>
              <a:t>THEMENSCHWERPUNKTE 	</a:t>
            </a:r>
            <a:r>
              <a:rPr lang="de-DE" altLang="de-DE" sz="2000" dirty="0" smtClean="0"/>
              <a:t>Betriebsbesuch </a:t>
            </a:r>
            <a:r>
              <a:rPr lang="de-DE" altLang="de-DE" sz="2000" dirty="0"/>
              <a:t>im Sommer: </a:t>
            </a:r>
            <a:r>
              <a:rPr lang="de-DE" altLang="de-DE" sz="2000" dirty="0" smtClean="0"/>
              <a:t>Weinviertel – Weinbauthema-Trockenheit </a:t>
            </a:r>
          </a:p>
          <a:p>
            <a:pPr eaLnBrk="1" hangingPunct="1">
              <a:spcBef>
                <a:spcPts val="0"/>
              </a:spcBef>
              <a:buFontTx/>
              <a:buNone/>
              <a:tabLst>
                <a:tab pos="714375" algn="l"/>
              </a:tabLst>
              <a:defRPr/>
            </a:pPr>
            <a:r>
              <a:rPr lang="de-DE" altLang="de-DE" sz="2000" dirty="0"/>
              <a:t>	</a:t>
            </a:r>
            <a:r>
              <a:rPr lang="de-DE" altLang="de-DE" sz="2000" dirty="0" smtClean="0"/>
              <a:t>Auslandsexkursion: in Kooperation mit Absolventenverband, Winkler</a:t>
            </a:r>
            <a:endParaRPr lang="de-DE" altLang="de-DE" sz="2000" dirty="0"/>
          </a:p>
          <a:p>
            <a:pPr eaLnBrk="1" hangingPunct="1">
              <a:spcBef>
                <a:spcPts val="0"/>
              </a:spcBef>
              <a:buFontTx/>
              <a:buNone/>
              <a:tabLst>
                <a:tab pos="714375" algn="l"/>
              </a:tabLst>
              <a:defRPr/>
            </a:pPr>
            <a:r>
              <a:rPr lang="de-DE" altLang="de-DE" sz="2000" dirty="0"/>
              <a:t>	Mitgliederversammlung</a:t>
            </a:r>
            <a:r>
              <a:rPr lang="de-DE" altLang="de-DE" sz="2000" dirty="0" smtClean="0"/>
              <a:t>: Dezember (</a:t>
            </a:r>
            <a:r>
              <a:rPr lang="de-DE" altLang="de-DE" sz="2000" dirty="0" err="1" smtClean="0"/>
              <a:t>HBLAuBA</a:t>
            </a:r>
            <a:r>
              <a:rPr lang="de-DE" altLang="de-DE" sz="2000" dirty="0" smtClean="0"/>
              <a:t>)</a:t>
            </a:r>
          </a:p>
          <a:p>
            <a:pPr>
              <a:tabLst>
                <a:tab pos="714375" algn="l"/>
              </a:tabLst>
              <a:defRPr/>
            </a:pPr>
            <a:r>
              <a:rPr lang="de-DE" altLang="de-DE" sz="2000" dirty="0"/>
              <a:t>	</a:t>
            </a:r>
            <a:r>
              <a:rPr lang="de-DE" altLang="de-DE" sz="2000" dirty="0" smtClean="0"/>
              <a:t>Kooperation mit Internationaler </a:t>
            </a:r>
            <a:r>
              <a:rPr lang="de-DE" altLang="de-DE" sz="2000" dirty="0" err="1" smtClean="0"/>
              <a:t>Önologenvereinigung</a:t>
            </a:r>
            <a:endParaRPr lang="de-DE" altLang="de-DE" sz="2000" dirty="0" smtClean="0"/>
          </a:p>
          <a:p>
            <a:pPr>
              <a:tabLst>
                <a:tab pos="714375" algn="l"/>
              </a:tabLst>
              <a:defRPr/>
            </a:pPr>
            <a:r>
              <a:rPr lang="de-DE" altLang="de-DE" sz="2000" dirty="0"/>
              <a:t>	</a:t>
            </a:r>
            <a:r>
              <a:rPr lang="de-DE" altLang="de-DE" sz="2000" dirty="0" smtClean="0"/>
              <a:t>				Verstärkte Kooperation mit Nachbarländern</a:t>
            </a:r>
          </a:p>
          <a:p>
            <a:pPr>
              <a:tabLst>
                <a:tab pos="714375" algn="l"/>
              </a:tabLst>
              <a:defRPr/>
            </a:pPr>
            <a:r>
              <a:rPr lang="de-DE" altLang="de-DE" sz="2000" dirty="0"/>
              <a:t>	</a:t>
            </a:r>
            <a:r>
              <a:rPr lang="de-DE" altLang="de-DE" sz="2000" dirty="0" smtClean="0"/>
              <a:t>Teilnahme an internationalen Veranstaltungen, Tagungen</a:t>
            </a:r>
          </a:p>
          <a:p>
            <a:pPr>
              <a:tabLst>
                <a:tab pos="714375" algn="l"/>
              </a:tabLst>
              <a:defRPr/>
            </a:pPr>
            <a:r>
              <a:rPr lang="de-DE" altLang="de-DE" sz="2000" dirty="0"/>
              <a:t>	</a:t>
            </a:r>
            <a:r>
              <a:rPr lang="de-DE" altLang="de-DE" sz="2000" dirty="0" smtClean="0"/>
              <a:t>Offensive Mitgliederwerbung (Homepage verbessern….)</a:t>
            </a:r>
            <a:endParaRPr lang="de-DE" altLang="de-DE" sz="2800" dirty="0"/>
          </a:p>
          <a:p>
            <a:pPr>
              <a:tabLst>
                <a:tab pos="714375" algn="l"/>
              </a:tabLst>
              <a:defRPr/>
            </a:pPr>
            <a:endParaRPr lang="de-AT" altLang="de-DE" sz="2800" b="1" dirty="0" smtClean="0"/>
          </a:p>
          <a:p>
            <a:pPr>
              <a:tabLst>
                <a:tab pos="714375" algn="l"/>
              </a:tabLst>
              <a:defRPr/>
            </a:pPr>
            <a:r>
              <a:rPr lang="de-AT" altLang="de-DE" sz="2800" b="1" dirty="0"/>
              <a:t>	</a:t>
            </a:r>
          </a:p>
          <a:p>
            <a:pPr>
              <a:tabLst>
                <a:tab pos="714375" algn="l"/>
              </a:tabLst>
              <a:defRPr/>
            </a:pPr>
            <a:endParaRPr lang="de-AT" sz="2000" dirty="0">
              <a:latin typeface="Arial" pitchFamily="34" charset="0"/>
            </a:endParaRPr>
          </a:p>
        </p:txBody>
      </p:sp>
      <p:pic>
        <p:nvPicPr>
          <p:cNvPr id="4" name="Picture 5" descr="Version 2 dreieck_5_briefkopf_rgg_60m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638" y="96838"/>
            <a:ext cx="12509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108520" y="104503"/>
            <a:ext cx="6181167"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de-DE"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13. </a:t>
            </a:r>
            <a:r>
              <a:rPr lang="de-DE"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Mitgliederversammlung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Bildschirmpräsentation (4:3)</PresentationFormat>
  <Paragraphs>166</Paragraphs>
  <Slides>11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Vrinda</vt:lpstr>
      <vt:lpstr>Standarddesign</vt:lpstr>
      <vt:lpstr>PowerPoint-Präsentation</vt:lpstr>
      <vt:lpstr>PowerPoint-Präsentation</vt:lpstr>
      <vt:lpstr>PowerPoint-Präsentation</vt:lpstr>
      <vt:lpstr> Mitgliederversammlung und Seminar  Weißburgunder &amp; Co  Donnerstag 14.12.2017  ,    </vt:lpstr>
      <vt:lpstr>„Klima und Weinaroma“ </vt:lpstr>
      <vt:lpstr>PowerPoint-Präsentation</vt:lpstr>
      <vt:lpstr>PowerPoint-Präsentation</vt:lpstr>
      <vt:lpstr>PowerPoint-Präsentation</vt:lpstr>
      <vt:lpstr>PowerPoint-Präsentation</vt:lpstr>
      <vt:lpstr> Mitgliederversammlung und Seminar ----  Donnerstag 06.12.2018  “Wein: Wo kommst Du her      wo gehen wir hin?“   ,    </vt:lpstr>
      <vt:lpstr>PowerPoint-Präsentation</vt:lpstr>
    </vt:vector>
  </TitlesOfParts>
  <Company>HBLA u. BA Klnbg.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Weinbau mit PiWi Sorten</dc:title>
  <dc:creator>Regner</dc:creator>
  <cp:lastModifiedBy>Windows-Benutzer</cp:lastModifiedBy>
  <cp:revision>60</cp:revision>
  <cp:lastPrinted>2016-11-28T14:59:05Z</cp:lastPrinted>
  <dcterms:created xsi:type="dcterms:W3CDTF">2011-05-23T11:38:30Z</dcterms:created>
  <dcterms:modified xsi:type="dcterms:W3CDTF">2018-12-06T14:24:42Z</dcterms:modified>
</cp:coreProperties>
</file>