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8"/>
  </p:handoutMasterIdLst>
  <p:sldIdLst>
    <p:sldId id="256" r:id="rId2"/>
    <p:sldId id="294" r:id="rId3"/>
    <p:sldId id="275" r:id="rId4"/>
    <p:sldId id="276" r:id="rId5"/>
    <p:sldId id="277" r:id="rId6"/>
    <p:sldId id="268" r:id="rId7"/>
    <p:sldId id="269" r:id="rId8"/>
    <p:sldId id="273" r:id="rId9"/>
    <p:sldId id="270" r:id="rId10"/>
    <p:sldId id="271" r:id="rId11"/>
    <p:sldId id="260" r:id="rId12"/>
    <p:sldId id="263" r:id="rId13"/>
    <p:sldId id="262" r:id="rId14"/>
    <p:sldId id="264" r:id="rId15"/>
    <p:sldId id="274" r:id="rId16"/>
    <p:sldId id="265" r:id="rId17"/>
    <p:sldId id="280" r:id="rId18"/>
    <p:sldId id="282" r:id="rId19"/>
    <p:sldId id="292" r:id="rId20"/>
    <p:sldId id="289" r:id="rId21"/>
    <p:sldId id="288" r:id="rId22"/>
    <p:sldId id="279" r:id="rId23"/>
    <p:sldId id="258" r:id="rId24"/>
    <p:sldId id="259" r:id="rId25"/>
    <p:sldId id="266" r:id="rId26"/>
    <p:sldId id="267" r:id="rId27"/>
    <p:sldId id="293" r:id="rId28"/>
    <p:sldId id="261" r:id="rId29"/>
    <p:sldId id="287" r:id="rId30"/>
    <p:sldId id="290" r:id="rId31"/>
    <p:sldId id="283" r:id="rId32"/>
    <p:sldId id="281" r:id="rId33"/>
    <p:sldId id="284" r:id="rId34"/>
    <p:sldId id="286" r:id="rId35"/>
    <p:sldId id="291" r:id="rId36"/>
    <p:sldId id="285" r:id="rId37"/>
  </p:sldIdLst>
  <p:sldSz cx="12192000" cy="6858000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4B4DE-C2F6-4EEF-88E6-1E34579BCE4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10D59-64CD-4D19-B993-ADC02C53C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2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0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7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8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1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2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1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9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3601-0171-4D3F-B496-F97CA1FE60C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D6859-BC16-4DE2-9AD1-D632F5164EB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Weinstile:</a:t>
            </a:r>
            <a:br>
              <a:rPr lang="de-DE" dirty="0"/>
            </a:br>
            <a:r>
              <a:rPr lang="de-DE" dirty="0"/>
              <a:t> Qualität und Bekömmlichkeit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Harald Scheiblhofer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5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</a:t>
            </a:r>
            <a:r>
              <a:rPr lang="de-DE" baseline="-25000" dirty="0"/>
              <a:t>2</a:t>
            </a:r>
            <a:r>
              <a:rPr lang="de-DE" dirty="0"/>
              <a:t> freier Wein rot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8462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Brettanomyces</a:t>
            </a:r>
            <a:r>
              <a:rPr lang="de-DE" dirty="0"/>
              <a:t> </a:t>
            </a:r>
            <a:r>
              <a:rPr lang="de-DE" dirty="0" err="1"/>
              <a:t>Pferdesch</a:t>
            </a:r>
            <a:r>
              <a:rPr lang="de-DE" dirty="0"/>
              <a:t>(w)</a:t>
            </a:r>
            <a:r>
              <a:rPr lang="de-DE" dirty="0" err="1"/>
              <a:t>eiß</a:t>
            </a:r>
            <a:r>
              <a:rPr lang="de-DE" dirty="0"/>
              <a:t> Ton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bisher:</a:t>
            </a:r>
          </a:p>
          <a:p>
            <a:r>
              <a:rPr lang="de-DE" dirty="0"/>
              <a:t>kommt von Hefen</a:t>
            </a:r>
          </a:p>
          <a:p>
            <a:r>
              <a:rPr lang="de-DE" dirty="0"/>
              <a:t>braucht Holz(</a:t>
            </a:r>
            <a:r>
              <a:rPr lang="de-DE" dirty="0" err="1"/>
              <a:t>fässer</a:t>
            </a:r>
            <a:r>
              <a:rPr lang="de-DE" dirty="0"/>
              <a:t>)</a:t>
            </a:r>
          </a:p>
          <a:p>
            <a:r>
              <a:rPr lang="de-DE" dirty="0"/>
              <a:t>dauert lange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76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Brettanomyces</a:t>
            </a:r>
            <a:r>
              <a:rPr lang="de-DE" dirty="0"/>
              <a:t> Pferdeschweiß Ton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Rahmenbedingungen für Maische-Gärung 2017:</a:t>
            </a:r>
          </a:p>
          <a:p>
            <a:r>
              <a:rPr lang="de-DE" dirty="0"/>
              <a:t>kein SO</a:t>
            </a:r>
            <a:r>
              <a:rPr lang="de-DE" baseline="-25000" dirty="0"/>
              <a:t>2</a:t>
            </a:r>
          </a:p>
          <a:p>
            <a:r>
              <a:rPr lang="de-DE" dirty="0"/>
              <a:t>Spontangärung</a:t>
            </a:r>
          </a:p>
          <a:p>
            <a:r>
              <a:rPr lang="de-DE" dirty="0"/>
              <a:t>pH-Wert etwa 3,5</a:t>
            </a:r>
          </a:p>
          <a:p>
            <a:r>
              <a:rPr lang="de-DE" dirty="0"/>
              <a:t>teilweise ganze Trauben, teilweise Blätter</a:t>
            </a:r>
          </a:p>
        </p:txBody>
      </p:sp>
    </p:spTree>
    <p:extLst>
      <p:ext uri="{BB962C8B-B14F-4D97-AF65-F5344CB8AC3E}">
        <p14:creationId xmlns:p14="http://schemas.microsoft.com/office/powerpoint/2010/main" val="143879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Brettanomyces</a:t>
            </a:r>
            <a:r>
              <a:rPr lang="de-DE" dirty="0"/>
              <a:t> Pferdeschweiß Ton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Bildung funktioniert während der Maische-Gärung</a:t>
            </a:r>
          </a:p>
          <a:p>
            <a:r>
              <a:rPr lang="de-DE" dirty="0"/>
              <a:t>kommt vermutlich von einer Kombination aus Hefen und Bakterien</a:t>
            </a:r>
          </a:p>
          <a:p>
            <a:r>
              <a:rPr lang="de-DE" dirty="0"/>
              <a:t>geht unglaublich schnell</a:t>
            </a:r>
          </a:p>
          <a:p>
            <a:r>
              <a:rPr lang="de-DE" dirty="0"/>
              <a:t>dauert keine 2 Wochen</a:t>
            </a:r>
          </a:p>
        </p:txBody>
      </p:sp>
    </p:spTree>
    <p:extLst>
      <p:ext uri="{BB962C8B-B14F-4D97-AF65-F5344CB8AC3E}">
        <p14:creationId xmlns:p14="http://schemas.microsoft.com/office/powerpoint/2010/main" val="708134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Wichtigste ist die Lage/Terroir ?!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Andau</a:t>
            </a:r>
            <a:r>
              <a:rPr lang="de-DE" dirty="0"/>
              <a:t> 100% eben</a:t>
            </a:r>
          </a:p>
          <a:p>
            <a:r>
              <a:rPr lang="de-DE" dirty="0"/>
              <a:t>keine „echten“ Lagen =&gt; keine guten Weine?!</a:t>
            </a:r>
          </a:p>
          <a:p>
            <a:r>
              <a:rPr lang="de-DE" dirty="0"/>
              <a:t>wie groß ist der Einfluss der Lage tatsächlich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5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ALLE Toplagen des Burgenlandes im Großmaßstab in einem Betrieb </a:t>
            </a:r>
            <a:r>
              <a:rPr lang="de-DE" dirty="0" err="1"/>
              <a:t>vinifiziert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Frage: ist das wirklich so</a:t>
            </a:r>
          </a:p>
          <a:p>
            <a:r>
              <a:rPr lang="de-DE" dirty="0"/>
              <a:t>bisher: „alle“ reden drüber </a:t>
            </a:r>
          </a:p>
          <a:p>
            <a:r>
              <a:rPr lang="de-DE" dirty="0"/>
              <a:t>neuer Ansatz: wir probieren es mal wirklich aus und das über viele Jahre und in (sehr) großem Stil</a:t>
            </a:r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82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Gibt es im Anschluss zu verkosten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Qualität schwer messbar</a:t>
            </a:r>
          </a:p>
          <a:p>
            <a:r>
              <a:rPr lang="de-DE" dirty="0"/>
              <a:t>persönlicher Eindruck: Betrieb/Technologie hat wesentlich mehr Einfluss auf Geschmack und „Qualität“ als Herkunft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17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2018</a:t>
            </a:r>
            <a:endParaRPr lang="en-US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5"/>
          <a:stretch/>
        </p:blipFill>
        <p:spPr>
          <a:xfrm>
            <a:off x="2787162" y="1672001"/>
            <a:ext cx="8096422" cy="4995863"/>
          </a:xfr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44766ABD-8D1B-4D4A-AA54-8D8097D02309}"/>
              </a:ext>
            </a:extLst>
          </p:cNvPr>
          <p:cNvSpPr/>
          <p:nvPr/>
        </p:nvSpPr>
        <p:spPr>
          <a:xfrm>
            <a:off x="9187845" y="1313568"/>
            <a:ext cx="748636" cy="658471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61F771E-9122-4792-A7D1-3DEBE732E7AA}"/>
              </a:ext>
            </a:extLst>
          </p:cNvPr>
          <p:cNvSpPr/>
          <p:nvPr/>
        </p:nvSpPr>
        <p:spPr>
          <a:xfrm>
            <a:off x="9964260" y="1342765"/>
            <a:ext cx="748636" cy="658471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3609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25970" y="215909"/>
            <a:ext cx="14730716" cy="5961054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25438C50-0EED-4EB4-A7D6-BA29E69E56AA}"/>
              </a:ext>
            </a:extLst>
          </p:cNvPr>
          <p:cNvSpPr/>
          <p:nvPr/>
        </p:nvSpPr>
        <p:spPr>
          <a:xfrm>
            <a:off x="7763256" y="1466430"/>
            <a:ext cx="748636" cy="359195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BEA424E-F203-4299-926D-21BF843BF594}"/>
              </a:ext>
            </a:extLst>
          </p:cNvPr>
          <p:cNvSpPr/>
          <p:nvPr/>
        </p:nvSpPr>
        <p:spPr>
          <a:xfrm>
            <a:off x="7798660" y="2057742"/>
            <a:ext cx="748636" cy="359195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5F67600-49B4-426B-A23E-3A0A622E94A2}"/>
              </a:ext>
            </a:extLst>
          </p:cNvPr>
          <p:cNvSpPr/>
          <p:nvPr/>
        </p:nvSpPr>
        <p:spPr>
          <a:xfrm>
            <a:off x="7763256" y="109613"/>
            <a:ext cx="748636" cy="359195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B98A369-1106-43D9-B9BC-46EDC04AA287}"/>
              </a:ext>
            </a:extLst>
          </p:cNvPr>
          <p:cNvSpPr/>
          <p:nvPr/>
        </p:nvSpPr>
        <p:spPr>
          <a:xfrm>
            <a:off x="7763256" y="5032376"/>
            <a:ext cx="748636" cy="1250883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4166719-F307-4AE8-B8D8-C5EE3C367966}"/>
              </a:ext>
            </a:extLst>
          </p:cNvPr>
          <p:cNvSpPr/>
          <p:nvPr/>
        </p:nvSpPr>
        <p:spPr>
          <a:xfrm>
            <a:off x="10621108" y="2310726"/>
            <a:ext cx="748636" cy="152975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B1F008E-CE3F-48BF-8ABD-6F9E23BDE16C}"/>
              </a:ext>
            </a:extLst>
          </p:cNvPr>
          <p:cNvSpPr/>
          <p:nvPr/>
        </p:nvSpPr>
        <p:spPr>
          <a:xfrm>
            <a:off x="10660732" y="4892940"/>
            <a:ext cx="748636" cy="152975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8698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7350F-32B9-44F4-A03C-959840E1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BSA neu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1D5C57-7918-4EA8-B460-5B2593E57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nein, nicht spontan</a:t>
            </a:r>
          </a:p>
          <a:p>
            <a:r>
              <a:rPr lang="de-AT" dirty="0"/>
              <a:t>2 Monate</a:t>
            </a:r>
          </a:p>
          <a:p>
            <a:r>
              <a:rPr lang="de-AT" dirty="0"/>
              <a:t>2 Wochen</a:t>
            </a:r>
          </a:p>
          <a:p>
            <a:r>
              <a:rPr lang="de-AT" dirty="0"/>
              <a:t>2 Tage</a:t>
            </a:r>
          </a:p>
          <a:p>
            <a:r>
              <a:rPr lang="de-AT" dirty="0"/>
              <a:t>(im Labor 2 Stunden)</a:t>
            </a:r>
          </a:p>
        </p:txBody>
      </p:sp>
    </p:spTree>
    <p:extLst>
      <p:ext uri="{BB962C8B-B14F-4D97-AF65-F5344CB8AC3E}">
        <p14:creationId xmlns:p14="http://schemas.microsoft.com/office/powerpoint/2010/main" val="23602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026AD-C2E1-452B-A9F3-4DB26242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64D4A10-C7E5-4FBE-998D-7D8C23E0E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5642" y="180870"/>
            <a:ext cx="11563616" cy="6501284"/>
          </a:xfrm>
        </p:spPr>
      </p:pic>
    </p:spTree>
    <p:extLst>
      <p:ext uri="{BB962C8B-B14F-4D97-AF65-F5344CB8AC3E}">
        <p14:creationId xmlns:p14="http://schemas.microsoft.com/office/powerpoint/2010/main" val="1402949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D4F5D-ACEE-4A27-AB7D-AF27F083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Lactobacillus </a:t>
            </a:r>
            <a:r>
              <a:rPr lang="de-AT" dirty="0" err="1"/>
              <a:t>plantarum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EA52D3-338F-4152-AF32-670D755D9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• Einsatz zur Co-Inokulation (24 Stunden nach der Hefezugabe)</a:t>
            </a:r>
            <a:br>
              <a:rPr lang="de-AT" dirty="0"/>
            </a:br>
            <a:r>
              <a:rPr lang="de-AT" dirty="0"/>
              <a:t>• Gesamt-SO2-Toleranz: max. 50 mg/l</a:t>
            </a:r>
            <a:br>
              <a:rPr lang="de-AT" dirty="0"/>
            </a:br>
            <a:r>
              <a:rPr lang="de-AT" dirty="0"/>
              <a:t>• pH-Toleranz: ab pH 3,4</a:t>
            </a:r>
            <a:br>
              <a:rPr lang="de-AT" dirty="0"/>
            </a:br>
            <a:r>
              <a:rPr lang="de-AT" dirty="0"/>
              <a:t>• </a:t>
            </a:r>
            <a:r>
              <a:rPr lang="de-AT" dirty="0" err="1"/>
              <a:t>Äpfelsäuregehalt</a:t>
            </a:r>
            <a:r>
              <a:rPr lang="de-AT" dirty="0"/>
              <a:t>: max. 3 g/l</a:t>
            </a:r>
            <a:br>
              <a:rPr lang="de-AT" dirty="0"/>
            </a:br>
            <a:r>
              <a:rPr lang="de-AT" dirty="0"/>
              <a:t>• Temperaturtoleranz: 20 - 26 °C</a:t>
            </a:r>
            <a:br>
              <a:rPr lang="de-AT" dirty="0"/>
            </a:br>
            <a:r>
              <a:rPr lang="de-AT" dirty="0"/>
              <a:t>• Alkoholtoleranz: bis 15,5 % </a:t>
            </a:r>
            <a:r>
              <a:rPr lang="de-AT" dirty="0" err="1"/>
              <a:t>vol</a:t>
            </a:r>
            <a:br>
              <a:rPr lang="de-AT" dirty="0"/>
            </a:br>
            <a:r>
              <a:rPr lang="de-AT" dirty="0"/>
              <a:t>• sehr kurze Lag-Phase = schneller BSA</a:t>
            </a:r>
            <a:br>
              <a:rPr lang="de-AT" dirty="0"/>
            </a:br>
            <a:r>
              <a:rPr lang="de-AT" dirty="0"/>
              <a:t>• keine Bildung flüchtiger Säure</a:t>
            </a:r>
            <a:br>
              <a:rPr lang="de-AT" dirty="0"/>
            </a:br>
            <a:r>
              <a:rPr lang="de-AT" dirty="0"/>
              <a:t>• keine Bildung biogener Amine</a:t>
            </a:r>
            <a:br>
              <a:rPr lang="de-AT" dirty="0"/>
            </a:br>
            <a:r>
              <a:rPr lang="de-AT" dirty="0"/>
              <a:t>• keine </a:t>
            </a:r>
            <a:r>
              <a:rPr lang="de-AT" dirty="0" err="1"/>
              <a:t>Cinnamoyl-Esterase</a:t>
            </a:r>
            <a:r>
              <a:rPr lang="de-AT" dirty="0"/>
              <a:t> Aktivität (kein </a:t>
            </a:r>
            <a:r>
              <a:rPr lang="de-AT" dirty="0" err="1"/>
              <a:t>Brettanomyceston</a:t>
            </a:r>
            <a:r>
              <a:rPr lang="de-AT" dirty="0"/>
              <a:t>)</a:t>
            </a:r>
            <a:br>
              <a:rPr lang="de-AT" dirty="0"/>
            </a:br>
            <a:r>
              <a:rPr lang="de-AT" dirty="0"/>
              <a:t>• später Abbau von Citronensäure, sehr geringe Bildung von </a:t>
            </a:r>
            <a:r>
              <a:rPr lang="de-AT" dirty="0" err="1"/>
              <a:t>Diacetyl</a:t>
            </a:r>
            <a:br>
              <a:rPr lang="de-AT" dirty="0"/>
            </a:br>
            <a:r>
              <a:rPr lang="de-AT" dirty="0"/>
              <a:t>• schützt die Farbintensität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52486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A8D57-89AD-45FE-A2BB-A60E043F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Lactobacillus </a:t>
            </a:r>
            <a:r>
              <a:rPr lang="de-AT" dirty="0" err="1"/>
              <a:t>plantarum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7A3D0F-C313-4FD5-A853-97DC11481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pH 2,9</a:t>
            </a:r>
          </a:p>
          <a:p>
            <a:r>
              <a:rPr lang="de-AT" dirty="0"/>
              <a:t>Alkohol: 17,5 % </a:t>
            </a:r>
            <a:r>
              <a:rPr lang="de-AT" dirty="0" err="1"/>
              <a:t>vol</a:t>
            </a:r>
            <a:endParaRPr lang="de-AT" dirty="0"/>
          </a:p>
          <a:p>
            <a:r>
              <a:rPr lang="de-AT" dirty="0"/>
              <a:t>100 mg gesamt SO</a:t>
            </a:r>
            <a:r>
              <a:rPr lang="de-AT" baseline="-25000" dirty="0"/>
              <a:t>2</a:t>
            </a:r>
          </a:p>
          <a:p>
            <a:r>
              <a:rPr lang="de-AT" dirty="0"/>
              <a:t>50 mg frei</a:t>
            </a:r>
          </a:p>
          <a:p>
            <a:r>
              <a:rPr lang="de-AT" dirty="0"/>
              <a:t>10°C</a:t>
            </a:r>
          </a:p>
          <a:p>
            <a:r>
              <a:rPr lang="de-AT" dirty="0"/>
              <a:t>Abbaumenge gezielt steuerbar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1279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Bekömmlichkeit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Verbotene Angabe auf dem Weinetikett!!</a:t>
            </a:r>
          </a:p>
          <a:p>
            <a:r>
              <a:rPr lang="de-DE" dirty="0"/>
              <a:t>Sag mir wie viele Allergien du hast und ich sag dir wie erfolgreich/glücklich du bist.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53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FREI von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Fructose</a:t>
            </a:r>
          </a:p>
          <a:p>
            <a:r>
              <a:rPr lang="de-DE" dirty="0"/>
              <a:t>Gluten</a:t>
            </a:r>
          </a:p>
          <a:p>
            <a:r>
              <a:rPr lang="de-DE" dirty="0"/>
              <a:t>Sorbit</a:t>
            </a:r>
          </a:p>
          <a:p>
            <a:r>
              <a:rPr lang="de-DE" dirty="0" err="1"/>
              <a:t>Glyphosat</a:t>
            </a:r>
            <a:endParaRPr lang="de-DE" dirty="0"/>
          </a:p>
          <a:p>
            <a:endParaRPr lang="de-DE" dirty="0"/>
          </a:p>
          <a:p>
            <a:r>
              <a:rPr lang="de-DE" dirty="0"/>
              <a:t>SO</a:t>
            </a:r>
            <a:r>
              <a:rPr lang="de-DE" baseline="-25000" dirty="0"/>
              <a:t>2</a:t>
            </a:r>
          </a:p>
          <a:p>
            <a:r>
              <a:rPr lang="de-DE" dirty="0"/>
              <a:t>vegan</a:t>
            </a:r>
          </a:p>
          <a:p>
            <a:r>
              <a:rPr lang="de-DE" dirty="0"/>
              <a:t>HISTAMIN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64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FREI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Fehlern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52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Sorbit frei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Ja. Sorbit kommt im Wein vor</a:t>
            </a:r>
          </a:p>
          <a:p>
            <a:r>
              <a:rPr lang="de-DE" dirty="0"/>
              <a:t>Nein, keine Ahnung wie viel</a:t>
            </a:r>
          </a:p>
          <a:p>
            <a:r>
              <a:rPr lang="de-DE" dirty="0"/>
              <a:t>Nein, keine Allergie zu erwarten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73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Gluten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Ja, Gluten im Wein gibt es tatsächlich</a:t>
            </a:r>
            <a:endParaRPr lang="en-US" dirty="0"/>
          </a:p>
          <a:p>
            <a:r>
              <a:rPr lang="de-DE" dirty="0"/>
              <a:t>Weine von der HBLA und vom Weingut Scheiblhofer sind garantiert Gluten-frei</a:t>
            </a:r>
          </a:p>
        </p:txBody>
      </p:sp>
    </p:spTree>
    <p:extLst>
      <p:ext uri="{BB962C8B-B14F-4D97-AF65-F5344CB8AC3E}">
        <p14:creationId xmlns:p14="http://schemas.microsoft.com/office/powerpoint/2010/main" val="350111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D0CE6-B8F5-4D93-A37D-490577BE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Fructose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1A4258-7235-4402-9667-E0DCEFFE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Analysentoleranz: 0,4 / 1,7 g/l</a:t>
            </a:r>
          </a:p>
        </p:txBody>
      </p:sp>
    </p:spTree>
    <p:extLst>
      <p:ext uri="{BB962C8B-B14F-4D97-AF65-F5344CB8AC3E}">
        <p14:creationId xmlns:p14="http://schemas.microsoft.com/office/powerpoint/2010/main" val="3344278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Glyphosat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wären wir endgültig beim Thema „FREI“</a:t>
            </a:r>
          </a:p>
          <a:p>
            <a:r>
              <a:rPr lang="de-DE" dirty="0"/>
              <a:t>Frei geht </a:t>
            </a:r>
            <a:r>
              <a:rPr lang="de-DE" dirty="0" err="1"/>
              <a:t>net</a:t>
            </a:r>
            <a:endParaRPr lang="de-DE" dirty="0"/>
          </a:p>
          <a:p>
            <a:r>
              <a:rPr lang="de-DE" dirty="0"/>
              <a:t>Grenzwerte: da steht das Wort Konsumentenbetrug ja schon im Titel</a:t>
            </a:r>
          </a:p>
          <a:p>
            <a:r>
              <a:rPr lang="de-DE" dirty="0"/>
              <a:t>Also: wir verwenden nicht =&gt; besser als frei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52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C85AB-9469-4217-9D30-AEE4D713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Histamin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DFBD3A-8064-4827-9626-069D3EBDC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kommt woher ?!</a:t>
            </a:r>
          </a:p>
          <a:p>
            <a:r>
              <a:rPr lang="de-AT" dirty="0"/>
              <a:t>Grenzwerte ?</a:t>
            </a:r>
          </a:p>
          <a:p>
            <a:r>
              <a:rPr lang="de-AT" dirty="0"/>
              <a:t>Analysengrenzen ?!</a:t>
            </a:r>
          </a:p>
          <a:p>
            <a:r>
              <a:rPr lang="de-AT" dirty="0"/>
              <a:t>Bentonit 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762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Weinstile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Aktuell: Veranstaltung BAWB Eisenstadt: Neue Weinstile</a:t>
            </a:r>
          </a:p>
          <a:p>
            <a:r>
              <a:rPr lang="de-DE" dirty="0"/>
              <a:t>Moderne, kräftige, dunkle Rotweine im </a:t>
            </a:r>
            <a:r>
              <a:rPr lang="de-DE" dirty="0" err="1"/>
              <a:t>Barrique</a:t>
            </a:r>
            <a:r>
              <a:rPr lang="de-DE" dirty="0"/>
              <a:t> ausgebaut = alter </a:t>
            </a:r>
            <a:r>
              <a:rPr lang="de-DE" dirty="0" err="1"/>
              <a:t>Weinstil</a:t>
            </a:r>
            <a:endParaRPr lang="de-DE" dirty="0"/>
          </a:p>
          <a:p>
            <a:r>
              <a:rPr lang="de-DE" dirty="0"/>
              <a:t>trüb, Gerbstoff, orange Farbe = Neuer </a:t>
            </a:r>
            <a:r>
              <a:rPr lang="de-DE" dirty="0" err="1"/>
              <a:t>Weinstil</a:t>
            </a:r>
            <a:r>
              <a:rPr lang="de-DE" dirty="0"/>
              <a:t> ?!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04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7A7F8-19F7-40AD-A319-30424562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 stehen wir überhaupt ?!?!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C541B5-965F-4C3D-8C6E-07BF37430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1937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868"/>
            <a:ext cx="5551875" cy="1057999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-7303861"/>
            <a:ext cx="5551875" cy="11619822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6FFC0D9D-B101-4401-86E9-6C01EF139D78}"/>
              </a:ext>
            </a:extLst>
          </p:cNvPr>
          <p:cNvSpPr/>
          <p:nvPr/>
        </p:nvSpPr>
        <p:spPr>
          <a:xfrm>
            <a:off x="6777640" y="524912"/>
            <a:ext cx="3350395" cy="502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9B9BCC-E853-465F-8C89-986D6043D2D6}"/>
              </a:ext>
            </a:extLst>
          </p:cNvPr>
          <p:cNvSpPr/>
          <p:nvPr/>
        </p:nvSpPr>
        <p:spPr>
          <a:xfrm>
            <a:off x="6906594" y="2118195"/>
            <a:ext cx="3350395" cy="308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F472268-66B3-43B0-842D-BAD88A93A0B1}"/>
              </a:ext>
            </a:extLst>
          </p:cNvPr>
          <p:cNvSpPr/>
          <p:nvPr/>
        </p:nvSpPr>
        <p:spPr>
          <a:xfrm>
            <a:off x="6390075" y="1603916"/>
            <a:ext cx="3350395" cy="308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C5FF98A-6335-4AB8-BBCD-895966102AA7}"/>
              </a:ext>
            </a:extLst>
          </p:cNvPr>
          <p:cNvSpPr/>
          <p:nvPr/>
        </p:nvSpPr>
        <p:spPr>
          <a:xfrm>
            <a:off x="6777640" y="2719247"/>
            <a:ext cx="3350395" cy="549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C8BEAB4-7858-4396-992C-8DD4D41B2079}"/>
              </a:ext>
            </a:extLst>
          </p:cNvPr>
          <p:cNvSpPr/>
          <p:nvPr/>
        </p:nvSpPr>
        <p:spPr>
          <a:xfrm>
            <a:off x="6611815" y="3440295"/>
            <a:ext cx="3350395" cy="308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0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70935" y="399502"/>
            <a:ext cx="23741870" cy="6039644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70453" y="6701329"/>
            <a:ext cx="2756081" cy="2210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BDCF968-86F4-4613-B7A3-9336F379DC0D}"/>
              </a:ext>
            </a:extLst>
          </p:cNvPr>
          <p:cNvSpPr/>
          <p:nvPr/>
        </p:nvSpPr>
        <p:spPr>
          <a:xfrm>
            <a:off x="10863732" y="749809"/>
            <a:ext cx="840588" cy="72721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748D512-FF2C-4DE0-B61B-D0AF614E8AC3}"/>
              </a:ext>
            </a:extLst>
          </p:cNvPr>
          <p:cNvSpPr/>
          <p:nvPr/>
        </p:nvSpPr>
        <p:spPr>
          <a:xfrm>
            <a:off x="6096000" y="681037"/>
            <a:ext cx="840588" cy="72721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5452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926" y="502275"/>
            <a:ext cx="5625900" cy="6355725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870926" y="2263460"/>
            <a:ext cx="3538666" cy="1332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82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r="22430"/>
          <a:stretch/>
        </p:blipFill>
        <p:spPr>
          <a:xfrm>
            <a:off x="3812145" y="-88332"/>
            <a:ext cx="3526501" cy="700160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812145" y="1038719"/>
            <a:ext cx="2756081" cy="2210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64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9F8BD-9CE6-4193-A533-1B26BC18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wir können sollten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B7CA7D-0C0E-4BD3-B15E-8D87827E0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Was will der Winzer wissen</a:t>
            </a:r>
          </a:p>
          <a:p>
            <a:r>
              <a:rPr lang="de-AT" dirty="0"/>
              <a:t>Was will der Winzer, dass wir ihm nachweisen können (Sorte, Herkunft, Chips,…)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92264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6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Qualität	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</a:t>
            </a:r>
          </a:p>
          <a:p>
            <a:r>
              <a:rPr lang="en-US" dirty="0"/>
              <a:t>der “</a:t>
            </a:r>
            <a:r>
              <a:rPr lang="en-US" dirty="0" err="1"/>
              <a:t>Durchschnittskonsument</a:t>
            </a:r>
            <a:r>
              <a:rPr lang="en-US" dirty="0"/>
              <a:t>” mag Coca Cola</a:t>
            </a:r>
            <a:br>
              <a:rPr lang="en-US" dirty="0"/>
            </a:br>
            <a:r>
              <a:rPr lang="en-US" dirty="0" err="1"/>
              <a:t>warum</a:t>
            </a:r>
            <a:r>
              <a:rPr lang="en-US" dirty="0"/>
              <a:t>:</a:t>
            </a:r>
            <a:br>
              <a:rPr lang="en-US" dirty="0"/>
            </a:br>
            <a:r>
              <a:rPr lang="de-DE" dirty="0"/>
              <a:t>Ich würde mal sagen</a:t>
            </a:r>
            <a:r>
              <a:rPr lang="en-US" dirty="0"/>
              <a:t>: </a:t>
            </a:r>
            <a:r>
              <a:rPr lang="de-DE" dirty="0"/>
              <a:t>Schmeckt immer und überall gleich</a:t>
            </a:r>
          </a:p>
          <a:p>
            <a:r>
              <a:rPr lang="de-DE" dirty="0"/>
              <a:t>sehr viele Konsumenten mögen Big John</a:t>
            </a:r>
            <a:br>
              <a:rPr lang="de-DE" dirty="0"/>
            </a:br>
            <a:r>
              <a:rPr lang="de-DE" dirty="0"/>
              <a:t>warum:</a:t>
            </a:r>
            <a:br>
              <a:rPr lang="de-DE" dirty="0"/>
            </a:br>
            <a:r>
              <a:rPr lang="de-DE" dirty="0"/>
              <a:t>schmeckt …. </a:t>
            </a:r>
          </a:p>
        </p:txBody>
      </p:sp>
    </p:spTree>
    <p:extLst>
      <p:ext uri="{BB962C8B-B14F-4D97-AF65-F5344CB8AC3E}">
        <p14:creationId xmlns:p14="http://schemas.microsoft.com/office/powerpoint/2010/main" val="59135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Anmerkung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Wein ist ein Naturprodukt. Kann/soll sich ständig verändern und jeden Tag anders schmecken</a:t>
            </a:r>
          </a:p>
          <a:p>
            <a:r>
              <a:rPr lang="de-DE" dirty="0"/>
              <a:t>Die Konsumenten wissen das und schätzen das auch,…</a:t>
            </a:r>
            <a:br>
              <a:rPr lang="de-DE" dirty="0"/>
            </a:br>
            <a:r>
              <a:rPr lang="de-DE" dirty="0"/>
              <a:t>sagt wer?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9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Orange-Wein, Natural </a:t>
            </a:r>
            <a:r>
              <a:rPr lang="de-DE" dirty="0" err="1"/>
              <a:t>Wines</a:t>
            </a:r>
            <a:r>
              <a:rPr lang="de-DE" dirty="0"/>
              <a:t>,…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Bio = besonders gesund</a:t>
            </a:r>
          </a:p>
          <a:p>
            <a:r>
              <a:rPr lang="de-DE" dirty="0"/>
              <a:t>besonders „bekömmlich“</a:t>
            </a:r>
          </a:p>
          <a:p>
            <a:r>
              <a:rPr lang="de-DE" dirty="0"/>
              <a:t>Spontangärung/Spontan BSA</a:t>
            </a:r>
            <a:endParaRPr lang="en-US" dirty="0"/>
          </a:p>
          <a:p>
            <a:r>
              <a:rPr lang="de-DE" dirty="0"/>
              <a:t>kein SO</a:t>
            </a:r>
            <a:r>
              <a:rPr lang="de-DE" baseline="-25000" dirty="0"/>
              <a:t>2</a:t>
            </a:r>
          </a:p>
          <a:p>
            <a:r>
              <a:rPr lang="de-DE" dirty="0" err="1"/>
              <a:t>unfiltriertes</a:t>
            </a:r>
            <a:r>
              <a:rPr lang="de-DE" dirty="0"/>
              <a:t> Produkt</a:t>
            </a:r>
          </a:p>
          <a:p>
            <a:pPr marL="0" indent="0">
              <a:buNone/>
            </a:pPr>
            <a:r>
              <a:rPr lang="de-DE" dirty="0"/>
              <a:t>   Prüfnummer:</a:t>
            </a:r>
          </a:p>
          <a:p>
            <a:r>
              <a:rPr lang="de-DE" dirty="0"/>
              <a:t>garantierte (</a:t>
            </a:r>
            <a:r>
              <a:rPr lang="de-DE" dirty="0" err="1"/>
              <a:t>Mindest</a:t>
            </a:r>
            <a:r>
              <a:rPr lang="de-DE" dirty="0"/>
              <a:t>)</a:t>
            </a:r>
            <a:r>
              <a:rPr lang="de-DE" dirty="0" err="1"/>
              <a:t>qualität</a:t>
            </a:r>
            <a:r>
              <a:rPr lang="de-DE" dirty="0"/>
              <a:t>?</a:t>
            </a:r>
          </a:p>
          <a:p>
            <a:r>
              <a:rPr lang="de-DE" dirty="0"/>
              <a:t>gewisse Stabilität bzw. erwartbarer „fehlerfreier“ Geschmack?</a:t>
            </a:r>
          </a:p>
        </p:txBody>
      </p:sp>
    </p:spTree>
    <p:extLst>
      <p:ext uri="{BB962C8B-B14F-4D97-AF65-F5344CB8AC3E}">
        <p14:creationId xmlns:p14="http://schemas.microsoft.com/office/powerpoint/2010/main" val="174310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Orange-Wein Produktion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Maischegärung</a:t>
            </a:r>
          </a:p>
          <a:p>
            <a:r>
              <a:rPr lang="de-DE" dirty="0"/>
              <a:t>SO</a:t>
            </a:r>
            <a:r>
              <a:rPr lang="de-DE" baseline="-25000" dirty="0"/>
              <a:t>2</a:t>
            </a:r>
            <a:r>
              <a:rPr lang="de-DE" dirty="0"/>
              <a:t> frei?</a:t>
            </a:r>
          </a:p>
          <a:p>
            <a:r>
              <a:rPr lang="de-DE" dirty="0"/>
              <a:t>Spontangärung</a:t>
            </a:r>
          </a:p>
          <a:p>
            <a:r>
              <a:rPr lang="de-DE" dirty="0"/>
              <a:t>Haltbarkeit</a:t>
            </a:r>
          </a:p>
        </p:txBody>
      </p:sp>
    </p:spTree>
    <p:extLst>
      <p:ext uri="{BB962C8B-B14F-4D97-AF65-F5344CB8AC3E}">
        <p14:creationId xmlns:p14="http://schemas.microsoft.com/office/powerpoint/2010/main" val="93480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Orange-Wein Produktion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Unser Ansatz:</a:t>
            </a:r>
          </a:p>
          <a:p>
            <a:r>
              <a:rPr lang="de-DE" dirty="0"/>
              <a:t>Maischegärung</a:t>
            </a:r>
          </a:p>
          <a:p>
            <a:r>
              <a:rPr lang="de-DE" dirty="0"/>
              <a:t>moderate Weinschwefelung</a:t>
            </a:r>
          </a:p>
          <a:p>
            <a:r>
              <a:rPr lang="de-DE" dirty="0"/>
              <a:t>¼ spontan</a:t>
            </a:r>
          </a:p>
          <a:p>
            <a:r>
              <a:rPr lang="de-DE" dirty="0"/>
              <a:t>¾ mit </a:t>
            </a:r>
            <a:r>
              <a:rPr lang="de-DE" dirty="0" err="1"/>
              <a:t>Reinzuchhefe</a:t>
            </a:r>
            <a:endParaRPr lang="de-DE" dirty="0"/>
          </a:p>
          <a:p>
            <a:r>
              <a:rPr lang="de-DE" dirty="0"/>
              <a:t>keine Schönungen</a:t>
            </a:r>
          </a:p>
          <a:p>
            <a:r>
              <a:rPr lang="de-DE" dirty="0"/>
              <a:t>2013 werden wir heute kosten</a:t>
            </a:r>
            <a:endParaRPr lang="en-US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8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</a:t>
            </a:r>
            <a:r>
              <a:rPr lang="de-DE" baseline="-25000" dirty="0"/>
              <a:t>2</a:t>
            </a:r>
            <a:r>
              <a:rPr lang="de-DE" dirty="0"/>
              <a:t> freier Wein weiß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frisch + fruchtig ohne SO</a:t>
            </a:r>
            <a:r>
              <a:rPr lang="de-DE" baseline="-25000" dirty="0"/>
              <a:t>2</a:t>
            </a:r>
            <a:r>
              <a:rPr lang="de-DE" dirty="0"/>
              <a:t>?</a:t>
            </a:r>
          </a:p>
          <a:p>
            <a:r>
              <a:rPr lang="de-DE" dirty="0"/>
              <a:t>hell ? </a:t>
            </a:r>
          </a:p>
          <a:p>
            <a:r>
              <a:rPr lang="de-DE" dirty="0"/>
              <a:t>haltbar ?</a:t>
            </a:r>
          </a:p>
          <a:p>
            <a:endParaRPr lang="de-DE" dirty="0"/>
          </a:p>
          <a:p>
            <a:r>
              <a:rPr lang="de-DE" dirty="0"/>
              <a:t>Most-Oxidation</a:t>
            </a:r>
          </a:p>
          <a:p>
            <a:r>
              <a:rPr lang="de-DE" dirty="0"/>
              <a:t>BSA</a:t>
            </a:r>
          </a:p>
          <a:p>
            <a:r>
              <a:rPr lang="de-DE" dirty="0" err="1"/>
              <a:t>Barrique</a:t>
            </a:r>
            <a:r>
              <a:rPr lang="de-DE" dirty="0"/>
              <a:t>/Chips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8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Breitbild</PresentationFormat>
  <Paragraphs>126</Paragraphs>
  <Slides>36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</vt:lpstr>
      <vt:lpstr>Weinstile:  Qualität und Bekömmlichkeit</vt:lpstr>
      <vt:lpstr>PowerPoint-Präsentation</vt:lpstr>
      <vt:lpstr>Weinstile</vt:lpstr>
      <vt:lpstr>Qualität </vt:lpstr>
      <vt:lpstr>Anmerkung</vt:lpstr>
      <vt:lpstr>Orange-Wein, Natural Wines,…</vt:lpstr>
      <vt:lpstr>Orange-Wein Produktion</vt:lpstr>
      <vt:lpstr>Orange-Wein Produktion</vt:lpstr>
      <vt:lpstr>SO2 freier Wein weiß</vt:lpstr>
      <vt:lpstr>SO2 freier Wein rot</vt:lpstr>
      <vt:lpstr>Brettanomyces Pferdesch(w)eiß Ton</vt:lpstr>
      <vt:lpstr>Brettanomyces Pferdeschweiß Ton</vt:lpstr>
      <vt:lpstr>Brettanomyces Pferdeschweiß Ton</vt:lpstr>
      <vt:lpstr>Das Wichtigste ist die Lage/Terroir ?!</vt:lpstr>
      <vt:lpstr>ALLE Toplagen des Burgenlandes im Großmaßstab in einem Betrieb vinifiziert </vt:lpstr>
      <vt:lpstr>Gibt es im Anschluss zu verkosten</vt:lpstr>
      <vt:lpstr>2018</vt:lpstr>
      <vt:lpstr>PowerPoint-Präsentation</vt:lpstr>
      <vt:lpstr>BSA neu</vt:lpstr>
      <vt:lpstr>Lactobacillus plantarum</vt:lpstr>
      <vt:lpstr>Lactobacillus plantarum</vt:lpstr>
      <vt:lpstr>Bekömmlichkeit</vt:lpstr>
      <vt:lpstr>FREI von</vt:lpstr>
      <vt:lpstr>FREI</vt:lpstr>
      <vt:lpstr>Sorbit frei</vt:lpstr>
      <vt:lpstr>Gluten</vt:lpstr>
      <vt:lpstr>Fructose </vt:lpstr>
      <vt:lpstr>Glyphosat</vt:lpstr>
      <vt:lpstr>Histamin</vt:lpstr>
      <vt:lpstr>Wo stehen wir überhaupt ?!?!</vt:lpstr>
      <vt:lpstr>PowerPoint-Präsentation</vt:lpstr>
      <vt:lpstr>PowerPoint-Präsentation</vt:lpstr>
      <vt:lpstr>PowerPoint-Präsentation</vt:lpstr>
      <vt:lpstr>PowerPoint-Präsentation</vt:lpstr>
      <vt:lpstr>was wir können sollten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Weinstile: Qualität und Bekömmlichkeit</dc:title>
  <dc:creator>Scheiblhofer Harald</dc:creator>
  <cp:lastModifiedBy>User</cp:lastModifiedBy>
  <cp:revision>37</cp:revision>
  <cp:lastPrinted>2018-12-06T13:14:24Z</cp:lastPrinted>
  <dcterms:created xsi:type="dcterms:W3CDTF">2018-12-06T10:48:24Z</dcterms:created>
  <dcterms:modified xsi:type="dcterms:W3CDTF">2018-12-06T17:10:48Z</dcterms:modified>
</cp:coreProperties>
</file>