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8" r:id="rId3"/>
    <p:sldId id="319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320" r:id="rId17"/>
    <p:sldId id="304" r:id="rId18"/>
    <p:sldId id="317" r:id="rId19"/>
    <p:sldId id="306" r:id="rId20"/>
    <p:sldId id="307" r:id="rId21"/>
    <p:sldId id="308" r:id="rId22"/>
    <p:sldId id="309" r:id="rId23"/>
    <p:sldId id="310" r:id="rId24"/>
    <p:sldId id="313" r:id="rId25"/>
    <p:sldId id="314" r:id="rId26"/>
    <p:sldId id="311" r:id="rId27"/>
    <p:sldId id="312" r:id="rId28"/>
    <p:sldId id="315" r:id="rId29"/>
    <p:sldId id="305" r:id="rId3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0">
          <p15:clr>
            <a:srgbClr val="A4A3A4"/>
          </p15:clr>
        </p15:guide>
        <p15:guide id="2" pos="3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35"/>
    <a:srgbClr val="1F6BAE"/>
    <a:srgbClr val="F3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51" autoAdjust="0"/>
    <p:restoredTop sz="99811" autoAdjust="0"/>
  </p:normalViewPr>
  <p:slideViewPr>
    <p:cSldViewPr snapToGrid="0" snapToObjects="1">
      <p:cViewPr varScale="1">
        <p:scale>
          <a:sx n="71" d="100"/>
          <a:sy n="71" d="100"/>
        </p:scale>
        <p:origin x="682" y="43"/>
      </p:cViewPr>
      <p:guideLst>
        <p:guide orient="horz" pos="3140"/>
        <p:guide pos="3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675-BA6A-B546-A4E0-6963A9A9EA08}" type="datetimeFigureOut">
              <a:t>3/28/2019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6164C-E25C-F54E-8922-E51CCC6BD50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900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1220F-6AD8-F544-AC0C-C4EA3F4D7A1D}" type="datetimeFigureOut">
              <a:t>3/28/2019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5ECA4-3C82-1F45-A860-7D163CFFB7B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80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nisterium Allgemein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PPT_Cover-L_Allgem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9" y="288000"/>
            <a:ext cx="3185521" cy="4613514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3835400" y="4852987"/>
            <a:ext cx="984250" cy="138113"/>
          </a:xfrm>
          <a:prstGeom prst="rect">
            <a:avLst/>
          </a:prstGeom>
          <a:solidFill>
            <a:srgbClr val="F3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 userDrawn="1"/>
        </p:nvSpPr>
        <p:spPr>
          <a:xfrm>
            <a:off x="1474982" y="2004283"/>
            <a:ext cx="6442200" cy="96133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rgbClr val="1F6BA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AT" dirty="0" smtClean="0">
                <a:solidFill>
                  <a:srgbClr val="007835"/>
                </a:solidFill>
              </a:rPr>
              <a:t>Mastertitelformat bearbeiten</a:t>
            </a:r>
            <a:endParaRPr lang="de-DE" dirty="0">
              <a:solidFill>
                <a:srgbClr val="007835"/>
              </a:solidFill>
            </a:endParaRPr>
          </a:p>
        </p:txBody>
      </p:sp>
      <p:sp>
        <p:nvSpPr>
          <p:cNvPr id="13" name="Untertitel 2"/>
          <p:cNvSpPr txBox="1">
            <a:spLocks/>
          </p:cNvSpPr>
          <p:nvPr userDrawn="1"/>
        </p:nvSpPr>
        <p:spPr>
          <a:xfrm>
            <a:off x="1474982" y="3038475"/>
            <a:ext cx="6442200" cy="41053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Formatvorlage des Untertitelmasters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6954108" y="192216"/>
            <a:ext cx="1977081" cy="864973"/>
          </a:xfrm>
          <a:prstGeom prst="rect">
            <a:avLst/>
          </a:prstGeom>
          <a:solidFill>
            <a:srgbClr val="F3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00" y="572400"/>
            <a:ext cx="2044800" cy="8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4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17355" y="920749"/>
            <a:ext cx="5548214" cy="607115"/>
          </a:xfrm>
          <a:prstGeom prst="rect">
            <a:avLst/>
          </a:prstGeom>
        </p:spPr>
        <p:txBody>
          <a:bodyPr anchor="b"/>
          <a:lstStyle>
            <a:lvl1pPr algn="l">
              <a:defRPr sz="3200" cap="all" baseline="0">
                <a:solidFill>
                  <a:srgbClr val="007835"/>
                </a:solidFill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417354" y="1647567"/>
            <a:ext cx="8410575" cy="2925623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007835"/>
              </a:buClr>
              <a:buFont typeface="Wingdings" charset="2"/>
              <a:buChar char="§"/>
              <a:defRPr sz="2400"/>
            </a:lvl1pPr>
            <a:lvl2pPr marL="536575" indent="-268288">
              <a:buClr>
                <a:schemeClr val="tx1"/>
              </a:buClr>
              <a:buFont typeface="Wingdings" charset="2"/>
              <a:buChar char="§"/>
              <a:defRPr sz="2400"/>
            </a:lvl2pPr>
            <a:lvl3pPr marL="720725" indent="-184150">
              <a:buClr>
                <a:srgbClr val="007835"/>
              </a:buClr>
              <a:buSzPct val="100000"/>
              <a:buFont typeface="Symbol" charset="2"/>
              <a:buChar char="-"/>
              <a:defRPr sz="2400"/>
            </a:lvl3pPr>
            <a:lvl4pPr marL="990600" indent="-269875">
              <a:buFont typeface="Symbol" charset="2"/>
              <a:buChar char="-"/>
              <a:defRPr sz="2400"/>
            </a:lvl4pPr>
            <a:lvl5pPr marL="1258888" indent="-268288">
              <a:buFont typeface="Symbol" charset="2"/>
              <a:buChar char="-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264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4338" y="2591895"/>
            <a:ext cx="7496422" cy="11251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itel 1"/>
          <p:cNvSpPr txBox="1">
            <a:spLocks/>
          </p:cNvSpPr>
          <p:nvPr userDrawn="1"/>
        </p:nvSpPr>
        <p:spPr>
          <a:xfrm>
            <a:off x="414338" y="1439480"/>
            <a:ext cx="5548214" cy="85725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007835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637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 userDrawn="1"/>
        </p:nvSpPr>
        <p:spPr>
          <a:xfrm>
            <a:off x="650446" y="1102587"/>
            <a:ext cx="5548214" cy="85725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007835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AT" dirty="0" smtClean="0"/>
              <a:t>Mastertitelformat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2"/>
          </p:nvPr>
        </p:nvSpPr>
        <p:spPr>
          <a:xfrm>
            <a:off x="414338" y="2309427"/>
            <a:ext cx="4019722" cy="2218552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007835"/>
              </a:buClr>
              <a:buFont typeface="Wingdings" charset="2"/>
              <a:buChar char="§"/>
              <a:defRPr sz="2400"/>
            </a:lvl1pPr>
            <a:lvl2pPr marL="536575" indent="-268288">
              <a:buClr>
                <a:schemeClr val="tx1"/>
              </a:buClr>
              <a:buFont typeface="Wingdings" charset="2"/>
              <a:buChar char="§"/>
              <a:defRPr sz="2400"/>
            </a:lvl2pPr>
            <a:lvl3pPr marL="720725" indent="-184150">
              <a:buClr>
                <a:srgbClr val="007835"/>
              </a:buClr>
              <a:buSzPct val="100000"/>
              <a:buFont typeface="Symbol" charset="2"/>
              <a:buChar char="-"/>
              <a:defRPr sz="2400"/>
            </a:lvl3pPr>
            <a:lvl4pPr marL="990600" indent="-269875">
              <a:buFont typeface="Symbol" charset="2"/>
              <a:buChar char="-"/>
              <a:defRPr sz="2400"/>
            </a:lvl4pPr>
            <a:lvl5pPr marL="1258888" indent="-268288">
              <a:buFont typeface="Symbol" charset="2"/>
              <a:buChar char="-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4807852" y="2309427"/>
            <a:ext cx="4019722" cy="2218552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007835"/>
              </a:buClr>
              <a:buFont typeface="Wingdings" charset="2"/>
              <a:buChar char="§"/>
              <a:defRPr sz="2400"/>
            </a:lvl1pPr>
            <a:lvl2pPr marL="536575" indent="-268288">
              <a:buClr>
                <a:schemeClr val="tx1"/>
              </a:buClr>
              <a:buFont typeface="Wingdings" charset="2"/>
              <a:buChar char="§"/>
              <a:defRPr sz="2400"/>
            </a:lvl2pPr>
            <a:lvl3pPr marL="720725" indent="-184150">
              <a:buClr>
                <a:srgbClr val="007835"/>
              </a:buClr>
              <a:buSzPct val="100000"/>
              <a:buFont typeface="Symbol" charset="2"/>
              <a:buChar char="-"/>
              <a:defRPr sz="2400"/>
            </a:lvl3pPr>
            <a:lvl4pPr marL="990600" indent="-269875">
              <a:buFont typeface="Symbol" charset="2"/>
              <a:buChar char="-"/>
              <a:defRPr sz="2400"/>
            </a:lvl4pPr>
            <a:lvl5pPr marL="1258888" indent="-268288">
              <a:buFont typeface="Symbol" charset="2"/>
              <a:buChar char="-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673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458229" y="388642"/>
            <a:ext cx="5548214" cy="85725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rgbClr val="007835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AT" dirty="0" smtClean="0"/>
              <a:t>Mastertitelformat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4787215" y="2309427"/>
            <a:ext cx="4019722" cy="2218552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007835"/>
              </a:buClr>
              <a:buFont typeface="Symbol" charset="2"/>
              <a:buChar char="-"/>
              <a:defRPr sz="2400"/>
            </a:lvl1pPr>
            <a:lvl2pPr marL="536575" indent="-268288">
              <a:buClr>
                <a:schemeClr val="tx1"/>
              </a:buClr>
              <a:buFont typeface="Symbol" charset="2"/>
              <a:buChar char="-"/>
              <a:defRPr sz="2400"/>
            </a:lvl2pPr>
            <a:lvl3pPr marL="720725" indent="-184150">
              <a:buClr>
                <a:srgbClr val="007835"/>
              </a:buClr>
              <a:buSzPct val="100000"/>
              <a:buFont typeface="Arial"/>
              <a:buChar char="•"/>
              <a:defRPr sz="2400"/>
            </a:lvl3pPr>
            <a:lvl4pPr marL="990600" indent="-269875">
              <a:buFont typeface="Arial"/>
              <a:buChar char="•"/>
              <a:defRPr sz="2400"/>
            </a:lvl4pPr>
            <a:lvl5pPr marL="1258888" indent="-268288">
              <a:buFont typeface="Symbol" charset="2"/>
              <a:buChar char="-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2"/>
          </p:nvPr>
        </p:nvSpPr>
        <p:spPr>
          <a:xfrm>
            <a:off x="208393" y="2309427"/>
            <a:ext cx="4019722" cy="2218552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007835"/>
              </a:buClr>
              <a:buFont typeface="Symbol" charset="2"/>
              <a:buChar char="-"/>
              <a:defRPr sz="2400"/>
            </a:lvl1pPr>
            <a:lvl2pPr marL="536575" indent="-268288">
              <a:buClr>
                <a:schemeClr val="tx1"/>
              </a:buClr>
              <a:buFont typeface="Symbol" charset="2"/>
              <a:buChar char="-"/>
              <a:defRPr sz="2400"/>
            </a:lvl2pPr>
            <a:lvl3pPr marL="720725" indent="-184150">
              <a:buClr>
                <a:srgbClr val="007835"/>
              </a:buClr>
              <a:buSzPct val="100000"/>
              <a:buFont typeface="Arial"/>
              <a:buChar char="•"/>
              <a:defRPr sz="2400"/>
            </a:lvl3pPr>
            <a:lvl4pPr marL="990600" indent="-269875">
              <a:buFont typeface="Arial"/>
              <a:buChar char="•"/>
              <a:defRPr sz="2400"/>
            </a:lvl4pPr>
            <a:lvl5pPr marL="1258888" indent="-268288">
              <a:buFont typeface="Symbol" charset="2"/>
              <a:buChar char="-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3"/>
          </p:nvPr>
        </p:nvSpPr>
        <p:spPr>
          <a:xfrm>
            <a:off x="448663" y="1570037"/>
            <a:ext cx="4019722" cy="4983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835"/>
              </a:buClr>
              <a:buFont typeface="Symbol" charset="2"/>
              <a:buNone/>
              <a:defRPr sz="2400">
                <a:solidFill>
                  <a:srgbClr val="007835"/>
                </a:solidFill>
              </a:defRPr>
            </a:lvl1pPr>
            <a:lvl2pPr marL="536575" indent="-268288">
              <a:buClr>
                <a:schemeClr val="tx1"/>
              </a:buClr>
              <a:buFont typeface="Symbol" charset="2"/>
              <a:buChar char="-"/>
              <a:defRPr sz="2400"/>
            </a:lvl2pPr>
            <a:lvl3pPr marL="720725" indent="-184150">
              <a:buClr>
                <a:srgbClr val="007835"/>
              </a:buClr>
              <a:buSzPct val="100000"/>
              <a:buFont typeface="Arial"/>
              <a:buChar char="•"/>
              <a:defRPr sz="2400"/>
            </a:lvl3pPr>
            <a:lvl4pPr marL="990600" indent="-269875">
              <a:buFont typeface="Arial"/>
              <a:buChar char="•"/>
              <a:defRPr sz="2400"/>
            </a:lvl4pPr>
            <a:lvl5pPr marL="1258888" indent="-268288">
              <a:buFont typeface="Symbol" charset="2"/>
              <a:buChar char="-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4"/>
          </p:nvPr>
        </p:nvSpPr>
        <p:spPr>
          <a:xfrm>
            <a:off x="5018216" y="1570037"/>
            <a:ext cx="3788721" cy="4983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835"/>
              </a:buClr>
              <a:buFont typeface="Symbol" charset="2"/>
              <a:buNone/>
              <a:defRPr sz="2400">
                <a:solidFill>
                  <a:srgbClr val="007835"/>
                </a:solidFill>
              </a:defRPr>
            </a:lvl1pPr>
            <a:lvl2pPr marL="536575" indent="-268288">
              <a:buClr>
                <a:schemeClr val="tx1"/>
              </a:buClr>
              <a:buFont typeface="Symbol" charset="2"/>
              <a:buChar char="-"/>
              <a:defRPr sz="2400"/>
            </a:lvl2pPr>
            <a:lvl3pPr marL="720725" indent="-184150">
              <a:buClr>
                <a:srgbClr val="007835"/>
              </a:buClr>
              <a:buSzPct val="100000"/>
              <a:buFont typeface="Arial"/>
              <a:buChar char="•"/>
              <a:defRPr sz="2400"/>
            </a:lvl3pPr>
            <a:lvl4pPr marL="990600" indent="-269875">
              <a:buFont typeface="Arial"/>
              <a:buChar char="•"/>
              <a:defRPr sz="2400"/>
            </a:lvl4pPr>
            <a:lvl5pPr marL="1258888" indent="-268288">
              <a:buFont typeface="Symbol" charset="2"/>
              <a:buChar char="-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733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28650" y="1338649"/>
            <a:ext cx="6324600" cy="623878"/>
          </a:xfrm>
          <a:prstGeom prst="rect">
            <a:avLst/>
          </a:prstGeom>
        </p:spPr>
        <p:txBody>
          <a:bodyPr anchor="b"/>
          <a:lstStyle>
            <a:lvl1pPr algn="l">
              <a:defRPr sz="3200" cap="all" baseline="0">
                <a:solidFill>
                  <a:srgbClr val="007835"/>
                </a:solidFill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025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0" cap="all">
                <a:solidFill>
                  <a:srgbClr val="007835"/>
                </a:solidFill>
                <a:latin typeface="+mn-lt"/>
              </a:defRPr>
            </a:lvl1pPr>
          </a:lstStyle>
          <a:p>
            <a:r>
              <a:rPr lang="de-AT" dirty="0" smtClean="0"/>
              <a:t>Mastertitel</a:t>
            </a:r>
            <a:br>
              <a:rPr lang="de-AT" dirty="0" smtClean="0"/>
            </a:br>
            <a:r>
              <a:rPr lang="de-AT" dirty="0" err="1" smtClean="0"/>
              <a:t>format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331783"/>
            <a:ext cx="5111750" cy="326283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835"/>
              </a:buClr>
              <a:buFont typeface="Wingdings" charset="2"/>
              <a:buChar char="§"/>
              <a:defRPr sz="2000"/>
            </a:lvl1pPr>
            <a:lvl2pPr marL="714375" indent="-352425">
              <a:buFont typeface="Wingdings" charset="2"/>
              <a:buChar char="§"/>
              <a:defRPr sz="2000"/>
            </a:lvl2pPr>
            <a:lvl3pPr marL="990600" indent="-276225">
              <a:buClr>
                <a:srgbClr val="007835"/>
              </a:buClr>
              <a:buFont typeface="Symbol" charset="2"/>
              <a:buChar char="-"/>
              <a:defRPr sz="2000"/>
            </a:lvl3pPr>
            <a:lvl4pPr marL="1257300" indent="-266700">
              <a:buClr>
                <a:schemeClr val="tx1"/>
              </a:buClr>
              <a:buFont typeface="Symbol" charset="2"/>
              <a:buChar char="-"/>
              <a:defRPr sz="2000"/>
            </a:lvl4pPr>
            <a:lvl5pPr marL="1524000" indent="-266700">
              <a:buFont typeface="Symbol" charset="2"/>
              <a:buChar char="-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331784"/>
            <a:ext cx="3008313" cy="3262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386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7835"/>
                </a:solidFill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36575" y="1297459"/>
            <a:ext cx="5486400" cy="2248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6575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838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64389" y="4786312"/>
            <a:ext cx="1728787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9975" y="4786312"/>
            <a:ext cx="446405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HR Dr. Reinhard EDER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31914" y="4786312"/>
            <a:ext cx="765175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7D2F6-12B1-431D-9640-CF54FF31F1A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079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 txBox="1">
            <a:spLocks/>
          </p:cNvSpPr>
          <p:nvPr/>
        </p:nvSpPr>
        <p:spPr>
          <a:xfrm>
            <a:off x="3940432" y="4836838"/>
            <a:ext cx="1263136" cy="17485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000" kern="1200">
                <a:solidFill>
                  <a:srgbClr val="1F6BA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/>
            </a:pPr>
            <a:r>
              <a:rPr lang="de-AT" sz="800" dirty="0" smtClean="0">
                <a:solidFill>
                  <a:srgbClr val="007835"/>
                </a:solidFill>
              </a:rPr>
              <a:t>---   </a:t>
            </a:r>
            <a:fld id="{B1A90074-32DC-E94D-8B6D-79A873F542B0}" type="slidenum">
              <a:rPr lang="de-AT" sz="800" smtClean="0">
                <a:solidFill>
                  <a:srgbClr val="007835"/>
                </a:solidFill>
              </a:rPr>
              <a:pPr algn="ctr">
                <a:tabLst/>
              </a:pPr>
              <a:t>‹Nr.›</a:t>
            </a:fld>
            <a:r>
              <a:rPr lang="de-AT" sz="800" dirty="0" smtClean="0">
                <a:solidFill>
                  <a:srgbClr val="007835"/>
                </a:solidFill>
              </a:rPr>
              <a:t>   ---</a:t>
            </a:r>
            <a:endParaRPr lang="de-AT" sz="800" dirty="0">
              <a:solidFill>
                <a:srgbClr val="007835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00" y="349200"/>
            <a:ext cx="1533600" cy="65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4" r:id="rId7"/>
    <p:sldLayoutId id="2147483665" r:id="rId8"/>
    <p:sldLayoutId id="2147483668" r:id="rId9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at/imgres?imgurl=http://de.academic.ru/pictures/dewiki/52/48px-Hazard_X.svg.png&amp;imgrefurl=http://de.academic.ru/dic.nsf/dewiki/499405&amp;docid=FwWPBhE8OwCzPM&amp;tbnid=3hciQGC6pdQ4OM:&amp;w=48&amp;h=48&amp;ei=oSqqUs6jG7Sb0wXUroCICQ&amp;ved=0CAIQxiAwAA&amp;iact=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49400" y="1972728"/>
            <a:ext cx="7247467" cy="148166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Möglichkeiten zur Einsparung von </a:t>
            </a:r>
          </a:p>
          <a:p>
            <a:pPr algn="ctr">
              <a:defRPr/>
            </a:pPr>
            <a:r>
              <a:rPr lang="de-DE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schwefliger Säure bei der </a:t>
            </a:r>
            <a:r>
              <a:rPr lang="de-DE" sz="28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Weißweinbereitung </a:t>
            </a:r>
            <a:endParaRPr lang="de-DE" sz="2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CCFF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784600" y="3682653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de-DE" altLang="de-DE" sz="2000" dirty="0">
                <a:solidFill>
                  <a:prstClr val="black"/>
                </a:solidFill>
              </a:rPr>
              <a:t>Katharina </a:t>
            </a:r>
            <a:r>
              <a:rPr lang="de-DE" altLang="de-DE" sz="2000" dirty="0" smtClean="0">
                <a:solidFill>
                  <a:prstClr val="black"/>
                </a:solidFill>
              </a:rPr>
              <a:t>ZECHMEISTER und </a:t>
            </a:r>
          </a:p>
          <a:p>
            <a:pPr lvl="0" algn="ctr"/>
            <a:r>
              <a:rPr lang="de-DE" altLang="de-DE" sz="2000" dirty="0" smtClean="0">
                <a:solidFill>
                  <a:prstClr val="black"/>
                </a:solidFill>
              </a:rPr>
              <a:t>HR </a:t>
            </a:r>
            <a:r>
              <a:rPr lang="de-DE" altLang="de-DE" sz="2000" dirty="0">
                <a:solidFill>
                  <a:prstClr val="black"/>
                </a:solidFill>
              </a:rPr>
              <a:t>DI Dr. Reinhard </a:t>
            </a:r>
            <a:r>
              <a:rPr lang="de-DE" altLang="de-DE" sz="2000" dirty="0" smtClean="0">
                <a:solidFill>
                  <a:prstClr val="black"/>
                </a:solidFill>
              </a:rPr>
              <a:t>EDER </a:t>
            </a:r>
          </a:p>
          <a:p>
            <a:pPr lvl="0" algn="ctr"/>
            <a:endParaRPr lang="de-DE" altLang="de-DE" sz="1000" dirty="0">
              <a:solidFill>
                <a:prstClr val="black"/>
              </a:solidFill>
            </a:endParaRPr>
          </a:p>
          <a:p>
            <a:pPr lvl="0" algn="ctr"/>
            <a:r>
              <a:rPr lang="de-DE" altLang="de-DE" dirty="0">
                <a:solidFill>
                  <a:prstClr val="black"/>
                </a:solidFill>
              </a:rPr>
              <a:t>Direktor der Höheren Bundeslehranstalt und Bundesamt für Wein- und Obstbau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780072" y="224080"/>
            <a:ext cx="51308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1400" i="1" dirty="0" smtClean="0">
                <a:solidFill>
                  <a:srgbClr val="0070C0"/>
                </a:solidFill>
              </a:rPr>
              <a:t>9. Ordentliche Mitgliederversammlung der </a:t>
            </a:r>
          </a:p>
          <a:p>
            <a:pPr algn="r"/>
            <a:r>
              <a:rPr lang="de-AT" sz="1400" i="1" dirty="0">
                <a:solidFill>
                  <a:srgbClr val="0070C0"/>
                </a:solidFill>
              </a:rPr>
              <a:t>V</a:t>
            </a:r>
            <a:r>
              <a:rPr lang="de-AT" sz="1400" i="1" dirty="0" smtClean="0">
                <a:solidFill>
                  <a:srgbClr val="0070C0"/>
                </a:solidFill>
              </a:rPr>
              <a:t>ereinigung Österreichischer Önologen und Weinforscher (</a:t>
            </a:r>
            <a:r>
              <a:rPr lang="de-AT" sz="1400" i="1" dirty="0" err="1" smtClean="0">
                <a:solidFill>
                  <a:srgbClr val="0070C0"/>
                </a:solidFill>
              </a:rPr>
              <a:t>VÖstÖF</a:t>
            </a:r>
            <a:r>
              <a:rPr lang="de-AT" sz="1400" i="1" dirty="0" smtClean="0">
                <a:solidFill>
                  <a:srgbClr val="0070C0"/>
                </a:solidFill>
              </a:rPr>
              <a:t>)</a:t>
            </a:r>
          </a:p>
          <a:p>
            <a:pPr algn="r"/>
            <a:r>
              <a:rPr lang="de-AT" sz="1400" i="1" dirty="0" smtClean="0">
                <a:solidFill>
                  <a:srgbClr val="0070C0"/>
                </a:solidFill>
              </a:rPr>
              <a:t>Universitäts- und Forschungszentrum Tulln (UFT) </a:t>
            </a:r>
          </a:p>
          <a:p>
            <a:pPr algn="r"/>
            <a:r>
              <a:rPr lang="de-AT" sz="1400" i="1" dirty="0" smtClean="0">
                <a:solidFill>
                  <a:srgbClr val="0070C0"/>
                </a:solidFill>
              </a:rPr>
              <a:t>Department für Nutzpflanzenwissenschaften</a:t>
            </a:r>
          </a:p>
          <a:p>
            <a:pPr algn="r"/>
            <a:r>
              <a:rPr lang="de-AT" sz="1400" i="1" dirty="0" smtClean="0">
                <a:solidFill>
                  <a:srgbClr val="0070C0"/>
                </a:solidFill>
              </a:rPr>
              <a:t>Abt. Wein- und Obstbau</a:t>
            </a:r>
          </a:p>
          <a:p>
            <a:pPr algn="r"/>
            <a:r>
              <a:rPr lang="de-AT" sz="1400" i="1" dirty="0" smtClean="0">
                <a:solidFill>
                  <a:srgbClr val="0070C0"/>
                </a:solidFill>
              </a:rPr>
              <a:t>19.11</a:t>
            </a:r>
            <a:r>
              <a:rPr lang="de-AT" sz="1400" i="1" dirty="0">
                <a:solidFill>
                  <a:srgbClr val="0070C0"/>
                </a:solidFill>
              </a:rPr>
              <a:t>. 2015</a:t>
            </a:r>
          </a:p>
        </p:txBody>
      </p:sp>
    </p:spTree>
    <p:extLst>
      <p:ext uri="{BB962C8B-B14F-4D97-AF65-F5344CB8AC3E}">
        <p14:creationId xmlns:p14="http://schemas.microsoft.com/office/powerpoint/2010/main" val="6290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9" descr="C:\daten\BOKU\scans-boku\Sacetaldehy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1" y="971015"/>
            <a:ext cx="454342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15"/>
          <p:cNvSpPr txBox="1">
            <a:spLocks noChangeArrowheads="1"/>
          </p:cNvSpPr>
          <p:nvPr/>
        </p:nvSpPr>
        <p:spPr bwMode="auto">
          <a:xfrm>
            <a:off x="5591175" y="1059656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Hefe setzt sich ab und </a:t>
            </a:r>
          </a:p>
          <a:p>
            <a:r>
              <a:rPr lang="de-DE"/>
              <a:t>kann Acetaldehyd nicht rückresorbieren</a:t>
            </a:r>
            <a:endParaRPr lang="de-AT"/>
          </a:p>
        </p:txBody>
      </p:sp>
      <p:sp>
        <p:nvSpPr>
          <p:cNvPr id="45062" name="Rectangle 16"/>
          <p:cNvSpPr>
            <a:spLocks noChangeArrowheads="1"/>
          </p:cNvSpPr>
          <p:nvPr/>
        </p:nvSpPr>
        <p:spPr bwMode="auto">
          <a:xfrm>
            <a:off x="5495925" y="1815703"/>
            <a:ext cx="368458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5 cm Abstand von Hefe: </a:t>
            </a:r>
          </a:p>
          <a:p>
            <a:r>
              <a:rPr lang="de-DE" dirty="0"/>
              <a:t>20 mg/l Acetaldehyd </a:t>
            </a:r>
          </a:p>
          <a:p>
            <a:r>
              <a:rPr lang="de-DE" dirty="0"/>
              <a:t>= 30 mg/l geb. SO</a:t>
            </a:r>
            <a:r>
              <a:rPr lang="de-DE" baseline="-25000" dirty="0"/>
              <a:t>2</a:t>
            </a:r>
          </a:p>
          <a:p>
            <a:endParaRPr lang="de-DE" baseline="-25000" dirty="0"/>
          </a:p>
          <a:p>
            <a:r>
              <a:rPr lang="de-DE" dirty="0"/>
              <a:t>55 cm Abstand von Hefe: </a:t>
            </a:r>
          </a:p>
          <a:p>
            <a:r>
              <a:rPr lang="de-DE" dirty="0"/>
              <a:t>100 mg/l Acetaldehyd </a:t>
            </a:r>
          </a:p>
          <a:p>
            <a:r>
              <a:rPr lang="de-DE" dirty="0"/>
              <a:t>= 150 mg/l geb. SO</a:t>
            </a:r>
            <a:r>
              <a:rPr lang="de-DE" baseline="-25000" dirty="0"/>
              <a:t>2</a:t>
            </a:r>
          </a:p>
          <a:p>
            <a:endParaRPr lang="de-DE" baseline="-25000" dirty="0"/>
          </a:p>
          <a:p>
            <a:r>
              <a:rPr lang="de-DE" b="1" dirty="0">
                <a:solidFill>
                  <a:srgbClr val="E3112A"/>
                </a:solidFill>
              </a:rPr>
              <a:t>Unterschied = 120 mg/l </a:t>
            </a:r>
            <a:r>
              <a:rPr lang="de-DE" b="1" dirty="0" smtClean="0">
                <a:solidFill>
                  <a:srgbClr val="E3112A"/>
                </a:solidFill>
              </a:rPr>
              <a:t>SO</a:t>
            </a:r>
            <a:r>
              <a:rPr lang="de-DE" b="1" baseline="-25000" dirty="0" smtClean="0">
                <a:solidFill>
                  <a:srgbClr val="E3112A"/>
                </a:solidFill>
              </a:rPr>
              <a:t>2</a:t>
            </a:r>
            <a:endParaRPr lang="de-DE" b="1" baseline="-25000" dirty="0">
              <a:solidFill>
                <a:srgbClr val="E3112A"/>
              </a:solidFill>
            </a:endParaRPr>
          </a:p>
          <a:p>
            <a:r>
              <a:rPr lang="de-DE" b="1" dirty="0">
                <a:solidFill>
                  <a:srgbClr val="E3112A"/>
                </a:solidFill>
              </a:rPr>
              <a:t>AUFRAHNEN des WEINES verhindern</a:t>
            </a:r>
          </a:p>
          <a:p>
            <a:r>
              <a:rPr lang="de-DE" b="1" dirty="0">
                <a:solidFill>
                  <a:srgbClr val="E3112A"/>
                </a:solidFill>
              </a:rPr>
              <a:t>Hefe in Kontakt mit Wein</a:t>
            </a:r>
            <a:endParaRPr lang="de-AT" b="1" dirty="0">
              <a:solidFill>
                <a:srgbClr val="E3112A"/>
              </a:solidFill>
            </a:endParaRPr>
          </a:p>
        </p:txBody>
      </p:sp>
      <p:pic>
        <p:nvPicPr>
          <p:cNvPr id="45066" name="Picture 22" descr="IMG_02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9" y="1437085"/>
            <a:ext cx="223202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266701" y="76200"/>
            <a:ext cx="8678864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28852" y="184219"/>
            <a:ext cx="8780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007835"/>
                </a:solidFill>
                <a:latin typeface="+mj-lt"/>
              </a:rPr>
              <a:t>EINSPARUNG VON SCHWEFELDIOXID DURCH VERRINGERUNG DER</a:t>
            </a:r>
          </a:p>
          <a:p>
            <a:r>
              <a:rPr lang="de-DE" sz="2000" b="1" dirty="0">
                <a:solidFill>
                  <a:srgbClr val="007835"/>
                </a:solidFill>
                <a:latin typeface="+mj-lt"/>
              </a:rPr>
              <a:t>GEHALTE AN SO</a:t>
            </a:r>
            <a:r>
              <a:rPr lang="de-DE" sz="2000" b="1" baseline="-25000" dirty="0">
                <a:solidFill>
                  <a:srgbClr val="007835"/>
                </a:solidFill>
                <a:latin typeface="+mj-lt"/>
              </a:rPr>
              <a:t>2</a:t>
            </a:r>
            <a:r>
              <a:rPr lang="de-DE" sz="2000" b="1" dirty="0">
                <a:solidFill>
                  <a:srgbClr val="007835"/>
                </a:solidFill>
                <a:latin typeface="+mj-lt"/>
              </a:rPr>
              <a:t> BINDUNGSPARTNERN INSBESONDERE ETHANAL</a:t>
            </a:r>
          </a:p>
        </p:txBody>
      </p:sp>
    </p:spTree>
    <p:extLst>
      <p:ext uri="{BB962C8B-B14F-4D97-AF65-F5344CB8AC3E}">
        <p14:creationId xmlns:p14="http://schemas.microsoft.com/office/powerpoint/2010/main" val="12788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15"/>
          <p:cNvSpPr txBox="1">
            <a:spLocks noChangeArrowheads="1"/>
          </p:cNvSpPr>
          <p:nvPr/>
        </p:nvSpPr>
        <p:spPr bwMode="auto">
          <a:xfrm>
            <a:off x="328852" y="1064032"/>
            <a:ext cx="8280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7063" indent="-627063">
              <a:buFont typeface="Wingdings" pitchFamily="2" charset="2"/>
              <a:buChar char="ü"/>
            </a:pPr>
            <a:r>
              <a:rPr lang="de-DE" sz="2000" b="1" dirty="0" err="1">
                <a:solidFill>
                  <a:srgbClr val="FF0000"/>
                </a:solidFill>
              </a:rPr>
              <a:t>Metabolisierung</a:t>
            </a:r>
            <a:r>
              <a:rPr lang="de-DE" sz="2000" b="1" dirty="0">
                <a:solidFill>
                  <a:srgbClr val="FF0000"/>
                </a:solidFill>
              </a:rPr>
              <a:t> von </a:t>
            </a:r>
            <a:r>
              <a:rPr lang="de-DE" sz="2000" b="1" dirty="0" err="1">
                <a:solidFill>
                  <a:srgbClr val="FF0000"/>
                </a:solidFill>
              </a:rPr>
              <a:t>Ethanal</a:t>
            </a:r>
            <a:r>
              <a:rPr lang="de-DE" sz="2000" b="1" dirty="0">
                <a:solidFill>
                  <a:srgbClr val="FF0000"/>
                </a:solidFill>
              </a:rPr>
              <a:t> und </a:t>
            </a:r>
            <a:r>
              <a:rPr lang="de-DE" sz="2000" b="1" dirty="0" err="1">
                <a:solidFill>
                  <a:srgbClr val="FF0000"/>
                </a:solidFill>
              </a:rPr>
              <a:t>Pyruvat</a:t>
            </a:r>
            <a:r>
              <a:rPr lang="de-DE" sz="2000" b="1" dirty="0">
                <a:solidFill>
                  <a:srgbClr val="FF0000"/>
                </a:solidFill>
              </a:rPr>
              <a:t> durch Milchsäurebakterien im Zuge des BSA</a:t>
            </a:r>
          </a:p>
          <a:p>
            <a:pPr marL="627063" indent="-627063"/>
            <a:r>
              <a:rPr lang="de-DE" sz="2400" dirty="0"/>
              <a:t>	</a:t>
            </a:r>
            <a:r>
              <a:rPr lang="de-DE" dirty="0"/>
              <a:t>Abnahme um bis zu 70 % dadurch Verringerung der Werte angebunden SO</a:t>
            </a:r>
            <a:r>
              <a:rPr lang="de-DE" baseline="-25000" dirty="0"/>
              <a:t>2</a:t>
            </a:r>
            <a:r>
              <a:rPr lang="de-DE" dirty="0"/>
              <a:t> um 20-40 mg/l (Rotwein !)</a:t>
            </a:r>
          </a:p>
        </p:txBody>
      </p:sp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2333881"/>
            <a:ext cx="3816350" cy="258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4467225"/>
            <a:ext cx="229711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Oenococcus-ju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387445"/>
            <a:ext cx="3454283" cy="182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266701" y="76200"/>
            <a:ext cx="8678864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28852" y="184219"/>
            <a:ext cx="8780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007835"/>
                </a:solidFill>
                <a:latin typeface="+mj-lt"/>
              </a:rPr>
              <a:t>EINSPARUNG VON SCHWEFELDIOXID DURCH VERRINGERUNG DER</a:t>
            </a:r>
          </a:p>
          <a:p>
            <a:r>
              <a:rPr lang="de-DE" sz="2000" b="1" dirty="0">
                <a:solidFill>
                  <a:srgbClr val="007835"/>
                </a:solidFill>
                <a:latin typeface="+mj-lt"/>
              </a:rPr>
              <a:t>GEHALTE AN SO</a:t>
            </a:r>
            <a:r>
              <a:rPr lang="de-DE" sz="2000" b="1" baseline="-25000" dirty="0">
                <a:solidFill>
                  <a:srgbClr val="007835"/>
                </a:solidFill>
                <a:latin typeface="+mj-lt"/>
              </a:rPr>
              <a:t>2</a:t>
            </a:r>
            <a:r>
              <a:rPr lang="de-DE" sz="2000" b="1" dirty="0">
                <a:solidFill>
                  <a:srgbClr val="007835"/>
                </a:solidFill>
                <a:latin typeface="+mj-lt"/>
              </a:rPr>
              <a:t> BINDUNGSPARTNERN INSBESONDERE ETHANAL</a:t>
            </a:r>
          </a:p>
        </p:txBody>
      </p:sp>
    </p:spTree>
    <p:extLst>
      <p:ext uri="{BB962C8B-B14F-4D97-AF65-F5344CB8AC3E}">
        <p14:creationId xmlns:p14="http://schemas.microsoft.com/office/powerpoint/2010/main" val="9313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53" name="Group 121"/>
          <p:cNvGrpSpPr>
            <a:grpSpLocks/>
          </p:cNvGrpSpPr>
          <p:nvPr/>
        </p:nvGrpSpPr>
        <p:grpSpPr bwMode="auto">
          <a:xfrm>
            <a:off x="336021" y="1971660"/>
            <a:ext cx="8297333" cy="2574729"/>
            <a:chOff x="264" y="690"/>
            <a:chExt cx="5880" cy="3430"/>
          </a:xfrm>
        </p:grpSpPr>
        <p:sp>
          <p:nvSpPr>
            <p:cNvPr id="18441" name="Freeform 9"/>
            <p:cNvSpPr>
              <a:spLocks/>
            </p:cNvSpPr>
            <p:nvPr/>
          </p:nvSpPr>
          <p:spPr bwMode="auto">
            <a:xfrm>
              <a:off x="866" y="953"/>
              <a:ext cx="76" cy="2608"/>
            </a:xfrm>
            <a:custGeom>
              <a:avLst/>
              <a:gdLst>
                <a:gd name="T0" fmla="*/ 75 w 76"/>
                <a:gd name="T1" fmla="*/ 0 h 2608"/>
                <a:gd name="T2" fmla="*/ 0 w 76"/>
                <a:gd name="T3" fmla="*/ 53 h 2608"/>
                <a:gd name="T4" fmla="*/ 0 w 76"/>
                <a:gd name="T5" fmla="*/ 2607 h 2608"/>
                <a:gd name="T6" fmla="*/ 75 w 76"/>
                <a:gd name="T7" fmla="*/ 2554 h 2608"/>
                <a:gd name="T8" fmla="*/ 75 w 76"/>
                <a:gd name="T9" fmla="*/ 0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608">
                  <a:moveTo>
                    <a:pt x="75" y="0"/>
                  </a:moveTo>
                  <a:lnTo>
                    <a:pt x="0" y="53"/>
                  </a:lnTo>
                  <a:lnTo>
                    <a:pt x="0" y="2607"/>
                  </a:lnTo>
                  <a:lnTo>
                    <a:pt x="75" y="2554"/>
                  </a:lnTo>
                  <a:lnTo>
                    <a:pt x="75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auto">
            <a:xfrm>
              <a:off x="866" y="3512"/>
              <a:ext cx="4818" cy="49"/>
            </a:xfrm>
            <a:custGeom>
              <a:avLst/>
              <a:gdLst>
                <a:gd name="T0" fmla="*/ 0 w 4818"/>
                <a:gd name="T1" fmla="*/ 48 h 49"/>
                <a:gd name="T2" fmla="*/ 4736 w 4818"/>
                <a:gd name="T3" fmla="*/ 48 h 49"/>
                <a:gd name="T4" fmla="*/ 4817 w 4818"/>
                <a:gd name="T5" fmla="*/ 0 h 49"/>
                <a:gd name="T6" fmla="*/ 81 w 4818"/>
                <a:gd name="T7" fmla="*/ 0 h 49"/>
                <a:gd name="T8" fmla="*/ 0 w 4818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8" h="49">
                  <a:moveTo>
                    <a:pt x="0" y="48"/>
                  </a:moveTo>
                  <a:lnTo>
                    <a:pt x="4736" y="48"/>
                  </a:lnTo>
                  <a:lnTo>
                    <a:pt x="4817" y="0"/>
                  </a:lnTo>
                  <a:lnTo>
                    <a:pt x="81" y="0"/>
                  </a:lnTo>
                  <a:lnTo>
                    <a:pt x="0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auto">
            <a:xfrm>
              <a:off x="866" y="944"/>
              <a:ext cx="82" cy="2614"/>
            </a:xfrm>
            <a:custGeom>
              <a:avLst/>
              <a:gdLst>
                <a:gd name="T0" fmla="*/ 81 w 82"/>
                <a:gd name="T1" fmla="*/ 0 h 2614"/>
                <a:gd name="T2" fmla="*/ 0 w 82"/>
                <a:gd name="T3" fmla="*/ 53 h 2614"/>
                <a:gd name="T4" fmla="*/ 0 w 82"/>
                <a:gd name="T5" fmla="*/ 2613 h 2614"/>
                <a:gd name="T6" fmla="*/ 81 w 82"/>
                <a:gd name="T7" fmla="*/ 2560 h 2614"/>
                <a:gd name="T8" fmla="*/ 81 w 82"/>
                <a:gd name="T9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614">
                  <a:moveTo>
                    <a:pt x="81" y="0"/>
                  </a:moveTo>
                  <a:lnTo>
                    <a:pt x="0" y="53"/>
                  </a:lnTo>
                  <a:lnTo>
                    <a:pt x="0" y="2613"/>
                  </a:lnTo>
                  <a:lnTo>
                    <a:pt x="81" y="2560"/>
                  </a:lnTo>
                  <a:lnTo>
                    <a:pt x="8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879" y="3435"/>
              <a:ext cx="305" cy="37"/>
            </a:xfrm>
            <a:custGeom>
              <a:avLst/>
              <a:gdLst>
                <a:gd name="T0" fmla="*/ 53 w 305"/>
                <a:gd name="T1" fmla="*/ 0 h 37"/>
                <a:gd name="T2" fmla="*/ 304 w 305"/>
                <a:gd name="T3" fmla="*/ 0 h 37"/>
                <a:gd name="T4" fmla="*/ 249 w 305"/>
                <a:gd name="T5" fmla="*/ 36 h 37"/>
                <a:gd name="T6" fmla="*/ 0 w 305"/>
                <a:gd name="T7" fmla="*/ 36 h 37"/>
                <a:gd name="T8" fmla="*/ 53 w 305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7">
                  <a:moveTo>
                    <a:pt x="53" y="0"/>
                  </a:moveTo>
                  <a:lnTo>
                    <a:pt x="304" y="0"/>
                  </a:lnTo>
                  <a:lnTo>
                    <a:pt x="249" y="36"/>
                  </a:lnTo>
                  <a:lnTo>
                    <a:pt x="0" y="36"/>
                  </a:lnTo>
                  <a:lnTo>
                    <a:pt x="53" y="0"/>
                  </a:lnTo>
                </a:path>
              </a:pathLst>
            </a:custGeom>
            <a:solidFill>
              <a:srgbClr val="438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45" name="Freeform 13"/>
            <p:cNvSpPr>
              <a:spLocks/>
            </p:cNvSpPr>
            <p:nvPr/>
          </p:nvSpPr>
          <p:spPr bwMode="auto">
            <a:xfrm>
              <a:off x="879" y="3437"/>
              <a:ext cx="251" cy="70"/>
            </a:xfrm>
            <a:custGeom>
              <a:avLst/>
              <a:gdLst>
                <a:gd name="T0" fmla="*/ 0 w 251"/>
                <a:gd name="T1" fmla="*/ 0 h 70"/>
                <a:gd name="T2" fmla="*/ 250 w 251"/>
                <a:gd name="T3" fmla="*/ 0 h 70"/>
                <a:gd name="T4" fmla="*/ 250 w 251"/>
                <a:gd name="T5" fmla="*/ 69 h 70"/>
                <a:gd name="T6" fmla="*/ 0 w 251"/>
                <a:gd name="T7" fmla="*/ 69 h 70"/>
                <a:gd name="T8" fmla="*/ 0 w 251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70">
                  <a:moveTo>
                    <a:pt x="0" y="0"/>
                  </a:moveTo>
                  <a:lnTo>
                    <a:pt x="250" y="0"/>
                  </a:lnTo>
                  <a:lnTo>
                    <a:pt x="250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rgbClr val="D74B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auto">
            <a:xfrm>
              <a:off x="1129" y="3401"/>
              <a:ext cx="55" cy="106"/>
            </a:xfrm>
            <a:custGeom>
              <a:avLst/>
              <a:gdLst>
                <a:gd name="T0" fmla="*/ 54 w 55"/>
                <a:gd name="T1" fmla="*/ 0 h 106"/>
                <a:gd name="T2" fmla="*/ 0 w 55"/>
                <a:gd name="T3" fmla="*/ 36 h 106"/>
                <a:gd name="T4" fmla="*/ 0 w 55"/>
                <a:gd name="T5" fmla="*/ 105 h 106"/>
                <a:gd name="T6" fmla="*/ 54 w 55"/>
                <a:gd name="T7" fmla="*/ 69 h 106"/>
                <a:gd name="T8" fmla="*/ 54 w 55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06">
                  <a:moveTo>
                    <a:pt x="54" y="0"/>
                  </a:moveTo>
                  <a:lnTo>
                    <a:pt x="0" y="36"/>
                  </a:lnTo>
                  <a:lnTo>
                    <a:pt x="0" y="105"/>
                  </a:lnTo>
                  <a:lnTo>
                    <a:pt x="54" y="69"/>
                  </a:lnTo>
                  <a:lnTo>
                    <a:pt x="54" y="0"/>
                  </a:lnTo>
                </a:path>
              </a:pathLst>
            </a:custGeom>
            <a:solidFill>
              <a:srgbClr val="D74B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277" y="3342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>
                  <a:solidFill>
                    <a:srgbClr val="B50069"/>
                  </a:solidFill>
                </a:rPr>
                <a:t>0,19</a:t>
              </a:r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auto">
            <a:xfrm>
              <a:off x="879" y="3265"/>
              <a:ext cx="569" cy="35"/>
            </a:xfrm>
            <a:custGeom>
              <a:avLst/>
              <a:gdLst>
                <a:gd name="T0" fmla="*/ 53 w 569"/>
                <a:gd name="T1" fmla="*/ 0 h 35"/>
                <a:gd name="T2" fmla="*/ 568 w 569"/>
                <a:gd name="T3" fmla="*/ 0 h 35"/>
                <a:gd name="T4" fmla="*/ 515 w 569"/>
                <a:gd name="T5" fmla="*/ 34 h 35"/>
                <a:gd name="T6" fmla="*/ 0 w 569"/>
                <a:gd name="T7" fmla="*/ 34 h 35"/>
                <a:gd name="T8" fmla="*/ 53 w 56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35">
                  <a:moveTo>
                    <a:pt x="53" y="0"/>
                  </a:moveTo>
                  <a:lnTo>
                    <a:pt x="568" y="0"/>
                  </a:lnTo>
                  <a:lnTo>
                    <a:pt x="515" y="34"/>
                  </a:lnTo>
                  <a:lnTo>
                    <a:pt x="0" y="34"/>
                  </a:lnTo>
                  <a:lnTo>
                    <a:pt x="53" y="0"/>
                  </a:lnTo>
                </a:path>
              </a:pathLst>
            </a:custGeom>
            <a:solidFill>
              <a:srgbClr val="438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auto">
            <a:xfrm>
              <a:off x="879" y="3265"/>
              <a:ext cx="517" cy="70"/>
            </a:xfrm>
            <a:custGeom>
              <a:avLst/>
              <a:gdLst>
                <a:gd name="T0" fmla="*/ 0 w 517"/>
                <a:gd name="T1" fmla="*/ 0 h 70"/>
                <a:gd name="T2" fmla="*/ 516 w 517"/>
                <a:gd name="T3" fmla="*/ 0 h 70"/>
                <a:gd name="T4" fmla="*/ 516 w 517"/>
                <a:gd name="T5" fmla="*/ 69 h 70"/>
                <a:gd name="T6" fmla="*/ 0 w 517"/>
                <a:gd name="T7" fmla="*/ 69 h 70"/>
                <a:gd name="T8" fmla="*/ 0 w 517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70">
                  <a:moveTo>
                    <a:pt x="0" y="0"/>
                  </a:moveTo>
                  <a:lnTo>
                    <a:pt x="516" y="0"/>
                  </a:lnTo>
                  <a:lnTo>
                    <a:pt x="516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rgbClr val="D74B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auto">
            <a:xfrm>
              <a:off x="1395" y="3231"/>
              <a:ext cx="53" cy="104"/>
            </a:xfrm>
            <a:custGeom>
              <a:avLst/>
              <a:gdLst>
                <a:gd name="T0" fmla="*/ 52 w 53"/>
                <a:gd name="T1" fmla="*/ 0 h 104"/>
                <a:gd name="T2" fmla="*/ 0 w 53"/>
                <a:gd name="T3" fmla="*/ 35 h 104"/>
                <a:gd name="T4" fmla="*/ 0 w 53"/>
                <a:gd name="T5" fmla="*/ 103 h 104"/>
                <a:gd name="T6" fmla="*/ 52 w 53"/>
                <a:gd name="T7" fmla="*/ 68 h 104"/>
                <a:gd name="T8" fmla="*/ 52 w 53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04">
                  <a:moveTo>
                    <a:pt x="52" y="0"/>
                  </a:moveTo>
                  <a:lnTo>
                    <a:pt x="0" y="35"/>
                  </a:lnTo>
                  <a:lnTo>
                    <a:pt x="0" y="103"/>
                  </a:lnTo>
                  <a:lnTo>
                    <a:pt x="52" y="68"/>
                  </a:lnTo>
                  <a:lnTo>
                    <a:pt x="52" y="0"/>
                  </a:lnTo>
                </a:path>
              </a:pathLst>
            </a:custGeom>
            <a:solidFill>
              <a:srgbClr val="D74B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541" y="3172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>
                  <a:solidFill>
                    <a:srgbClr val="B50069"/>
                  </a:solidFill>
                </a:rPr>
                <a:t>0,38</a:t>
              </a:r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auto">
            <a:xfrm>
              <a:off x="879" y="3094"/>
              <a:ext cx="1220" cy="36"/>
            </a:xfrm>
            <a:custGeom>
              <a:avLst/>
              <a:gdLst>
                <a:gd name="T0" fmla="*/ 53 w 1220"/>
                <a:gd name="T1" fmla="*/ 0 h 36"/>
                <a:gd name="T2" fmla="*/ 1219 w 1220"/>
                <a:gd name="T3" fmla="*/ 0 h 36"/>
                <a:gd name="T4" fmla="*/ 1166 w 1220"/>
                <a:gd name="T5" fmla="*/ 35 h 36"/>
                <a:gd name="T6" fmla="*/ 0 w 1220"/>
                <a:gd name="T7" fmla="*/ 35 h 36"/>
                <a:gd name="T8" fmla="*/ 53 w 122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0" h="36">
                  <a:moveTo>
                    <a:pt x="53" y="0"/>
                  </a:moveTo>
                  <a:lnTo>
                    <a:pt x="1219" y="0"/>
                  </a:lnTo>
                  <a:lnTo>
                    <a:pt x="1166" y="35"/>
                  </a:lnTo>
                  <a:lnTo>
                    <a:pt x="0" y="35"/>
                  </a:lnTo>
                  <a:lnTo>
                    <a:pt x="53" y="0"/>
                  </a:lnTo>
                </a:path>
              </a:pathLst>
            </a:custGeom>
            <a:solidFill>
              <a:srgbClr val="438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879" y="3095"/>
              <a:ext cx="1167" cy="70"/>
            </a:xfrm>
            <a:custGeom>
              <a:avLst/>
              <a:gdLst>
                <a:gd name="T0" fmla="*/ 0 w 1167"/>
                <a:gd name="T1" fmla="*/ 0 h 70"/>
                <a:gd name="T2" fmla="*/ 1166 w 1167"/>
                <a:gd name="T3" fmla="*/ 0 h 70"/>
                <a:gd name="T4" fmla="*/ 1166 w 1167"/>
                <a:gd name="T5" fmla="*/ 69 h 70"/>
                <a:gd name="T6" fmla="*/ 0 w 1167"/>
                <a:gd name="T7" fmla="*/ 69 h 70"/>
                <a:gd name="T8" fmla="*/ 0 w 1167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7" h="70">
                  <a:moveTo>
                    <a:pt x="0" y="0"/>
                  </a:moveTo>
                  <a:lnTo>
                    <a:pt x="1166" y="0"/>
                  </a:lnTo>
                  <a:lnTo>
                    <a:pt x="1166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rgbClr val="D74B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auto">
            <a:xfrm>
              <a:off x="2045" y="3060"/>
              <a:ext cx="54" cy="105"/>
            </a:xfrm>
            <a:custGeom>
              <a:avLst/>
              <a:gdLst>
                <a:gd name="T0" fmla="*/ 53 w 54"/>
                <a:gd name="T1" fmla="*/ 0 h 105"/>
                <a:gd name="T2" fmla="*/ 0 w 54"/>
                <a:gd name="T3" fmla="*/ 35 h 105"/>
                <a:gd name="T4" fmla="*/ 0 w 54"/>
                <a:gd name="T5" fmla="*/ 104 h 105"/>
                <a:gd name="T6" fmla="*/ 53 w 54"/>
                <a:gd name="T7" fmla="*/ 69 h 105"/>
                <a:gd name="T8" fmla="*/ 53 w 54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5">
                  <a:moveTo>
                    <a:pt x="53" y="0"/>
                  </a:moveTo>
                  <a:lnTo>
                    <a:pt x="0" y="35"/>
                  </a:lnTo>
                  <a:lnTo>
                    <a:pt x="0" y="104"/>
                  </a:lnTo>
                  <a:lnTo>
                    <a:pt x="53" y="69"/>
                  </a:lnTo>
                  <a:lnTo>
                    <a:pt x="53" y="0"/>
                  </a:lnTo>
                </a:path>
              </a:pathLst>
            </a:custGeom>
            <a:solidFill>
              <a:srgbClr val="D74B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2191" y="3001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>
                  <a:solidFill>
                    <a:srgbClr val="B50069"/>
                  </a:solidFill>
                </a:rPr>
                <a:t>0,86</a:t>
              </a:r>
            </a:p>
          </p:txBody>
        </p:sp>
        <p:sp>
          <p:nvSpPr>
            <p:cNvPr id="18456" name="Freeform 24"/>
            <p:cNvSpPr>
              <a:spLocks/>
            </p:cNvSpPr>
            <p:nvPr/>
          </p:nvSpPr>
          <p:spPr bwMode="auto">
            <a:xfrm>
              <a:off x="879" y="2923"/>
              <a:ext cx="1281" cy="37"/>
            </a:xfrm>
            <a:custGeom>
              <a:avLst/>
              <a:gdLst>
                <a:gd name="T0" fmla="*/ 53 w 1281"/>
                <a:gd name="T1" fmla="*/ 0 h 37"/>
                <a:gd name="T2" fmla="*/ 1280 w 1281"/>
                <a:gd name="T3" fmla="*/ 0 h 37"/>
                <a:gd name="T4" fmla="*/ 1227 w 1281"/>
                <a:gd name="T5" fmla="*/ 36 h 37"/>
                <a:gd name="T6" fmla="*/ 0 w 1281"/>
                <a:gd name="T7" fmla="*/ 36 h 37"/>
                <a:gd name="T8" fmla="*/ 53 w 128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1" h="37">
                  <a:moveTo>
                    <a:pt x="53" y="0"/>
                  </a:moveTo>
                  <a:lnTo>
                    <a:pt x="1280" y="0"/>
                  </a:lnTo>
                  <a:lnTo>
                    <a:pt x="1227" y="36"/>
                  </a:lnTo>
                  <a:lnTo>
                    <a:pt x="0" y="36"/>
                  </a:lnTo>
                  <a:lnTo>
                    <a:pt x="53" y="0"/>
                  </a:lnTo>
                </a:path>
              </a:pathLst>
            </a:custGeom>
            <a:solidFill>
              <a:srgbClr val="438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57" name="Freeform 25"/>
            <p:cNvSpPr>
              <a:spLocks/>
            </p:cNvSpPr>
            <p:nvPr/>
          </p:nvSpPr>
          <p:spPr bwMode="auto">
            <a:xfrm>
              <a:off x="879" y="2925"/>
              <a:ext cx="1228" cy="70"/>
            </a:xfrm>
            <a:custGeom>
              <a:avLst/>
              <a:gdLst>
                <a:gd name="T0" fmla="*/ 0 w 1228"/>
                <a:gd name="T1" fmla="*/ 0 h 70"/>
                <a:gd name="T2" fmla="*/ 1227 w 1228"/>
                <a:gd name="T3" fmla="*/ 0 h 70"/>
                <a:gd name="T4" fmla="*/ 1227 w 1228"/>
                <a:gd name="T5" fmla="*/ 69 h 70"/>
                <a:gd name="T6" fmla="*/ 0 w 1228"/>
                <a:gd name="T7" fmla="*/ 69 h 70"/>
                <a:gd name="T8" fmla="*/ 0 w 122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8" h="70">
                  <a:moveTo>
                    <a:pt x="0" y="0"/>
                  </a:moveTo>
                  <a:lnTo>
                    <a:pt x="1227" y="0"/>
                  </a:lnTo>
                  <a:lnTo>
                    <a:pt x="1227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rgbClr val="D74B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58" name="Freeform 26"/>
            <p:cNvSpPr>
              <a:spLocks/>
            </p:cNvSpPr>
            <p:nvPr/>
          </p:nvSpPr>
          <p:spPr bwMode="auto">
            <a:xfrm>
              <a:off x="2106" y="2889"/>
              <a:ext cx="54" cy="106"/>
            </a:xfrm>
            <a:custGeom>
              <a:avLst/>
              <a:gdLst>
                <a:gd name="T0" fmla="*/ 53 w 54"/>
                <a:gd name="T1" fmla="*/ 0 h 106"/>
                <a:gd name="T2" fmla="*/ 0 w 54"/>
                <a:gd name="T3" fmla="*/ 36 h 106"/>
                <a:gd name="T4" fmla="*/ 0 w 54"/>
                <a:gd name="T5" fmla="*/ 105 h 106"/>
                <a:gd name="T6" fmla="*/ 53 w 54"/>
                <a:gd name="T7" fmla="*/ 69 h 106"/>
                <a:gd name="T8" fmla="*/ 53 w 5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6">
                  <a:moveTo>
                    <a:pt x="53" y="0"/>
                  </a:moveTo>
                  <a:lnTo>
                    <a:pt x="0" y="36"/>
                  </a:lnTo>
                  <a:lnTo>
                    <a:pt x="0" y="105"/>
                  </a:lnTo>
                  <a:lnTo>
                    <a:pt x="53" y="69"/>
                  </a:lnTo>
                  <a:lnTo>
                    <a:pt x="53" y="0"/>
                  </a:lnTo>
                </a:path>
              </a:pathLst>
            </a:custGeom>
            <a:solidFill>
              <a:srgbClr val="D74B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2253" y="2832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>
                  <a:solidFill>
                    <a:srgbClr val="B50069"/>
                  </a:solidFill>
                </a:rPr>
                <a:t>0,91</a:t>
              </a:r>
            </a:p>
          </p:txBody>
        </p:sp>
        <p:sp>
          <p:nvSpPr>
            <p:cNvPr id="18460" name="Freeform 28"/>
            <p:cNvSpPr>
              <a:spLocks/>
            </p:cNvSpPr>
            <p:nvPr/>
          </p:nvSpPr>
          <p:spPr bwMode="auto">
            <a:xfrm>
              <a:off x="879" y="2753"/>
              <a:ext cx="3322" cy="36"/>
            </a:xfrm>
            <a:custGeom>
              <a:avLst/>
              <a:gdLst>
                <a:gd name="T0" fmla="*/ 53 w 3322"/>
                <a:gd name="T1" fmla="*/ 0 h 36"/>
                <a:gd name="T2" fmla="*/ 3321 w 3322"/>
                <a:gd name="T3" fmla="*/ 0 h 36"/>
                <a:gd name="T4" fmla="*/ 3266 w 3322"/>
                <a:gd name="T5" fmla="*/ 35 h 36"/>
                <a:gd name="T6" fmla="*/ 0 w 3322"/>
                <a:gd name="T7" fmla="*/ 35 h 36"/>
                <a:gd name="T8" fmla="*/ 53 w 332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2" h="36">
                  <a:moveTo>
                    <a:pt x="53" y="0"/>
                  </a:moveTo>
                  <a:lnTo>
                    <a:pt x="3321" y="0"/>
                  </a:lnTo>
                  <a:lnTo>
                    <a:pt x="3266" y="35"/>
                  </a:lnTo>
                  <a:lnTo>
                    <a:pt x="0" y="35"/>
                  </a:lnTo>
                  <a:lnTo>
                    <a:pt x="53" y="0"/>
                  </a:lnTo>
                </a:path>
              </a:pathLst>
            </a:custGeom>
            <a:solidFill>
              <a:srgbClr val="438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879" y="2754"/>
              <a:ext cx="3267" cy="69"/>
            </a:xfrm>
            <a:custGeom>
              <a:avLst/>
              <a:gdLst>
                <a:gd name="T0" fmla="*/ 0 w 3267"/>
                <a:gd name="T1" fmla="*/ 0 h 69"/>
                <a:gd name="T2" fmla="*/ 3266 w 3267"/>
                <a:gd name="T3" fmla="*/ 0 h 69"/>
                <a:gd name="T4" fmla="*/ 3266 w 3267"/>
                <a:gd name="T5" fmla="*/ 68 h 69"/>
                <a:gd name="T6" fmla="*/ 0 w 3267"/>
                <a:gd name="T7" fmla="*/ 68 h 69"/>
                <a:gd name="T8" fmla="*/ 0 w 326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7" h="69">
                  <a:moveTo>
                    <a:pt x="0" y="0"/>
                  </a:moveTo>
                  <a:lnTo>
                    <a:pt x="3266" y="0"/>
                  </a:lnTo>
                  <a:lnTo>
                    <a:pt x="3266" y="68"/>
                  </a:lnTo>
                  <a:lnTo>
                    <a:pt x="0" y="68"/>
                  </a:lnTo>
                  <a:lnTo>
                    <a:pt x="0" y="0"/>
                  </a:lnTo>
                </a:path>
              </a:pathLst>
            </a:custGeom>
            <a:solidFill>
              <a:srgbClr val="D74B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4145" y="2719"/>
              <a:ext cx="56" cy="104"/>
            </a:xfrm>
            <a:custGeom>
              <a:avLst/>
              <a:gdLst>
                <a:gd name="T0" fmla="*/ 55 w 56"/>
                <a:gd name="T1" fmla="*/ 0 h 104"/>
                <a:gd name="T2" fmla="*/ 0 w 56"/>
                <a:gd name="T3" fmla="*/ 35 h 104"/>
                <a:gd name="T4" fmla="*/ 0 w 56"/>
                <a:gd name="T5" fmla="*/ 103 h 104"/>
                <a:gd name="T6" fmla="*/ 55 w 56"/>
                <a:gd name="T7" fmla="*/ 68 h 104"/>
                <a:gd name="T8" fmla="*/ 55 w 56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04">
                  <a:moveTo>
                    <a:pt x="55" y="0"/>
                  </a:moveTo>
                  <a:lnTo>
                    <a:pt x="0" y="35"/>
                  </a:lnTo>
                  <a:lnTo>
                    <a:pt x="0" y="103"/>
                  </a:lnTo>
                  <a:lnTo>
                    <a:pt x="55" y="68"/>
                  </a:lnTo>
                  <a:lnTo>
                    <a:pt x="55" y="0"/>
                  </a:lnTo>
                </a:path>
              </a:pathLst>
            </a:custGeom>
            <a:solidFill>
              <a:srgbClr val="D74B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4294" y="2660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>
                  <a:solidFill>
                    <a:srgbClr val="B50069"/>
                  </a:solidFill>
                </a:rPr>
                <a:t>2,41</a:t>
              </a:r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>
              <a:off x="879" y="2582"/>
              <a:ext cx="1649" cy="36"/>
            </a:xfrm>
            <a:custGeom>
              <a:avLst/>
              <a:gdLst>
                <a:gd name="T0" fmla="*/ 53 w 1649"/>
                <a:gd name="T1" fmla="*/ 0 h 36"/>
                <a:gd name="T2" fmla="*/ 1648 w 1649"/>
                <a:gd name="T3" fmla="*/ 0 h 36"/>
                <a:gd name="T4" fmla="*/ 1593 w 1649"/>
                <a:gd name="T5" fmla="*/ 35 h 36"/>
                <a:gd name="T6" fmla="*/ 0 w 1649"/>
                <a:gd name="T7" fmla="*/ 35 h 36"/>
                <a:gd name="T8" fmla="*/ 53 w 1649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9" h="36">
                  <a:moveTo>
                    <a:pt x="53" y="0"/>
                  </a:moveTo>
                  <a:lnTo>
                    <a:pt x="1648" y="0"/>
                  </a:lnTo>
                  <a:lnTo>
                    <a:pt x="1593" y="35"/>
                  </a:lnTo>
                  <a:lnTo>
                    <a:pt x="0" y="35"/>
                  </a:lnTo>
                  <a:lnTo>
                    <a:pt x="53" y="0"/>
                  </a:lnTo>
                </a:path>
              </a:pathLst>
            </a:custGeom>
            <a:solidFill>
              <a:srgbClr val="438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auto">
            <a:xfrm>
              <a:off x="879" y="2583"/>
              <a:ext cx="1595" cy="70"/>
            </a:xfrm>
            <a:custGeom>
              <a:avLst/>
              <a:gdLst>
                <a:gd name="T0" fmla="*/ 0 w 1595"/>
                <a:gd name="T1" fmla="*/ 0 h 70"/>
                <a:gd name="T2" fmla="*/ 1594 w 1595"/>
                <a:gd name="T3" fmla="*/ 0 h 70"/>
                <a:gd name="T4" fmla="*/ 1594 w 1595"/>
                <a:gd name="T5" fmla="*/ 69 h 70"/>
                <a:gd name="T6" fmla="*/ 0 w 1595"/>
                <a:gd name="T7" fmla="*/ 69 h 70"/>
                <a:gd name="T8" fmla="*/ 0 w 1595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5" h="70">
                  <a:moveTo>
                    <a:pt x="0" y="0"/>
                  </a:moveTo>
                  <a:lnTo>
                    <a:pt x="1594" y="0"/>
                  </a:lnTo>
                  <a:lnTo>
                    <a:pt x="1594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rgbClr val="00A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auto">
            <a:xfrm>
              <a:off x="2473" y="2548"/>
              <a:ext cx="55" cy="105"/>
            </a:xfrm>
            <a:custGeom>
              <a:avLst/>
              <a:gdLst>
                <a:gd name="T0" fmla="*/ 54 w 55"/>
                <a:gd name="T1" fmla="*/ 0 h 105"/>
                <a:gd name="T2" fmla="*/ 0 w 55"/>
                <a:gd name="T3" fmla="*/ 35 h 105"/>
                <a:gd name="T4" fmla="*/ 0 w 55"/>
                <a:gd name="T5" fmla="*/ 104 h 105"/>
                <a:gd name="T6" fmla="*/ 54 w 55"/>
                <a:gd name="T7" fmla="*/ 69 h 105"/>
                <a:gd name="T8" fmla="*/ 54 w 55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05">
                  <a:moveTo>
                    <a:pt x="54" y="0"/>
                  </a:moveTo>
                  <a:lnTo>
                    <a:pt x="0" y="35"/>
                  </a:lnTo>
                  <a:lnTo>
                    <a:pt x="0" y="104"/>
                  </a:lnTo>
                  <a:lnTo>
                    <a:pt x="54" y="69"/>
                  </a:lnTo>
                  <a:lnTo>
                    <a:pt x="54" y="0"/>
                  </a:lnTo>
                </a:path>
              </a:pathLst>
            </a:custGeom>
            <a:solidFill>
              <a:srgbClr val="31650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2621" y="2488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>
                  <a:solidFill>
                    <a:srgbClr val="B50069"/>
                  </a:solidFill>
                </a:rPr>
                <a:t>1,18</a:t>
              </a:r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auto">
            <a:xfrm>
              <a:off x="879" y="2411"/>
              <a:ext cx="2819" cy="38"/>
            </a:xfrm>
            <a:custGeom>
              <a:avLst/>
              <a:gdLst>
                <a:gd name="T0" fmla="*/ 53 w 2819"/>
                <a:gd name="T1" fmla="*/ 0 h 38"/>
                <a:gd name="T2" fmla="*/ 2818 w 2819"/>
                <a:gd name="T3" fmla="*/ 0 h 38"/>
                <a:gd name="T4" fmla="*/ 2765 w 2819"/>
                <a:gd name="T5" fmla="*/ 37 h 38"/>
                <a:gd name="T6" fmla="*/ 0 w 2819"/>
                <a:gd name="T7" fmla="*/ 37 h 38"/>
                <a:gd name="T8" fmla="*/ 53 w 281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9" h="38">
                  <a:moveTo>
                    <a:pt x="53" y="0"/>
                  </a:moveTo>
                  <a:lnTo>
                    <a:pt x="2818" y="0"/>
                  </a:lnTo>
                  <a:lnTo>
                    <a:pt x="2765" y="37"/>
                  </a:lnTo>
                  <a:lnTo>
                    <a:pt x="0" y="37"/>
                  </a:lnTo>
                  <a:lnTo>
                    <a:pt x="53" y="0"/>
                  </a:lnTo>
                </a:path>
              </a:pathLst>
            </a:custGeom>
            <a:solidFill>
              <a:srgbClr val="438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auto">
            <a:xfrm>
              <a:off x="879" y="2414"/>
              <a:ext cx="2767" cy="69"/>
            </a:xfrm>
            <a:custGeom>
              <a:avLst/>
              <a:gdLst>
                <a:gd name="T0" fmla="*/ 0 w 2767"/>
                <a:gd name="T1" fmla="*/ 0 h 69"/>
                <a:gd name="T2" fmla="*/ 2766 w 2767"/>
                <a:gd name="T3" fmla="*/ 0 h 69"/>
                <a:gd name="T4" fmla="*/ 2766 w 2767"/>
                <a:gd name="T5" fmla="*/ 68 h 69"/>
                <a:gd name="T6" fmla="*/ 0 w 2767"/>
                <a:gd name="T7" fmla="*/ 68 h 69"/>
                <a:gd name="T8" fmla="*/ 0 w 276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7" h="69">
                  <a:moveTo>
                    <a:pt x="0" y="0"/>
                  </a:moveTo>
                  <a:lnTo>
                    <a:pt x="2766" y="0"/>
                  </a:lnTo>
                  <a:lnTo>
                    <a:pt x="2766" y="68"/>
                  </a:lnTo>
                  <a:lnTo>
                    <a:pt x="0" y="68"/>
                  </a:lnTo>
                  <a:lnTo>
                    <a:pt x="0" y="0"/>
                  </a:lnTo>
                </a:path>
              </a:pathLst>
            </a:custGeom>
            <a:solidFill>
              <a:srgbClr val="00A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auto">
            <a:xfrm>
              <a:off x="3645" y="2377"/>
              <a:ext cx="53" cy="106"/>
            </a:xfrm>
            <a:custGeom>
              <a:avLst/>
              <a:gdLst>
                <a:gd name="T0" fmla="*/ 52 w 53"/>
                <a:gd name="T1" fmla="*/ 0 h 106"/>
                <a:gd name="T2" fmla="*/ 0 w 53"/>
                <a:gd name="T3" fmla="*/ 37 h 106"/>
                <a:gd name="T4" fmla="*/ 0 w 53"/>
                <a:gd name="T5" fmla="*/ 105 h 106"/>
                <a:gd name="T6" fmla="*/ 52 w 53"/>
                <a:gd name="T7" fmla="*/ 69 h 106"/>
                <a:gd name="T8" fmla="*/ 52 w 53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06">
                  <a:moveTo>
                    <a:pt x="52" y="0"/>
                  </a:moveTo>
                  <a:lnTo>
                    <a:pt x="0" y="37"/>
                  </a:lnTo>
                  <a:lnTo>
                    <a:pt x="0" y="105"/>
                  </a:lnTo>
                  <a:lnTo>
                    <a:pt x="52" y="69"/>
                  </a:lnTo>
                  <a:lnTo>
                    <a:pt x="52" y="0"/>
                  </a:lnTo>
                </a:path>
              </a:pathLst>
            </a:custGeom>
            <a:solidFill>
              <a:srgbClr val="31650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3791" y="2319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>
                  <a:solidFill>
                    <a:srgbClr val="B50069"/>
                  </a:solidFill>
                </a:rPr>
                <a:t>2,04</a:t>
              </a:r>
            </a:p>
          </p:txBody>
        </p:sp>
        <p:sp>
          <p:nvSpPr>
            <p:cNvPr id="18472" name="Freeform 40"/>
            <p:cNvSpPr>
              <a:spLocks/>
            </p:cNvSpPr>
            <p:nvPr/>
          </p:nvSpPr>
          <p:spPr bwMode="auto">
            <a:xfrm>
              <a:off x="879" y="2243"/>
              <a:ext cx="4386" cy="35"/>
            </a:xfrm>
            <a:custGeom>
              <a:avLst/>
              <a:gdLst>
                <a:gd name="T0" fmla="*/ 53 w 4386"/>
                <a:gd name="T1" fmla="*/ 0 h 35"/>
                <a:gd name="T2" fmla="*/ 4385 w 4386"/>
                <a:gd name="T3" fmla="*/ 0 h 35"/>
                <a:gd name="T4" fmla="*/ 4330 w 4386"/>
                <a:gd name="T5" fmla="*/ 34 h 35"/>
                <a:gd name="T6" fmla="*/ 0 w 4386"/>
                <a:gd name="T7" fmla="*/ 34 h 35"/>
                <a:gd name="T8" fmla="*/ 53 w 438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6" h="35">
                  <a:moveTo>
                    <a:pt x="53" y="0"/>
                  </a:moveTo>
                  <a:lnTo>
                    <a:pt x="4385" y="0"/>
                  </a:lnTo>
                  <a:lnTo>
                    <a:pt x="4330" y="34"/>
                  </a:lnTo>
                  <a:lnTo>
                    <a:pt x="0" y="34"/>
                  </a:lnTo>
                  <a:lnTo>
                    <a:pt x="53" y="0"/>
                  </a:lnTo>
                </a:path>
              </a:pathLst>
            </a:custGeom>
            <a:solidFill>
              <a:srgbClr val="438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73" name="Freeform 41"/>
            <p:cNvSpPr>
              <a:spLocks/>
            </p:cNvSpPr>
            <p:nvPr/>
          </p:nvSpPr>
          <p:spPr bwMode="auto">
            <a:xfrm>
              <a:off x="879" y="2243"/>
              <a:ext cx="4331" cy="68"/>
            </a:xfrm>
            <a:custGeom>
              <a:avLst/>
              <a:gdLst>
                <a:gd name="T0" fmla="*/ 0 w 4331"/>
                <a:gd name="T1" fmla="*/ 0 h 68"/>
                <a:gd name="T2" fmla="*/ 4330 w 4331"/>
                <a:gd name="T3" fmla="*/ 0 h 68"/>
                <a:gd name="T4" fmla="*/ 4330 w 4331"/>
                <a:gd name="T5" fmla="*/ 67 h 68"/>
                <a:gd name="T6" fmla="*/ 0 w 4331"/>
                <a:gd name="T7" fmla="*/ 67 h 68"/>
                <a:gd name="T8" fmla="*/ 0 w 433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1" h="68">
                  <a:moveTo>
                    <a:pt x="0" y="0"/>
                  </a:moveTo>
                  <a:lnTo>
                    <a:pt x="4330" y="0"/>
                  </a:lnTo>
                  <a:lnTo>
                    <a:pt x="4330" y="6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rgbClr val="00A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74" name="Freeform 42"/>
            <p:cNvSpPr>
              <a:spLocks/>
            </p:cNvSpPr>
            <p:nvPr/>
          </p:nvSpPr>
          <p:spPr bwMode="auto">
            <a:xfrm>
              <a:off x="5209" y="2209"/>
              <a:ext cx="56" cy="102"/>
            </a:xfrm>
            <a:custGeom>
              <a:avLst/>
              <a:gdLst>
                <a:gd name="T0" fmla="*/ 55 w 56"/>
                <a:gd name="T1" fmla="*/ 0 h 102"/>
                <a:gd name="T2" fmla="*/ 0 w 56"/>
                <a:gd name="T3" fmla="*/ 35 h 102"/>
                <a:gd name="T4" fmla="*/ 0 w 56"/>
                <a:gd name="T5" fmla="*/ 101 h 102"/>
                <a:gd name="T6" fmla="*/ 55 w 56"/>
                <a:gd name="T7" fmla="*/ 66 h 102"/>
                <a:gd name="T8" fmla="*/ 55 w 5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02">
                  <a:moveTo>
                    <a:pt x="55" y="0"/>
                  </a:moveTo>
                  <a:lnTo>
                    <a:pt x="0" y="35"/>
                  </a:lnTo>
                  <a:lnTo>
                    <a:pt x="0" y="101"/>
                  </a:lnTo>
                  <a:lnTo>
                    <a:pt x="55" y="66"/>
                  </a:lnTo>
                  <a:lnTo>
                    <a:pt x="55" y="0"/>
                  </a:lnTo>
                </a:path>
              </a:pathLst>
            </a:custGeom>
            <a:solidFill>
              <a:srgbClr val="31650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5358" y="2150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>
                  <a:solidFill>
                    <a:srgbClr val="B50069"/>
                  </a:solidFill>
                </a:rPr>
                <a:t>3,20</a:t>
              </a:r>
            </a:p>
          </p:txBody>
        </p:sp>
        <p:sp>
          <p:nvSpPr>
            <p:cNvPr id="18476" name="Freeform 44"/>
            <p:cNvSpPr>
              <a:spLocks/>
            </p:cNvSpPr>
            <p:nvPr/>
          </p:nvSpPr>
          <p:spPr bwMode="auto">
            <a:xfrm>
              <a:off x="879" y="2071"/>
              <a:ext cx="3415" cy="37"/>
            </a:xfrm>
            <a:custGeom>
              <a:avLst/>
              <a:gdLst>
                <a:gd name="T0" fmla="*/ 53 w 3415"/>
                <a:gd name="T1" fmla="*/ 0 h 37"/>
                <a:gd name="T2" fmla="*/ 3414 w 3415"/>
                <a:gd name="T3" fmla="*/ 0 h 37"/>
                <a:gd name="T4" fmla="*/ 3361 w 3415"/>
                <a:gd name="T5" fmla="*/ 36 h 37"/>
                <a:gd name="T6" fmla="*/ 0 w 3415"/>
                <a:gd name="T7" fmla="*/ 36 h 37"/>
                <a:gd name="T8" fmla="*/ 53 w 3415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5" h="37">
                  <a:moveTo>
                    <a:pt x="53" y="0"/>
                  </a:moveTo>
                  <a:lnTo>
                    <a:pt x="3414" y="0"/>
                  </a:lnTo>
                  <a:lnTo>
                    <a:pt x="3361" y="36"/>
                  </a:lnTo>
                  <a:lnTo>
                    <a:pt x="0" y="36"/>
                  </a:lnTo>
                  <a:lnTo>
                    <a:pt x="53" y="0"/>
                  </a:lnTo>
                </a:path>
              </a:pathLst>
            </a:custGeom>
            <a:solidFill>
              <a:srgbClr val="438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77" name="Freeform 45"/>
            <p:cNvSpPr>
              <a:spLocks/>
            </p:cNvSpPr>
            <p:nvPr/>
          </p:nvSpPr>
          <p:spPr bwMode="auto">
            <a:xfrm>
              <a:off x="879" y="2073"/>
              <a:ext cx="3362" cy="70"/>
            </a:xfrm>
            <a:custGeom>
              <a:avLst/>
              <a:gdLst>
                <a:gd name="T0" fmla="*/ 0 w 3362"/>
                <a:gd name="T1" fmla="*/ 0 h 70"/>
                <a:gd name="T2" fmla="*/ 3361 w 3362"/>
                <a:gd name="T3" fmla="*/ 0 h 70"/>
                <a:gd name="T4" fmla="*/ 3361 w 3362"/>
                <a:gd name="T5" fmla="*/ 69 h 70"/>
                <a:gd name="T6" fmla="*/ 0 w 3362"/>
                <a:gd name="T7" fmla="*/ 69 h 70"/>
                <a:gd name="T8" fmla="*/ 0 w 3362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2" h="70">
                  <a:moveTo>
                    <a:pt x="0" y="0"/>
                  </a:moveTo>
                  <a:lnTo>
                    <a:pt x="3361" y="0"/>
                  </a:lnTo>
                  <a:lnTo>
                    <a:pt x="3361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rgbClr val="00A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78" name="Freeform 46"/>
            <p:cNvSpPr>
              <a:spLocks/>
            </p:cNvSpPr>
            <p:nvPr/>
          </p:nvSpPr>
          <p:spPr bwMode="auto">
            <a:xfrm>
              <a:off x="4240" y="2037"/>
              <a:ext cx="54" cy="106"/>
            </a:xfrm>
            <a:custGeom>
              <a:avLst/>
              <a:gdLst>
                <a:gd name="T0" fmla="*/ 53 w 54"/>
                <a:gd name="T1" fmla="*/ 0 h 106"/>
                <a:gd name="T2" fmla="*/ 0 w 54"/>
                <a:gd name="T3" fmla="*/ 36 h 106"/>
                <a:gd name="T4" fmla="*/ 0 w 54"/>
                <a:gd name="T5" fmla="*/ 105 h 106"/>
                <a:gd name="T6" fmla="*/ 53 w 54"/>
                <a:gd name="T7" fmla="*/ 68 h 106"/>
                <a:gd name="T8" fmla="*/ 53 w 5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6">
                  <a:moveTo>
                    <a:pt x="53" y="0"/>
                  </a:moveTo>
                  <a:lnTo>
                    <a:pt x="0" y="36"/>
                  </a:lnTo>
                  <a:lnTo>
                    <a:pt x="0" y="105"/>
                  </a:lnTo>
                  <a:lnTo>
                    <a:pt x="53" y="68"/>
                  </a:lnTo>
                  <a:lnTo>
                    <a:pt x="53" y="0"/>
                  </a:lnTo>
                </a:path>
              </a:pathLst>
            </a:custGeom>
            <a:solidFill>
              <a:srgbClr val="31650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387" y="1976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>
                  <a:solidFill>
                    <a:srgbClr val="B50069"/>
                  </a:solidFill>
                </a:rPr>
                <a:t>2,48</a:t>
              </a:r>
            </a:p>
          </p:txBody>
        </p:sp>
        <p:sp>
          <p:nvSpPr>
            <p:cNvPr id="18480" name="Freeform 48"/>
            <p:cNvSpPr>
              <a:spLocks/>
            </p:cNvSpPr>
            <p:nvPr/>
          </p:nvSpPr>
          <p:spPr bwMode="auto">
            <a:xfrm>
              <a:off x="887" y="1871"/>
              <a:ext cx="2542" cy="36"/>
            </a:xfrm>
            <a:custGeom>
              <a:avLst/>
              <a:gdLst>
                <a:gd name="T0" fmla="*/ 53 w 2542"/>
                <a:gd name="T1" fmla="*/ 0 h 36"/>
                <a:gd name="T2" fmla="*/ 2541 w 2542"/>
                <a:gd name="T3" fmla="*/ 0 h 36"/>
                <a:gd name="T4" fmla="*/ 2488 w 2542"/>
                <a:gd name="T5" fmla="*/ 35 h 36"/>
                <a:gd name="T6" fmla="*/ 0 w 2542"/>
                <a:gd name="T7" fmla="*/ 35 h 36"/>
                <a:gd name="T8" fmla="*/ 53 w 254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2" h="36">
                  <a:moveTo>
                    <a:pt x="53" y="0"/>
                  </a:moveTo>
                  <a:lnTo>
                    <a:pt x="2541" y="0"/>
                  </a:lnTo>
                  <a:lnTo>
                    <a:pt x="2488" y="35"/>
                  </a:lnTo>
                  <a:lnTo>
                    <a:pt x="0" y="35"/>
                  </a:lnTo>
                  <a:lnTo>
                    <a:pt x="53" y="0"/>
                  </a:lnTo>
                </a:path>
              </a:pathLst>
            </a:custGeom>
            <a:solidFill>
              <a:srgbClr val="438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81" name="Freeform 49"/>
            <p:cNvSpPr>
              <a:spLocks/>
            </p:cNvSpPr>
            <p:nvPr/>
          </p:nvSpPr>
          <p:spPr bwMode="auto">
            <a:xfrm>
              <a:off x="879" y="1902"/>
              <a:ext cx="2489" cy="70"/>
            </a:xfrm>
            <a:custGeom>
              <a:avLst/>
              <a:gdLst>
                <a:gd name="T0" fmla="*/ 0 w 2489"/>
                <a:gd name="T1" fmla="*/ 0 h 70"/>
                <a:gd name="T2" fmla="*/ 2488 w 2489"/>
                <a:gd name="T3" fmla="*/ 0 h 70"/>
                <a:gd name="T4" fmla="*/ 2488 w 2489"/>
                <a:gd name="T5" fmla="*/ 69 h 70"/>
                <a:gd name="T6" fmla="*/ 0 w 2489"/>
                <a:gd name="T7" fmla="*/ 69 h 70"/>
                <a:gd name="T8" fmla="*/ 0 w 248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9" h="70">
                  <a:moveTo>
                    <a:pt x="0" y="0"/>
                  </a:moveTo>
                  <a:lnTo>
                    <a:pt x="2488" y="0"/>
                  </a:lnTo>
                  <a:lnTo>
                    <a:pt x="2488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rgbClr val="00A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82" name="Freeform 50"/>
            <p:cNvSpPr>
              <a:spLocks/>
            </p:cNvSpPr>
            <p:nvPr/>
          </p:nvSpPr>
          <p:spPr bwMode="auto">
            <a:xfrm>
              <a:off x="3367" y="1867"/>
              <a:ext cx="54" cy="105"/>
            </a:xfrm>
            <a:custGeom>
              <a:avLst/>
              <a:gdLst>
                <a:gd name="T0" fmla="*/ 53 w 54"/>
                <a:gd name="T1" fmla="*/ 0 h 105"/>
                <a:gd name="T2" fmla="*/ 0 w 54"/>
                <a:gd name="T3" fmla="*/ 35 h 105"/>
                <a:gd name="T4" fmla="*/ 0 w 54"/>
                <a:gd name="T5" fmla="*/ 104 h 105"/>
                <a:gd name="T6" fmla="*/ 53 w 54"/>
                <a:gd name="T7" fmla="*/ 69 h 105"/>
                <a:gd name="T8" fmla="*/ 53 w 54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5">
                  <a:moveTo>
                    <a:pt x="53" y="0"/>
                  </a:moveTo>
                  <a:lnTo>
                    <a:pt x="0" y="35"/>
                  </a:lnTo>
                  <a:lnTo>
                    <a:pt x="0" y="104"/>
                  </a:lnTo>
                  <a:lnTo>
                    <a:pt x="53" y="69"/>
                  </a:lnTo>
                  <a:lnTo>
                    <a:pt x="53" y="0"/>
                  </a:lnTo>
                </a:path>
              </a:pathLst>
            </a:custGeom>
            <a:solidFill>
              <a:srgbClr val="31650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3513" y="1809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>
                  <a:solidFill>
                    <a:srgbClr val="B50069"/>
                  </a:solidFill>
                </a:rPr>
                <a:t>1,84</a:t>
              </a:r>
            </a:p>
          </p:txBody>
        </p:sp>
        <p:sp>
          <p:nvSpPr>
            <p:cNvPr id="18484" name="Freeform 52"/>
            <p:cNvSpPr>
              <a:spLocks/>
            </p:cNvSpPr>
            <p:nvPr/>
          </p:nvSpPr>
          <p:spPr bwMode="auto">
            <a:xfrm>
              <a:off x="879" y="1697"/>
              <a:ext cx="1649" cy="35"/>
            </a:xfrm>
            <a:custGeom>
              <a:avLst/>
              <a:gdLst>
                <a:gd name="T0" fmla="*/ 53 w 1649"/>
                <a:gd name="T1" fmla="*/ 0 h 35"/>
                <a:gd name="T2" fmla="*/ 1648 w 1649"/>
                <a:gd name="T3" fmla="*/ 0 h 35"/>
                <a:gd name="T4" fmla="*/ 1593 w 1649"/>
                <a:gd name="T5" fmla="*/ 34 h 35"/>
                <a:gd name="T6" fmla="*/ 0 w 1649"/>
                <a:gd name="T7" fmla="*/ 34 h 35"/>
                <a:gd name="T8" fmla="*/ 53 w 16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9" h="35">
                  <a:moveTo>
                    <a:pt x="53" y="0"/>
                  </a:moveTo>
                  <a:lnTo>
                    <a:pt x="1648" y="0"/>
                  </a:lnTo>
                  <a:lnTo>
                    <a:pt x="1593" y="34"/>
                  </a:lnTo>
                  <a:lnTo>
                    <a:pt x="0" y="34"/>
                  </a:lnTo>
                  <a:lnTo>
                    <a:pt x="53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85" name="Freeform 53"/>
            <p:cNvSpPr>
              <a:spLocks/>
            </p:cNvSpPr>
            <p:nvPr/>
          </p:nvSpPr>
          <p:spPr bwMode="auto">
            <a:xfrm>
              <a:off x="879" y="1731"/>
              <a:ext cx="1595" cy="70"/>
            </a:xfrm>
            <a:custGeom>
              <a:avLst/>
              <a:gdLst>
                <a:gd name="T0" fmla="*/ 0 w 1595"/>
                <a:gd name="T1" fmla="*/ 0 h 70"/>
                <a:gd name="T2" fmla="*/ 1594 w 1595"/>
                <a:gd name="T3" fmla="*/ 0 h 70"/>
                <a:gd name="T4" fmla="*/ 1594 w 1595"/>
                <a:gd name="T5" fmla="*/ 69 h 70"/>
                <a:gd name="T6" fmla="*/ 0 w 1595"/>
                <a:gd name="T7" fmla="*/ 69 h 70"/>
                <a:gd name="T8" fmla="*/ 0 w 1595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5" h="70">
                  <a:moveTo>
                    <a:pt x="0" y="0"/>
                  </a:moveTo>
                  <a:lnTo>
                    <a:pt x="1594" y="0"/>
                  </a:lnTo>
                  <a:lnTo>
                    <a:pt x="1594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86" name="Freeform 54"/>
            <p:cNvSpPr>
              <a:spLocks/>
            </p:cNvSpPr>
            <p:nvPr/>
          </p:nvSpPr>
          <p:spPr bwMode="auto">
            <a:xfrm>
              <a:off x="2473" y="1697"/>
              <a:ext cx="55" cy="104"/>
            </a:xfrm>
            <a:custGeom>
              <a:avLst/>
              <a:gdLst>
                <a:gd name="T0" fmla="*/ 54 w 55"/>
                <a:gd name="T1" fmla="*/ 0 h 104"/>
                <a:gd name="T2" fmla="*/ 0 w 55"/>
                <a:gd name="T3" fmla="*/ 35 h 104"/>
                <a:gd name="T4" fmla="*/ 0 w 55"/>
                <a:gd name="T5" fmla="*/ 103 h 104"/>
                <a:gd name="T6" fmla="*/ 54 w 55"/>
                <a:gd name="T7" fmla="*/ 68 h 104"/>
                <a:gd name="T8" fmla="*/ 54 w 5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04">
                  <a:moveTo>
                    <a:pt x="54" y="0"/>
                  </a:moveTo>
                  <a:lnTo>
                    <a:pt x="0" y="35"/>
                  </a:lnTo>
                  <a:lnTo>
                    <a:pt x="0" y="103"/>
                  </a:lnTo>
                  <a:lnTo>
                    <a:pt x="54" y="68"/>
                  </a:lnTo>
                  <a:lnTo>
                    <a:pt x="54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2621" y="1638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>
                  <a:solidFill>
                    <a:srgbClr val="B50069"/>
                  </a:solidFill>
                </a:rPr>
                <a:t>1,18</a:t>
              </a:r>
            </a:p>
          </p:txBody>
        </p:sp>
        <p:sp>
          <p:nvSpPr>
            <p:cNvPr id="18488" name="Freeform 56"/>
            <p:cNvSpPr>
              <a:spLocks/>
            </p:cNvSpPr>
            <p:nvPr/>
          </p:nvSpPr>
          <p:spPr bwMode="auto">
            <a:xfrm>
              <a:off x="879" y="1525"/>
              <a:ext cx="1641" cy="37"/>
            </a:xfrm>
            <a:custGeom>
              <a:avLst/>
              <a:gdLst>
                <a:gd name="T0" fmla="*/ 53 w 1641"/>
                <a:gd name="T1" fmla="*/ 0 h 37"/>
                <a:gd name="T2" fmla="*/ 1640 w 1641"/>
                <a:gd name="T3" fmla="*/ 0 h 37"/>
                <a:gd name="T4" fmla="*/ 1587 w 1641"/>
                <a:gd name="T5" fmla="*/ 36 h 37"/>
                <a:gd name="T6" fmla="*/ 0 w 1641"/>
                <a:gd name="T7" fmla="*/ 36 h 37"/>
                <a:gd name="T8" fmla="*/ 53 w 164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1" h="37">
                  <a:moveTo>
                    <a:pt x="53" y="0"/>
                  </a:moveTo>
                  <a:lnTo>
                    <a:pt x="1640" y="0"/>
                  </a:lnTo>
                  <a:lnTo>
                    <a:pt x="1587" y="36"/>
                  </a:lnTo>
                  <a:lnTo>
                    <a:pt x="0" y="36"/>
                  </a:lnTo>
                  <a:lnTo>
                    <a:pt x="53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89" name="Freeform 57"/>
            <p:cNvSpPr>
              <a:spLocks/>
            </p:cNvSpPr>
            <p:nvPr/>
          </p:nvSpPr>
          <p:spPr bwMode="auto">
            <a:xfrm>
              <a:off x="879" y="1561"/>
              <a:ext cx="1588" cy="70"/>
            </a:xfrm>
            <a:custGeom>
              <a:avLst/>
              <a:gdLst>
                <a:gd name="T0" fmla="*/ 0 w 1588"/>
                <a:gd name="T1" fmla="*/ 0 h 70"/>
                <a:gd name="T2" fmla="*/ 1587 w 1588"/>
                <a:gd name="T3" fmla="*/ 0 h 70"/>
                <a:gd name="T4" fmla="*/ 1587 w 1588"/>
                <a:gd name="T5" fmla="*/ 69 h 70"/>
                <a:gd name="T6" fmla="*/ 0 w 1588"/>
                <a:gd name="T7" fmla="*/ 69 h 70"/>
                <a:gd name="T8" fmla="*/ 0 w 158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8" h="70">
                  <a:moveTo>
                    <a:pt x="0" y="0"/>
                  </a:moveTo>
                  <a:lnTo>
                    <a:pt x="1587" y="0"/>
                  </a:lnTo>
                  <a:lnTo>
                    <a:pt x="1587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90" name="Freeform 58"/>
            <p:cNvSpPr>
              <a:spLocks/>
            </p:cNvSpPr>
            <p:nvPr/>
          </p:nvSpPr>
          <p:spPr bwMode="auto">
            <a:xfrm>
              <a:off x="2466" y="1525"/>
              <a:ext cx="54" cy="106"/>
            </a:xfrm>
            <a:custGeom>
              <a:avLst/>
              <a:gdLst>
                <a:gd name="T0" fmla="*/ 53 w 54"/>
                <a:gd name="T1" fmla="*/ 0 h 106"/>
                <a:gd name="T2" fmla="*/ 0 w 54"/>
                <a:gd name="T3" fmla="*/ 36 h 106"/>
                <a:gd name="T4" fmla="*/ 0 w 54"/>
                <a:gd name="T5" fmla="*/ 105 h 106"/>
                <a:gd name="T6" fmla="*/ 53 w 54"/>
                <a:gd name="T7" fmla="*/ 69 h 106"/>
                <a:gd name="T8" fmla="*/ 53 w 5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6">
                  <a:moveTo>
                    <a:pt x="53" y="0"/>
                  </a:moveTo>
                  <a:lnTo>
                    <a:pt x="0" y="36"/>
                  </a:lnTo>
                  <a:lnTo>
                    <a:pt x="0" y="105"/>
                  </a:lnTo>
                  <a:lnTo>
                    <a:pt x="53" y="69"/>
                  </a:lnTo>
                  <a:lnTo>
                    <a:pt x="53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91" name="Rectangle 59"/>
            <p:cNvSpPr>
              <a:spLocks noChangeArrowheads="1"/>
            </p:cNvSpPr>
            <p:nvPr/>
          </p:nvSpPr>
          <p:spPr bwMode="auto">
            <a:xfrm>
              <a:off x="2614" y="1467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>
                  <a:solidFill>
                    <a:srgbClr val="B50069"/>
                  </a:solidFill>
                </a:rPr>
                <a:t>1,17</a:t>
              </a:r>
            </a:p>
          </p:txBody>
        </p:sp>
        <p:sp>
          <p:nvSpPr>
            <p:cNvPr id="18492" name="Freeform 60"/>
            <p:cNvSpPr>
              <a:spLocks/>
            </p:cNvSpPr>
            <p:nvPr/>
          </p:nvSpPr>
          <p:spPr bwMode="auto">
            <a:xfrm>
              <a:off x="879" y="1355"/>
              <a:ext cx="1649" cy="36"/>
            </a:xfrm>
            <a:custGeom>
              <a:avLst/>
              <a:gdLst>
                <a:gd name="T0" fmla="*/ 53 w 1649"/>
                <a:gd name="T1" fmla="*/ 0 h 36"/>
                <a:gd name="T2" fmla="*/ 1648 w 1649"/>
                <a:gd name="T3" fmla="*/ 0 h 36"/>
                <a:gd name="T4" fmla="*/ 1595 w 1649"/>
                <a:gd name="T5" fmla="*/ 35 h 36"/>
                <a:gd name="T6" fmla="*/ 0 w 1649"/>
                <a:gd name="T7" fmla="*/ 35 h 36"/>
                <a:gd name="T8" fmla="*/ 53 w 1649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9" h="36">
                  <a:moveTo>
                    <a:pt x="53" y="0"/>
                  </a:moveTo>
                  <a:lnTo>
                    <a:pt x="1648" y="0"/>
                  </a:lnTo>
                  <a:lnTo>
                    <a:pt x="1595" y="35"/>
                  </a:lnTo>
                  <a:lnTo>
                    <a:pt x="0" y="35"/>
                  </a:lnTo>
                  <a:lnTo>
                    <a:pt x="53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93" name="Freeform 61"/>
            <p:cNvSpPr>
              <a:spLocks/>
            </p:cNvSpPr>
            <p:nvPr/>
          </p:nvSpPr>
          <p:spPr bwMode="auto">
            <a:xfrm>
              <a:off x="879" y="1390"/>
              <a:ext cx="1597" cy="70"/>
            </a:xfrm>
            <a:custGeom>
              <a:avLst/>
              <a:gdLst>
                <a:gd name="T0" fmla="*/ 0 w 1597"/>
                <a:gd name="T1" fmla="*/ 0 h 70"/>
                <a:gd name="T2" fmla="*/ 1596 w 1597"/>
                <a:gd name="T3" fmla="*/ 0 h 70"/>
                <a:gd name="T4" fmla="*/ 1596 w 1597"/>
                <a:gd name="T5" fmla="*/ 69 h 70"/>
                <a:gd name="T6" fmla="*/ 0 w 1597"/>
                <a:gd name="T7" fmla="*/ 69 h 70"/>
                <a:gd name="T8" fmla="*/ 0 w 1597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7" h="70">
                  <a:moveTo>
                    <a:pt x="0" y="0"/>
                  </a:moveTo>
                  <a:lnTo>
                    <a:pt x="1596" y="0"/>
                  </a:lnTo>
                  <a:lnTo>
                    <a:pt x="1596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94" name="Freeform 62"/>
            <p:cNvSpPr>
              <a:spLocks/>
            </p:cNvSpPr>
            <p:nvPr/>
          </p:nvSpPr>
          <p:spPr bwMode="auto">
            <a:xfrm>
              <a:off x="2475" y="1355"/>
              <a:ext cx="53" cy="105"/>
            </a:xfrm>
            <a:custGeom>
              <a:avLst/>
              <a:gdLst>
                <a:gd name="T0" fmla="*/ 52 w 53"/>
                <a:gd name="T1" fmla="*/ 0 h 105"/>
                <a:gd name="T2" fmla="*/ 0 w 53"/>
                <a:gd name="T3" fmla="*/ 35 h 105"/>
                <a:gd name="T4" fmla="*/ 0 w 53"/>
                <a:gd name="T5" fmla="*/ 104 h 105"/>
                <a:gd name="T6" fmla="*/ 52 w 53"/>
                <a:gd name="T7" fmla="*/ 69 h 105"/>
                <a:gd name="T8" fmla="*/ 52 w 53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05">
                  <a:moveTo>
                    <a:pt x="52" y="0"/>
                  </a:moveTo>
                  <a:lnTo>
                    <a:pt x="0" y="35"/>
                  </a:lnTo>
                  <a:lnTo>
                    <a:pt x="0" y="104"/>
                  </a:lnTo>
                  <a:lnTo>
                    <a:pt x="52" y="69"/>
                  </a:lnTo>
                  <a:lnTo>
                    <a:pt x="52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95" name="Rectangle 63"/>
            <p:cNvSpPr>
              <a:spLocks noChangeArrowheads="1"/>
            </p:cNvSpPr>
            <p:nvPr/>
          </p:nvSpPr>
          <p:spPr bwMode="auto">
            <a:xfrm>
              <a:off x="2621" y="1296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>
                  <a:solidFill>
                    <a:srgbClr val="B50069"/>
                  </a:solidFill>
                </a:rPr>
                <a:t>1,18</a:t>
              </a:r>
            </a:p>
          </p:txBody>
        </p:sp>
        <p:sp>
          <p:nvSpPr>
            <p:cNvPr id="18496" name="Freeform 64"/>
            <p:cNvSpPr>
              <a:spLocks/>
            </p:cNvSpPr>
            <p:nvPr/>
          </p:nvSpPr>
          <p:spPr bwMode="auto">
            <a:xfrm>
              <a:off x="879" y="1185"/>
              <a:ext cx="1552" cy="35"/>
            </a:xfrm>
            <a:custGeom>
              <a:avLst/>
              <a:gdLst>
                <a:gd name="T0" fmla="*/ 53 w 1552"/>
                <a:gd name="T1" fmla="*/ 0 h 35"/>
                <a:gd name="T2" fmla="*/ 1551 w 1552"/>
                <a:gd name="T3" fmla="*/ 0 h 35"/>
                <a:gd name="T4" fmla="*/ 1496 w 1552"/>
                <a:gd name="T5" fmla="*/ 34 h 35"/>
                <a:gd name="T6" fmla="*/ 0 w 1552"/>
                <a:gd name="T7" fmla="*/ 34 h 35"/>
                <a:gd name="T8" fmla="*/ 53 w 155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" h="35">
                  <a:moveTo>
                    <a:pt x="53" y="0"/>
                  </a:moveTo>
                  <a:lnTo>
                    <a:pt x="1551" y="0"/>
                  </a:lnTo>
                  <a:lnTo>
                    <a:pt x="1496" y="34"/>
                  </a:lnTo>
                  <a:lnTo>
                    <a:pt x="0" y="34"/>
                  </a:lnTo>
                  <a:lnTo>
                    <a:pt x="53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97" name="Freeform 65"/>
            <p:cNvSpPr>
              <a:spLocks/>
            </p:cNvSpPr>
            <p:nvPr/>
          </p:nvSpPr>
          <p:spPr bwMode="auto">
            <a:xfrm>
              <a:off x="879" y="1219"/>
              <a:ext cx="1497" cy="70"/>
            </a:xfrm>
            <a:custGeom>
              <a:avLst/>
              <a:gdLst>
                <a:gd name="T0" fmla="*/ 0 w 1497"/>
                <a:gd name="T1" fmla="*/ 0 h 70"/>
                <a:gd name="T2" fmla="*/ 1496 w 1497"/>
                <a:gd name="T3" fmla="*/ 0 h 70"/>
                <a:gd name="T4" fmla="*/ 1496 w 1497"/>
                <a:gd name="T5" fmla="*/ 69 h 70"/>
                <a:gd name="T6" fmla="*/ 0 w 1497"/>
                <a:gd name="T7" fmla="*/ 69 h 70"/>
                <a:gd name="T8" fmla="*/ 0 w 1497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70">
                  <a:moveTo>
                    <a:pt x="0" y="0"/>
                  </a:moveTo>
                  <a:lnTo>
                    <a:pt x="1496" y="0"/>
                  </a:lnTo>
                  <a:lnTo>
                    <a:pt x="1496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98" name="Freeform 66"/>
            <p:cNvSpPr>
              <a:spLocks/>
            </p:cNvSpPr>
            <p:nvPr/>
          </p:nvSpPr>
          <p:spPr bwMode="auto">
            <a:xfrm>
              <a:off x="2375" y="1185"/>
              <a:ext cx="56" cy="104"/>
            </a:xfrm>
            <a:custGeom>
              <a:avLst/>
              <a:gdLst>
                <a:gd name="T0" fmla="*/ 55 w 56"/>
                <a:gd name="T1" fmla="*/ 0 h 104"/>
                <a:gd name="T2" fmla="*/ 0 w 56"/>
                <a:gd name="T3" fmla="*/ 35 h 104"/>
                <a:gd name="T4" fmla="*/ 0 w 56"/>
                <a:gd name="T5" fmla="*/ 103 h 104"/>
                <a:gd name="T6" fmla="*/ 55 w 56"/>
                <a:gd name="T7" fmla="*/ 68 h 104"/>
                <a:gd name="T8" fmla="*/ 55 w 56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04">
                  <a:moveTo>
                    <a:pt x="55" y="0"/>
                  </a:moveTo>
                  <a:lnTo>
                    <a:pt x="0" y="35"/>
                  </a:lnTo>
                  <a:lnTo>
                    <a:pt x="0" y="103"/>
                  </a:lnTo>
                  <a:lnTo>
                    <a:pt x="55" y="68"/>
                  </a:lnTo>
                  <a:lnTo>
                    <a:pt x="55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499" name="Rectangle 67"/>
            <p:cNvSpPr>
              <a:spLocks noChangeArrowheads="1"/>
            </p:cNvSpPr>
            <p:nvPr/>
          </p:nvSpPr>
          <p:spPr bwMode="auto">
            <a:xfrm>
              <a:off x="2524" y="1126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>
                  <a:solidFill>
                    <a:srgbClr val="B50069"/>
                  </a:solidFill>
                </a:rPr>
                <a:t>1,10</a:t>
              </a:r>
            </a:p>
          </p:txBody>
        </p:sp>
        <p:sp>
          <p:nvSpPr>
            <p:cNvPr id="18500" name="Freeform 68"/>
            <p:cNvSpPr>
              <a:spLocks/>
            </p:cNvSpPr>
            <p:nvPr/>
          </p:nvSpPr>
          <p:spPr bwMode="auto">
            <a:xfrm>
              <a:off x="879" y="1013"/>
              <a:ext cx="3366" cy="37"/>
            </a:xfrm>
            <a:custGeom>
              <a:avLst/>
              <a:gdLst>
                <a:gd name="T0" fmla="*/ 53 w 3366"/>
                <a:gd name="T1" fmla="*/ 0 h 37"/>
                <a:gd name="T2" fmla="*/ 3365 w 3366"/>
                <a:gd name="T3" fmla="*/ 0 h 37"/>
                <a:gd name="T4" fmla="*/ 3310 w 3366"/>
                <a:gd name="T5" fmla="*/ 36 h 37"/>
                <a:gd name="T6" fmla="*/ 0 w 3366"/>
                <a:gd name="T7" fmla="*/ 36 h 37"/>
                <a:gd name="T8" fmla="*/ 53 w 336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6" h="37">
                  <a:moveTo>
                    <a:pt x="53" y="0"/>
                  </a:moveTo>
                  <a:lnTo>
                    <a:pt x="3365" y="0"/>
                  </a:lnTo>
                  <a:lnTo>
                    <a:pt x="3310" y="36"/>
                  </a:lnTo>
                  <a:lnTo>
                    <a:pt x="0" y="36"/>
                  </a:lnTo>
                  <a:lnTo>
                    <a:pt x="53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501" name="Freeform 69"/>
            <p:cNvSpPr>
              <a:spLocks/>
            </p:cNvSpPr>
            <p:nvPr/>
          </p:nvSpPr>
          <p:spPr bwMode="auto">
            <a:xfrm>
              <a:off x="879" y="1049"/>
              <a:ext cx="3311" cy="70"/>
            </a:xfrm>
            <a:custGeom>
              <a:avLst/>
              <a:gdLst>
                <a:gd name="T0" fmla="*/ 0 w 3311"/>
                <a:gd name="T1" fmla="*/ 0 h 70"/>
                <a:gd name="T2" fmla="*/ 3310 w 3311"/>
                <a:gd name="T3" fmla="*/ 0 h 70"/>
                <a:gd name="T4" fmla="*/ 3310 w 3311"/>
                <a:gd name="T5" fmla="*/ 69 h 70"/>
                <a:gd name="T6" fmla="*/ 0 w 3311"/>
                <a:gd name="T7" fmla="*/ 69 h 70"/>
                <a:gd name="T8" fmla="*/ 0 w 3311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1" h="70">
                  <a:moveTo>
                    <a:pt x="0" y="0"/>
                  </a:moveTo>
                  <a:lnTo>
                    <a:pt x="3310" y="0"/>
                  </a:lnTo>
                  <a:lnTo>
                    <a:pt x="3310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502" name="Freeform 70"/>
            <p:cNvSpPr>
              <a:spLocks/>
            </p:cNvSpPr>
            <p:nvPr/>
          </p:nvSpPr>
          <p:spPr bwMode="auto">
            <a:xfrm>
              <a:off x="4189" y="1013"/>
              <a:ext cx="56" cy="106"/>
            </a:xfrm>
            <a:custGeom>
              <a:avLst/>
              <a:gdLst>
                <a:gd name="T0" fmla="*/ 55 w 56"/>
                <a:gd name="T1" fmla="*/ 0 h 106"/>
                <a:gd name="T2" fmla="*/ 0 w 56"/>
                <a:gd name="T3" fmla="*/ 36 h 106"/>
                <a:gd name="T4" fmla="*/ 0 w 56"/>
                <a:gd name="T5" fmla="*/ 105 h 106"/>
                <a:gd name="T6" fmla="*/ 55 w 56"/>
                <a:gd name="T7" fmla="*/ 69 h 106"/>
                <a:gd name="T8" fmla="*/ 55 w 56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06">
                  <a:moveTo>
                    <a:pt x="55" y="0"/>
                  </a:moveTo>
                  <a:lnTo>
                    <a:pt x="0" y="36"/>
                  </a:lnTo>
                  <a:lnTo>
                    <a:pt x="0" y="105"/>
                  </a:lnTo>
                  <a:lnTo>
                    <a:pt x="55" y="69"/>
                  </a:lnTo>
                  <a:lnTo>
                    <a:pt x="55" y="0"/>
                  </a:lnTo>
                </a:path>
              </a:pathLst>
            </a:custGeom>
            <a:solidFill>
              <a:srgbClr val="31650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503" name="Rectangle 71"/>
            <p:cNvSpPr>
              <a:spLocks noChangeArrowheads="1"/>
            </p:cNvSpPr>
            <p:nvPr/>
          </p:nvSpPr>
          <p:spPr bwMode="auto">
            <a:xfrm>
              <a:off x="4338" y="954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>
                  <a:solidFill>
                    <a:srgbClr val="B50069"/>
                  </a:solidFill>
                </a:rPr>
                <a:t>2,44</a:t>
              </a:r>
            </a:p>
          </p:txBody>
        </p:sp>
        <p:sp>
          <p:nvSpPr>
            <p:cNvPr id="18504" name="Line 72"/>
            <p:cNvSpPr>
              <a:spLocks noChangeShapeType="1"/>
            </p:cNvSpPr>
            <p:nvPr/>
          </p:nvSpPr>
          <p:spPr bwMode="auto">
            <a:xfrm>
              <a:off x="870" y="3566"/>
              <a:ext cx="47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 sz="800"/>
            </a:p>
          </p:txBody>
        </p:sp>
        <p:sp>
          <p:nvSpPr>
            <p:cNvPr id="18505" name="Line 73"/>
            <p:cNvSpPr>
              <a:spLocks noChangeShapeType="1"/>
            </p:cNvSpPr>
            <p:nvPr/>
          </p:nvSpPr>
          <p:spPr bwMode="auto">
            <a:xfrm>
              <a:off x="866" y="3570"/>
              <a:ext cx="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 sz="800"/>
            </a:p>
          </p:txBody>
        </p:sp>
        <p:sp>
          <p:nvSpPr>
            <p:cNvPr id="18506" name="Line 74"/>
            <p:cNvSpPr>
              <a:spLocks noChangeShapeType="1"/>
            </p:cNvSpPr>
            <p:nvPr/>
          </p:nvSpPr>
          <p:spPr bwMode="auto">
            <a:xfrm>
              <a:off x="1542" y="3570"/>
              <a:ext cx="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 sz="800"/>
            </a:p>
          </p:txBody>
        </p:sp>
        <p:sp>
          <p:nvSpPr>
            <p:cNvPr id="18507" name="Line 75"/>
            <p:cNvSpPr>
              <a:spLocks noChangeShapeType="1"/>
            </p:cNvSpPr>
            <p:nvPr/>
          </p:nvSpPr>
          <p:spPr bwMode="auto">
            <a:xfrm>
              <a:off x="2221" y="3570"/>
              <a:ext cx="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 sz="800"/>
            </a:p>
          </p:txBody>
        </p:sp>
        <p:sp>
          <p:nvSpPr>
            <p:cNvPr id="18508" name="Line 76"/>
            <p:cNvSpPr>
              <a:spLocks noChangeShapeType="1"/>
            </p:cNvSpPr>
            <p:nvPr/>
          </p:nvSpPr>
          <p:spPr bwMode="auto">
            <a:xfrm>
              <a:off x="2898" y="3570"/>
              <a:ext cx="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 sz="800"/>
            </a:p>
          </p:txBody>
        </p:sp>
        <p:sp>
          <p:nvSpPr>
            <p:cNvPr id="18509" name="Line 77"/>
            <p:cNvSpPr>
              <a:spLocks noChangeShapeType="1"/>
            </p:cNvSpPr>
            <p:nvPr/>
          </p:nvSpPr>
          <p:spPr bwMode="auto">
            <a:xfrm>
              <a:off x="3576" y="3570"/>
              <a:ext cx="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 sz="800"/>
            </a:p>
          </p:txBody>
        </p:sp>
        <p:sp>
          <p:nvSpPr>
            <p:cNvPr id="18510" name="Line 78"/>
            <p:cNvSpPr>
              <a:spLocks noChangeShapeType="1"/>
            </p:cNvSpPr>
            <p:nvPr/>
          </p:nvSpPr>
          <p:spPr bwMode="auto">
            <a:xfrm>
              <a:off x="4255" y="3570"/>
              <a:ext cx="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 sz="800"/>
            </a:p>
          </p:txBody>
        </p:sp>
        <p:sp>
          <p:nvSpPr>
            <p:cNvPr id="18511" name="Line 79"/>
            <p:cNvSpPr>
              <a:spLocks noChangeShapeType="1"/>
            </p:cNvSpPr>
            <p:nvPr/>
          </p:nvSpPr>
          <p:spPr bwMode="auto">
            <a:xfrm>
              <a:off x="4932" y="3570"/>
              <a:ext cx="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 sz="800"/>
            </a:p>
          </p:txBody>
        </p:sp>
        <p:sp>
          <p:nvSpPr>
            <p:cNvPr id="18512" name="Line 80"/>
            <p:cNvSpPr>
              <a:spLocks noChangeShapeType="1"/>
            </p:cNvSpPr>
            <p:nvPr/>
          </p:nvSpPr>
          <p:spPr bwMode="auto">
            <a:xfrm>
              <a:off x="5608" y="3570"/>
              <a:ext cx="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 sz="800"/>
            </a:p>
          </p:txBody>
        </p:sp>
        <p:sp>
          <p:nvSpPr>
            <p:cNvPr id="18513" name="Rectangle 81"/>
            <p:cNvSpPr>
              <a:spLocks noChangeArrowheads="1"/>
            </p:cNvSpPr>
            <p:nvPr/>
          </p:nvSpPr>
          <p:spPr bwMode="auto">
            <a:xfrm>
              <a:off x="727" y="3573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0,00</a:t>
              </a:r>
            </a:p>
          </p:txBody>
        </p:sp>
        <p:sp>
          <p:nvSpPr>
            <p:cNvPr id="18514" name="Rectangle 82"/>
            <p:cNvSpPr>
              <a:spLocks noChangeArrowheads="1"/>
            </p:cNvSpPr>
            <p:nvPr/>
          </p:nvSpPr>
          <p:spPr bwMode="auto">
            <a:xfrm>
              <a:off x="1404" y="3573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0,50</a:t>
              </a:r>
            </a:p>
          </p:txBody>
        </p:sp>
        <p:sp>
          <p:nvSpPr>
            <p:cNvPr id="18515" name="Rectangle 83"/>
            <p:cNvSpPr>
              <a:spLocks noChangeArrowheads="1"/>
            </p:cNvSpPr>
            <p:nvPr/>
          </p:nvSpPr>
          <p:spPr bwMode="auto">
            <a:xfrm>
              <a:off x="2083" y="3573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1,00</a:t>
              </a:r>
            </a:p>
          </p:txBody>
        </p:sp>
        <p:sp>
          <p:nvSpPr>
            <p:cNvPr id="18516" name="Rectangle 84"/>
            <p:cNvSpPr>
              <a:spLocks noChangeArrowheads="1"/>
            </p:cNvSpPr>
            <p:nvPr/>
          </p:nvSpPr>
          <p:spPr bwMode="auto">
            <a:xfrm>
              <a:off x="2761" y="3573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1,50</a:t>
              </a:r>
            </a:p>
          </p:txBody>
        </p:sp>
        <p:sp>
          <p:nvSpPr>
            <p:cNvPr id="18517" name="Rectangle 85"/>
            <p:cNvSpPr>
              <a:spLocks noChangeArrowheads="1"/>
            </p:cNvSpPr>
            <p:nvPr/>
          </p:nvSpPr>
          <p:spPr bwMode="auto">
            <a:xfrm>
              <a:off x="3438" y="3573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2,00</a:t>
              </a:r>
            </a:p>
          </p:txBody>
        </p:sp>
        <p:sp>
          <p:nvSpPr>
            <p:cNvPr id="18518" name="Rectangle 86"/>
            <p:cNvSpPr>
              <a:spLocks noChangeArrowheads="1"/>
            </p:cNvSpPr>
            <p:nvPr/>
          </p:nvSpPr>
          <p:spPr bwMode="auto">
            <a:xfrm>
              <a:off x="4116" y="3573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2,50</a:t>
              </a:r>
            </a:p>
          </p:txBody>
        </p:sp>
        <p:sp>
          <p:nvSpPr>
            <p:cNvPr id="18519" name="Rectangle 87"/>
            <p:cNvSpPr>
              <a:spLocks noChangeArrowheads="1"/>
            </p:cNvSpPr>
            <p:nvPr/>
          </p:nvSpPr>
          <p:spPr bwMode="auto">
            <a:xfrm>
              <a:off x="4793" y="3573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3,00</a:t>
              </a:r>
            </a:p>
          </p:txBody>
        </p:sp>
        <p:sp>
          <p:nvSpPr>
            <p:cNvPr id="18520" name="Rectangle 88"/>
            <p:cNvSpPr>
              <a:spLocks noChangeArrowheads="1"/>
            </p:cNvSpPr>
            <p:nvPr/>
          </p:nvSpPr>
          <p:spPr bwMode="auto">
            <a:xfrm>
              <a:off x="5470" y="3573"/>
              <a:ext cx="2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3,50</a:t>
              </a:r>
            </a:p>
          </p:txBody>
        </p:sp>
        <p:sp>
          <p:nvSpPr>
            <p:cNvPr id="18521" name="Rectangle 89"/>
            <p:cNvSpPr>
              <a:spLocks noChangeArrowheads="1"/>
            </p:cNvSpPr>
            <p:nvPr/>
          </p:nvSpPr>
          <p:spPr bwMode="auto">
            <a:xfrm>
              <a:off x="619" y="3361"/>
              <a:ext cx="16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8522" name="Rectangle 90"/>
            <p:cNvSpPr>
              <a:spLocks noChangeArrowheads="1"/>
            </p:cNvSpPr>
            <p:nvPr/>
          </p:nvSpPr>
          <p:spPr bwMode="auto">
            <a:xfrm>
              <a:off x="619" y="3189"/>
              <a:ext cx="16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523" name="Rectangle 91"/>
            <p:cNvSpPr>
              <a:spLocks noChangeArrowheads="1"/>
            </p:cNvSpPr>
            <p:nvPr/>
          </p:nvSpPr>
          <p:spPr bwMode="auto">
            <a:xfrm>
              <a:off x="573" y="3019"/>
              <a:ext cx="202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24" name="Rectangle 92"/>
            <p:cNvSpPr>
              <a:spLocks noChangeArrowheads="1"/>
            </p:cNvSpPr>
            <p:nvPr/>
          </p:nvSpPr>
          <p:spPr bwMode="auto">
            <a:xfrm>
              <a:off x="573" y="2848"/>
              <a:ext cx="202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18525" name="Rectangle 93"/>
            <p:cNvSpPr>
              <a:spLocks noChangeArrowheads="1"/>
            </p:cNvSpPr>
            <p:nvPr/>
          </p:nvSpPr>
          <p:spPr bwMode="auto">
            <a:xfrm>
              <a:off x="573" y="2677"/>
              <a:ext cx="202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 b="0" dirty="0">
                  <a:solidFill>
                    <a:srgbClr val="000000"/>
                  </a:solidFill>
                </a:rPr>
                <a:t>72</a:t>
              </a:r>
            </a:p>
          </p:txBody>
        </p:sp>
        <p:sp>
          <p:nvSpPr>
            <p:cNvPr id="18527" name="Rectangle 95"/>
            <p:cNvSpPr>
              <a:spLocks noChangeArrowheads="1"/>
            </p:cNvSpPr>
            <p:nvPr/>
          </p:nvSpPr>
          <p:spPr bwMode="auto">
            <a:xfrm>
              <a:off x="603" y="2337"/>
              <a:ext cx="185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de-DE" altLang="de-DE" sz="800" b="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528" name="Rectangle 96"/>
            <p:cNvSpPr>
              <a:spLocks noChangeArrowheads="1"/>
            </p:cNvSpPr>
            <p:nvPr/>
          </p:nvSpPr>
          <p:spPr bwMode="auto">
            <a:xfrm>
              <a:off x="557" y="2167"/>
              <a:ext cx="25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29" name="Rectangle 97"/>
            <p:cNvSpPr>
              <a:spLocks noChangeArrowheads="1"/>
            </p:cNvSpPr>
            <p:nvPr/>
          </p:nvSpPr>
          <p:spPr bwMode="auto">
            <a:xfrm>
              <a:off x="557" y="1996"/>
              <a:ext cx="25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de-DE" altLang="de-DE" sz="800" b="0" dirty="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18530" name="Rectangle 98"/>
            <p:cNvSpPr>
              <a:spLocks noChangeArrowheads="1"/>
            </p:cNvSpPr>
            <p:nvPr/>
          </p:nvSpPr>
          <p:spPr bwMode="auto">
            <a:xfrm>
              <a:off x="557" y="1825"/>
              <a:ext cx="25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de-DE" altLang="de-DE" sz="800" b="0" dirty="0">
                  <a:solidFill>
                    <a:srgbClr val="000000"/>
                  </a:solidFill>
                </a:rPr>
                <a:t>72</a:t>
              </a:r>
            </a:p>
          </p:txBody>
        </p:sp>
        <p:sp>
          <p:nvSpPr>
            <p:cNvPr id="18532" name="Rectangle 100"/>
            <p:cNvSpPr>
              <a:spLocks noChangeArrowheads="1"/>
            </p:cNvSpPr>
            <p:nvPr/>
          </p:nvSpPr>
          <p:spPr bwMode="auto">
            <a:xfrm>
              <a:off x="603" y="1483"/>
              <a:ext cx="185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533" name="Rectangle 101"/>
            <p:cNvSpPr>
              <a:spLocks noChangeArrowheads="1"/>
            </p:cNvSpPr>
            <p:nvPr/>
          </p:nvSpPr>
          <p:spPr bwMode="auto">
            <a:xfrm>
              <a:off x="557" y="1313"/>
              <a:ext cx="25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34" name="Rectangle 102"/>
            <p:cNvSpPr>
              <a:spLocks noChangeArrowheads="1"/>
            </p:cNvSpPr>
            <p:nvPr/>
          </p:nvSpPr>
          <p:spPr bwMode="auto">
            <a:xfrm>
              <a:off x="557" y="1144"/>
              <a:ext cx="25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18535" name="Rectangle 103"/>
            <p:cNvSpPr>
              <a:spLocks noChangeArrowheads="1"/>
            </p:cNvSpPr>
            <p:nvPr/>
          </p:nvSpPr>
          <p:spPr bwMode="auto">
            <a:xfrm>
              <a:off x="557" y="973"/>
              <a:ext cx="25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de-DE" altLang="de-DE" sz="800" b="0" dirty="0">
                  <a:solidFill>
                    <a:srgbClr val="000000"/>
                  </a:solidFill>
                </a:rPr>
                <a:t>72</a:t>
              </a:r>
            </a:p>
          </p:txBody>
        </p:sp>
        <p:sp>
          <p:nvSpPr>
            <p:cNvPr id="18536" name="Rectangle 104"/>
            <p:cNvSpPr>
              <a:spLocks noChangeArrowheads="1"/>
            </p:cNvSpPr>
            <p:nvPr/>
          </p:nvSpPr>
          <p:spPr bwMode="auto">
            <a:xfrm rot="16200000">
              <a:off x="-902" y="1883"/>
              <a:ext cx="2745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r>
                <a:rPr lang="de-DE" altLang="de-DE" sz="1600" dirty="0" smtClean="0">
                  <a:solidFill>
                    <a:srgbClr val="000000"/>
                  </a:solidFill>
                </a:rPr>
                <a:t>Phenole (Resveratrol)</a:t>
              </a:r>
              <a:endParaRPr lang="de-DE" alt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18537" name="Rectangle 105"/>
            <p:cNvSpPr>
              <a:spLocks noChangeArrowheads="1"/>
            </p:cNvSpPr>
            <p:nvPr/>
          </p:nvSpPr>
          <p:spPr bwMode="auto">
            <a:xfrm>
              <a:off x="603" y="2519"/>
              <a:ext cx="16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8538" name="Rectangle 106"/>
            <p:cNvSpPr>
              <a:spLocks noChangeArrowheads="1"/>
            </p:cNvSpPr>
            <p:nvPr/>
          </p:nvSpPr>
          <p:spPr bwMode="auto">
            <a:xfrm>
              <a:off x="603" y="1655"/>
              <a:ext cx="16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 b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8539" name="Freeform 107"/>
            <p:cNvSpPr>
              <a:spLocks/>
            </p:cNvSpPr>
            <p:nvPr/>
          </p:nvSpPr>
          <p:spPr bwMode="auto">
            <a:xfrm>
              <a:off x="935" y="2035"/>
              <a:ext cx="3366" cy="37"/>
            </a:xfrm>
            <a:custGeom>
              <a:avLst/>
              <a:gdLst>
                <a:gd name="T0" fmla="*/ 53 w 3366"/>
                <a:gd name="T1" fmla="*/ 0 h 37"/>
                <a:gd name="T2" fmla="*/ 3365 w 3366"/>
                <a:gd name="T3" fmla="*/ 0 h 37"/>
                <a:gd name="T4" fmla="*/ 3310 w 3366"/>
                <a:gd name="T5" fmla="*/ 36 h 37"/>
                <a:gd name="T6" fmla="*/ 0 w 3366"/>
                <a:gd name="T7" fmla="*/ 36 h 37"/>
                <a:gd name="T8" fmla="*/ 53 w 336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6" h="37">
                  <a:moveTo>
                    <a:pt x="53" y="0"/>
                  </a:moveTo>
                  <a:lnTo>
                    <a:pt x="3365" y="0"/>
                  </a:lnTo>
                  <a:lnTo>
                    <a:pt x="3310" y="36"/>
                  </a:lnTo>
                  <a:lnTo>
                    <a:pt x="0" y="36"/>
                  </a:lnTo>
                  <a:lnTo>
                    <a:pt x="53" y="0"/>
                  </a:lnTo>
                </a:path>
              </a:pathLst>
            </a:custGeom>
            <a:solidFill>
              <a:srgbClr val="438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540" name="Freeform 108"/>
            <p:cNvSpPr>
              <a:spLocks/>
            </p:cNvSpPr>
            <p:nvPr/>
          </p:nvSpPr>
          <p:spPr bwMode="auto">
            <a:xfrm>
              <a:off x="867" y="2545"/>
              <a:ext cx="1649" cy="35"/>
            </a:xfrm>
            <a:custGeom>
              <a:avLst/>
              <a:gdLst>
                <a:gd name="T0" fmla="*/ 53 w 1649"/>
                <a:gd name="T1" fmla="*/ 0 h 35"/>
                <a:gd name="T2" fmla="*/ 1648 w 1649"/>
                <a:gd name="T3" fmla="*/ 0 h 35"/>
                <a:gd name="T4" fmla="*/ 1593 w 1649"/>
                <a:gd name="T5" fmla="*/ 34 h 35"/>
                <a:gd name="T6" fmla="*/ 0 w 1649"/>
                <a:gd name="T7" fmla="*/ 34 h 35"/>
                <a:gd name="T8" fmla="*/ 53 w 16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9" h="35">
                  <a:moveTo>
                    <a:pt x="53" y="0"/>
                  </a:moveTo>
                  <a:lnTo>
                    <a:pt x="1648" y="0"/>
                  </a:lnTo>
                  <a:lnTo>
                    <a:pt x="1593" y="34"/>
                  </a:lnTo>
                  <a:lnTo>
                    <a:pt x="0" y="34"/>
                  </a:lnTo>
                  <a:lnTo>
                    <a:pt x="53" y="0"/>
                  </a:lnTo>
                </a:path>
              </a:pathLst>
            </a:custGeom>
            <a:solidFill>
              <a:srgbClr val="00A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541" name="Freeform 109"/>
            <p:cNvSpPr>
              <a:spLocks/>
            </p:cNvSpPr>
            <p:nvPr/>
          </p:nvSpPr>
          <p:spPr bwMode="auto">
            <a:xfrm>
              <a:off x="864" y="2720"/>
              <a:ext cx="3360" cy="64"/>
            </a:xfrm>
            <a:custGeom>
              <a:avLst/>
              <a:gdLst>
                <a:gd name="T0" fmla="*/ 106 w 3300"/>
                <a:gd name="T1" fmla="*/ 0 h 28"/>
                <a:gd name="T2" fmla="*/ 3299 w 3300"/>
                <a:gd name="T3" fmla="*/ 0 h 28"/>
                <a:gd name="T4" fmla="*/ 3193 w 3300"/>
                <a:gd name="T5" fmla="*/ 27 h 28"/>
                <a:gd name="T6" fmla="*/ 0 w 3300"/>
                <a:gd name="T7" fmla="*/ 27 h 28"/>
                <a:gd name="T8" fmla="*/ 106 w 330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0" h="28">
                  <a:moveTo>
                    <a:pt x="106" y="0"/>
                  </a:moveTo>
                  <a:lnTo>
                    <a:pt x="3299" y="0"/>
                  </a:lnTo>
                  <a:lnTo>
                    <a:pt x="3193" y="27"/>
                  </a:lnTo>
                  <a:lnTo>
                    <a:pt x="0" y="27"/>
                  </a:lnTo>
                  <a:lnTo>
                    <a:pt x="106" y="0"/>
                  </a:lnTo>
                </a:path>
              </a:pathLst>
            </a:custGeom>
            <a:solidFill>
              <a:srgbClr val="D74B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542" name="Freeform 110"/>
            <p:cNvSpPr>
              <a:spLocks/>
            </p:cNvSpPr>
            <p:nvPr/>
          </p:nvSpPr>
          <p:spPr bwMode="auto">
            <a:xfrm>
              <a:off x="879" y="2208"/>
              <a:ext cx="4378" cy="27"/>
            </a:xfrm>
            <a:custGeom>
              <a:avLst/>
              <a:gdLst>
                <a:gd name="T0" fmla="*/ 91 w 4378"/>
                <a:gd name="T1" fmla="*/ 0 h 27"/>
                <a:gd name="T2" fmla="*/ 4377 w 4378"/>
                <a:gd name="T3" fmla="*/ 0 h 27"/>
                <a:gd name="T4" fmla="*/ 4286 w 4378"/>
                <a:gd name="T5" fmla="*/ 26 h 27"/>
                <a:gd name="T6" fmla="*/ 0 w 4378"/>
                <a:gd name="T7" fmla="*/ 26 h 27"/>
                <a:gd name="T8" fmla="*/ 91 w 437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8" h="27">
                  <a:moveTo>
                    <a:pt x="91" y="0"/>
                  </a:moveTo>
                  <a:lnTo>
                    <a:pt x="4377" y="0"/>
                  </a:lnTo>
                  <a:lnTo>
                    <a:pt x="4286" y="26"/>
                  </a:lnTo>
                  <a:lnTo>
                    <a:pt x="0" y="26"/>
                  </a:lnTo>
                  <a:lnTo>
                    <a:pt x="91" y="0"/>
                  </a:lnTo>
                </a:path>
              </a:pathLst>
            </a:custGeom>
            <a:solidFill>
              <a:srgbClr val="438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543" name="Freeform 111"/>
            <p:cNvSpPr>
              <a:spLocks/>
            </p:cNvSpPr>
            <p:nvPr/>
          </p:nvSpPr>
          <p:spPr bwMode="auto">
            <a:xfrm>
              <a:off x="887" y="2376"/>
              <a:ext cx="2798" cy="43"/>
            </a:xfrm>
            <a:custGeom>
              <a:avLst/>
              <a:gdLst>
                <a:gd name="T0" fmla="*/ 58 w 2798"/>
                <a:gd name="T1" fmla="*/ 0 h 43"/>
                <a:gd name="T2" fmla="*/ 2797 w 2798"/>
                <a:gd name="T3" fmla="*/ 0 h 43"/>
                <a:gd name="T4" fmla="*/ 2739 w 2798"/>
                <a:gd name="T5" fmla="*/ 42 h 43"/>
                <a:gd name="T6" fmla="*/ 0 w 2798"/>
                <a:gd name="T7" fmla="*/ 42 h 43"/>
                <a:gd name="T8" fmla="*/ 58 w 279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8" h="43">
                  <a:moveTo>
                    <a:pt x="58" y="0"/>
                  </a:moveTo>
                  <a:lnTo>
                    <a:pt x="2797" y="0"/>
                  </a:lnTo>
                  <a:lnTo>
                    <a:pt x="2739" y="42"/>
                  </a:lnTo>
                  <a:lnTo>
                    <a:pt x="0" y="42"/>
                  </a:lnTo>
                  <a:lnTo>
                    <a:pt x="58" y="0"/>
                  </a:lnTo>
                </a:path>
              </a:pathLst>
            </a:custGeom>
            <a:solidFill>
              <a:srgbClr val="438E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544" name="Freeform 112"/>
            <p:cNvSpPr>
              <a:spLocks/>
            </p:cNvSpPr>
            <p:nvPr/>
          </p:nvSpPr>
          <p:spPr bwMode="auto">
            <a:xfrm>
              <a:off x="888" y="2884"/>
              <a:ext cx="1269" cy="45"/>
            </a:xfrm>
            <a:custGeom>
              <a:avLst/>
              <a:gdLst>
                <a:gd name="T0" fmla="*/ 26 w 1269"/>
                <a:gd name="T1" fmla="*/ 0 h 45"/>
                <a:gd name="T2" fmla="*/ 1268 w 1269"/>
                <a:gd name="T3" fmla="*/ 0 h 45"/>
                <a:gd name="T4" fmla="*/ 1242 w 1269"/>
                <a:gd name="T5" fmla="*/ 44 h 45"/>
                <a:gd name="T6" fmla="*/ 0 w 1269"/>
                <a:gd name="T7" fmla="*/ 44 h 45"/>
                <a:gd name="T8" fmla="*/ 26 w 126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9" h="45">
                  <a:moveTo>
                    <a:pt x="26" y="0"/>
                  </a:moveTo>
                  <a:lnTo>
                    <a:pt x="1268" y="0"/>
                  </a:lnTo>
                  <a:lnTo>
                    <a:pt x="1242" y="44"/>
                  </a:lnTo>
                  <a:lnTo>
                    <a:pt x="0" y="44"/>
                  </a:lnTo>
                  <a:lnTo>
                    <a:pt x="26" y="0"/>
                  </a:lnTo>
                </a:path>
              </a:pathLst>
            </a:custGeom>
            <a:solidFill>
              <a:srgbClr val="D74B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545" name="Freeform 113"/>
            <p:cNvSpPr>
              <a:spLocks/>
            </p:cNvSpPr>
            <p:nvPr/>
          </p:nvSpPr>
          <p:spPr bwMode="auto">
            <a:xfrm>
              <a:off x="864" y="3072"/>
              <a:ext cx="1223" cy="48"/>
            </a:xfrm>
            <a:custGeom>
              <a:avLst/>
              <a:gdLst>
                <a:gd name="T0" fmla="*/ 39 w 1223"/>
                <a:gd name="T1" fmla="*/ 0 h 23"/>
                <a:gd name="T2" fmla="*/ 1222 w 1223"/>
                <a:gd name="T3" fmla="*/ 0 h 23"/>
                <a:gd name="T4" fmla="*/ 1181 w 1223"/>
                <a:gd name="T5" fmla="*/ 22 h 23"/>
                <a:gd name="T6" fmla="*/ 0 w 1223"/>
                <a:gd name="T7" fmla="*/ 22 h 23"/>
                <a:gd name="T8" fmla="*/ 39 w 12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3" h="23">
                  <a:moveTo>
                    <a:pt x="39" y="0"/>
                  </a:moveTo>
                  <a:lnTo>
                    <a:pt x="1222" y="0"/>
                  </a:lnTo>
                  <a:lnTo>
                    <a:pt x="1181" y="22"/>
                  </a:lnTo>
                  <a:lnTo>
                    <a:pt x="0" y="22"/>
                  </a:lnTo>
                  <a:lnTo>
                    <a:pt x="39" y="0"/>
                  </a:lnTo>
                </a:path>
              </a:pathLst>
            </a:custGeom>
            <a:solidFill>
              <a:srgbClr val="D74B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546" name="Freeform 114"/>
            <p:cNvSpPr>
              <a:spLocks/>
            </p:cNvSpPr>
            <p:nvPr/>
          </p:nvSpPr>
          <p:spPr bwMode="auto">
            <a:xfrm>
              <a:off x="864" y="3216"/>
              <a:ext cx="576" cy="47"/>
            </a:xfrm>
            <a:custGeom>
              <a:avLst/>
              <a:gdLst>
                <a:gd name="T0" fmla="*/ 19 w 583"/>
                <a:gd name="T1" fmla="*/ 0 h 37"/>
                <a:gd name="T2" fmla="*/ 582 w 583"/>
                <a:gd name="T3" fmla="*/ 0 h 37"/>
                <a:gd name="T4" fmla="*/ 563 w 583"/>
                <a:gd name="T5" fmla="*/ 36 h 37"/>
                <a:gd name="T6" fmla="*/ 0 w 583"/>
                <a:gd name="T7" fmla="*/ 36 h 37"/>
                <a:gd name="T8" fmla="*/ 19 w 58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37">
                  <a:moveTo>
                    <a:pt x="19" y="0"/>
                  </a:moveTo>
                  <a:lnTo>
                    <a:pt x="582" y="0"/>
                  </a:lnTo>
                  <a:lnTo>
                    <a:pt x="563" y="36"/>
                  </a:lnTo>
                  <a:lnTo>
                    <a:pt x="0" y="36"/>
                  </a:lnTo>
                  <a:lnTo>
                    <a:pt x="19" y="0"/>
                  </a:lnTo>
                </a:path>
              </a:pathLst>
            </a:custGeom>
            <a:solidFill>
              <a:srgbClr val="D74B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547" name="Freeform 115"/>
            <p:cNvSpPr>
              <a:spLocks/>
            </p:cNvSpPr>
            <p:nvPr/>
          </p:nvSpPr>
          <p:spPr bwMode="auto">
            <a:xfrm>
              <a:off x="864" y="3408"/>
              <a:ext cx="286" cy="28"/>
            </a:xfrm>
            <a:custGeom>
              <a:avLst/>
              <a:gdLst>
                <a:gd name="T0" fmla="*/ 9 w 286"/>
                <a:gd name="T1" fmla="*/ 0 h 28"/>
                <a:gd name="T2" fmla="*/ 285 w 286"/>
                <a:gd name="T3" fmla="*/ 0 h 28"/>
                <a:gd name="T4" fmla="*/ 276 w 286"/>
                <a:gd name="T5" fmla="*/ 27 h 28"/>
                <a:gd name="T6" fmla="*/ 0 w 286"/>
                <a:gd name="T7" fmla="*/ 27 h 28"/>
                <a:gd name="T8" fmla="*/ 9 w 28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8">
                  <a:moveTo>
                    <a:pt x="9" y="0"/>
                  </a:moveTo>
                  <a:lnTo>
                    <a:pt x="285" y="0"/>
                  </a:lnTo>
                  <a:lnTo>
                    <a:pt x="276" y="27"/>
                  </a:lnTo>
                  <a:lnTo>
                    <a:pt x="0" y="27"/>
                  </a:lnTo>
                  <a:lnTo>
                    <a:pt x="9" y="0"/>
                  </a:lnTo>
                </a:path>
              </a:pathLst>
            </a:custGeom>
            <a:solidFill>
              <a:srgbClr val="D74B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 sz="800"/>
            </a:p>
          </p:txBody>
        </p:sp>
        <p:sp>
          <p:nvSpPr>
            <p:cNvPr id="18548" name="Rectangle 116"/>
            <p:cNvSpPr>
              <a:spLocks noChangeArrowheads="1"/>
            </p:cNvSpPr>
            <p:nvPr/>
          </p:nvSpPr>
          <p:spPr bwMode="auto">
            <a:xfrm>
              <a:off x="348" y="690"/>
              <a:ext cx="368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altLang="de-DE" sz="800" dirty="0" smtClean="0"/>
                <a:t>Stunden</a:t>
              </a:r>
              <a:endParaRPr lang="de-DE" altLang="de-DE" sz="800" dirty="0"/>
            </a:p>
          </p:txBody>
        </p:sp>
        <p:sp>
          <p:nvSpPr>
            <p:cNvPr id="18549" name="Text Box 117"/>
            <p:cNvSpPr txBox="1">
              <a:spLocks noChangeArrowheads="1"/>
            </p:cNvSpPr>
            <p:nvPr/>
          </p:nvSpPr>
          <p:spPr bwMode="auto">
            <a:xfrm>
              <a:off x="4581" y="3804"/>
              <a:ext cx="611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800"/>
                <a:t>Grüner Veltliner</a:t>
              </a:r>
            </a:p>
          </p:txBody>
        </p:sp>
        <p:sp>
          <p:nvSpPr>
            <p:cNvPr id="18551" name="Line 119"/>
            <p:cNvSpPr>
              <a:spLocks noChangeShapeType="1"/>
            </p:cNvSpPr>
            <p:nvPr/>
          </p:nvSpPr>
          <p:spPr bwMode="auto">
            <a:xfrm>
              <a:off x="336" y="1824"/>
              <a:ext cx="58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 sz="800"/>
            </a:p>
          </p:txBody>
        </p:sp>
        <p:sp>
          <p:nvSpPr>
            <p:cNvPr id="18552" name="Line 120"/>
            <p:cNvSpPr>
              <a:spLocks noChangeShapeType="1"/>
            </p:cNvSpPr>
            <p:nvPr/>
          </p:nvSpPr>
          <p:spPr bwMode="auto">
            <a:xfrm>
              <a:off x="336" y="2688"/>
              <a:ext cx="58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 sz="800"/>
            </a:p>
          </p:txBody>
        </p:sp>
      </p:grpSp>
      <p:grpSp>
        <p:nvGrpSpPr>
          <p:cNvPr id="18554" name="Group 122"/>
          <p:cNvGrpSpPr>
            <a:grpSpLocks/>
          </p:cNvGrpSpPr>
          <p:nvPr/>
        </p:nvGrpSpPr>
        <p:grpSpPr bwMode="auto">
          <a:xfrm>
            <a:off x="1307544" y="4223556"/>
            <a:ext cx="963005" cy="543157"/>
            <a:chOff x="432" y="3531"/>
            <a:chExt cx="653" cy="355"/>
          </a:xfrm>
        </p:grpSpPr>
        <p:sp>
          <p:nvSpPr>
            <p:cNvPr id="18555" name="AutoShape 123"/>
            <p:cNvSpPr>
              <a:spLocks noChangeArrowheads="1"/>
            </p:cNvSpPr>
            <p:nvPr/>
          </p:nvSpPr>
          <p:spPr bwMode="auto">
            <a:xfrm>
              <a:off x="432" y="3742"/>
              <a:ext cx="528" cy="144"/>
            </a:xfrm>
            <a:prstGeom prst="notchedRightArrow">
              <a:avLst>
                <a:gd name="adj1" fmla="val 50000"/>
                <a:gd name="adj2" fmla="val 91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8556" name="Text Box 124"/>
            <p:cNvSpPr txBox="1">
              <a:spLocks noChangeArrowheads="1"/>
            </p:cNvSpPr>
            <p:nvPr/>
          </p:nvSpPr>
          <p:spPr bwMode="auto">
            <a:xfrm>
              <a:off x="960" y="3531"/>
              <a:ext cx="12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 altLang="de-DE" sz="2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22" name="Text Box 15"/>
          <p:cNvSpPr txBox="1">
            <a:spLocks noChangeArrowheads="1"/>
          </p:cNvSpPr>
          <p:nvPr/>
        </p:nvSpPr>
        <p:spPr bwMode="auto">
          <a:xfrm>
            <a:off x="352954" y="1027496"/>
            <a:ext cx="828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7063" indent="-627063">
              <a:buFont typeface="Wingdings" pitchFamily="2" charset="2"/>
              <a:buChar char="ü"/>
            </a:pPr>
            <a:r>
              <a:rPr lang="de-DE" sz="2000" b="1" dirty="0" smtClean="0">
                <a:solidFill>
                  <a:srgbClr val="FF0000"/>
                </a:solidFill>
              </a:rPr>
              <a:t>Maischegärung von Weißwein, Rappenkontakt </a:t>
            </a:r>
          </a:p>
          <a:p>
            <a:r>
              <a:rPr lang="de-DE" dirty="0" smtClean="0"/>
              <a:t>reaktive </a:t>
            </a:r>
            <a:r>
              <a:rPr lang="de-DE" dirty="0"/>
              <a:t>Phenole </a:t>
            </a:r>
            <a:r>
              <a:rPr lang="de-DE" dirty="0" smtClean="0"/>
              <a:t>binden entstehendes </a:t>
            </a:r>
            <a:r>
              <a:rPr lang="de-DE" dirty="0" err="1" smtClean="0"/>
              <a:t>Ethanal</a:t>
            </a:r>
            <a:r>
              <a:rPr lang="de-DE" dirty="0" smtClean="0"/>
              <a:t> ab, bilden kondensierte </a:t>
            </a:r>
            <a:r>
              <a:rPr lang="de-DE" dirty="0"/>
              <a:t>polymere </a:t>
            </a:r>
            <a:r>
              <a:rPr lang="de-DE" dirty="0" smtClean="0"/>
              <a:t>Phenole</a:t>
            </a:r>
          </a:p>
          <a:p>
            <a:r>
              <a:rPr lang="de-DE" dirty="0" smtClean="0"/>
              <a:t>        = starke reduktive Wirkung – SO</a:t>
            </a:r>
            <a:r>
              <a:rPr lang="de-DE" baseline="-25000" dirty="0" smtClean="0"/>
              <a:t>2</a:t>
            </a:r>
            <a:r>
              <a:rPr lang="de-DE" dirty="0" smtClean="0"/>
              <a:t>-Ersparnis</a:t>
            </a:r>
            <a:endParaRPr lang="de-DE" baseline="-25000" dirty="0"/>
          </a:p>
        </p:txBody>
      </p:sp>
      <p:sp>
        <p:nvSpPr>
          <p:cNvPr id="5" name="Textfeld 4"/>
          <p:cNvSpPr txBox="1"/>
          <p:nvPr/>
        </p:nvSpPr>
        <p:spPr>
          <a:xfrm>
            <a:off x="2150710" y="4459555"/>
            <a:ext cx="610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Maischestandzeit, -gärung führt zu starken Anstieg der Phenole </a:t>
            </a:r>
            <a:endParaRPr lang="de-AT" dirty="0"/>
          </a:p>
        </p:txBody>
      </p:sp>
      <p:sp>
        <p:nvSpPr>
          <p:cNvPr id="123" name="Rechteck 122"/>
          <p:cNvSpPr/>
          <p:nvPr/>
        </p:nvSpPr>
        <p:spPr>
          <a:xfrm>
            <a:off x="266701" y="76200"/>
            <a:ext cx="8678864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4" name="Text Box 8"/>
          <p:cNvSpPr txBox="1">
            <a:spLocks noChangeArrowheads="1"/>
          </p:cNvSpPr>
          <p:nvPr/>
        </p:nvSpPr>
        <p:spPr bwMode="auto">
          <a:xfrm>
            <a:off x="328852" y="184219"/>
            <a:ext cx="8780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007835"/>
                </a:solidFill>
                <a:latin typeface="+mj-lt"/>
              </a:rPr>
              <a:t>EINSPARUNG VON SCHWEFELDIOXID DURCH VERRINGERUNG DER</a:t>
            </a:r>
          </a:p>
          <a:p>
            <a:r>
              <a:rPr lang="de-DE" sz="2000" b="1" dirty="0">
                <a:solidFill>
                  <a:srgbClr val="007835"/>
                </a:solidFill>
                <a:latin typeface="+mj-lt"/>
              </a:rPr>
              <a:t>GEHALTE AN SO</a:t>
            </a:r>
            <a:r>
              <a:rPr lang="de-DE" sz="2000" b="1" baseline="-25000" dirty="0">
                <a:solidFill>
                  <a:srgbClr val="007835"/>
                </a:solidFill>
                <a:latin typeface="+mj-lt"/>
              </a:rPr>
              <a:t>2</a:t>
            </a:r>
            <a:r>
              <a:rPr lang="de-DE" sz="2000" b="1" dirty="0">
                <a:solidFill>
                  <a:srgbClr val="007835"/>
                </a:solidFill>
                <a:latin typeface="+mj-lt"/>
              </a:rPr>
              <a:t> BINDUNGSPARTNERN INSBESONDERE ETHANAL</a:t>
            </a:r>
          </a:p>
        </p:txBody>
      </p:sp>
    </p:spTree>
    <p:extLst>
      <p:ext uri="{BB962C8B-B14F-4D97-AF65-F5344CB8AC3E}">
        <p14:creationId xmlns:p14="http://schemas.microsoft.com/office/powerpoint/2010/main" val="78833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15"/>
          <p:cNvSpPr txBox="1">
            <a:spLocks noChangeArrowheads="1"/>
          </p:cNvSpPr>
          <p:nvPr/>
        </p:nvSpPr>
        <p:spPr bwMode="auto">
          <a:xfrm>
            <a:off x="431800" y="1266527"/>
            <a:ext cx="828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7063" indent="-627063">
              <a:buFont typeface="Wingdings" pitchFamily="2" charset="2"/>
              <a:buChar char="ü"/>
            </a:pPr>
            <a:r>
              <a:rPr lang="de-DE" sz="2000" b="1" dirty="0">
                <a:solidFill>
                  <a:srgbClr val="FF0000"/>
                </a:solidFill>
              </a:rPr>
              <a:t>Gärung, Lagerung im Holzfass, Verwendung von Tanninen, Chips</a:t>
            </a:r>
          </a:p>
          <a:p>
            <a:pPr marL="627063" indent="-627063"/>
            <a:r>
              <a:rPr lang="de-DE" sz="2400" dirty="0"/>
              <a:t>	</a:t>
            </a:r>
            <a:r>
              <a:rPr lang="de-DE" sz="2000" dirty="0"/>
              <a:t>reaktiven Phenole bilden mit </a:t>
            </a:r>
            <a:r>
              <a:rPr lang="de-DE" sz="2000" dirty="0" err="1"/>
              <a:t>Ethanal</a:t>
            </a:r>
            <a:r>
              <a:rPr lang="de-DE" sz="2000" dirty="0"/>
              <a:t> kondensierte polymere Phenole (gelb-bräunlich, samtig, herb)</a:t>
            </a:r>
          </a:p>
          <a:p>
            <a:pPr marL="627063" indent="-627063"/>
            <a:r>
              <a:rPr lang="de-DE" sz="2000" dirty="0"/>
              <a:t>	Verringerung um 10-20 mg/l gebundenes SO</a:t>
            </a:r>
            <a:r>
              <a:rPr lang="de-DE" sz="2000" baseline="-25000" dirty="0"/>
              <a:t>2</a:t>
            </a:r>
          </a:p>
        </p:txBody>
      </p:sp>
      <p:sp>
        <p:nvSpPr>
          <p:cNvPr id="47111" name="Fußzeilenplatzhalter 2"/>
          <p:cNvSpPr txBox="1">
            <a:spLocks noGrp="1"/>
          </p:cNvSpPr>
          <p:nvPr/>
        </p:nvSpPr>
        <p:spPr bwMode="auto">
          <a:xfrm>
            <a:off x="2339975" y="4786312"/>
            <a:ext cx="44640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/>
              <a:t>HR Dr. Reinhard EDER</a:t>
            </a:r>
          </a:p>
        </p:txBody>
      </p:sp>
      <p:sp>
        <p:nvSpPr>
          <p:cNvPr id="47112" name="Foliennummernplatzhalter 3"/>
          <p:cNvSpPr txBox="1">
            <a:spLocks noGrp="1"/>
          </p:cNvSpPr>
          <p:nvPr/>
        </p:nvSpPr>
        <p:spPr bwMode="auto">
          <a:xfrm>
            <a:off x="1331914" y="4786312"/>
            <a:ext cx="7651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563BE02-6D3B-49D6-84BC-339F94BA5C8F}" type="slidenum">
              <a:rPr lang="de-AT"/>
              <a:pPr algn="ctr"/>
              <a:t>13</a:t>
            </a:fld>
            <a:endParaRPr lang="de-AT"/>
          </a:p>
        </p:txBody>
      </p:sp>
      <p:pic>
        <p:nvPicPr>
          <p:cNvPr id="10" name="Picture 6" descr="Hefeansat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6" y="2699147"/>
            <a:ext cx="18716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chip-l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7751" y="2731405"/>
            <a:ext cx="3355912" cy="151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pferdeschw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835" y="2839045"/>
            <a:ext cx="2421330" cy="130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266701" y="76200"/>
            <a:ext cx="8678864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28852" y="184219"/>
            <a:ext cx="8780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007835"/>
                </a:solidFill>
                <a:latin typeface="+mj-lt"/>
              </a:rPr>
              <a:t>EINSPARUNG VON SCHWEFELDIOXID DURCH VERRINGERUNG DER</a:t>
            </a:r>
          </a:p>
          <a:p>
            <a:r>
              <a:rPr lang="de-DE" sz="2000" b="1" dirty="0">
                <a:solidFill>
                  <a:srgbClr val="007835"/>
                </a:solidFill>
                <a:latin typeface="+mj-lt"/>
              </a:rPr>
              <a:t>GEHALTE AN SO</a:t>
            </a:r>
            <a:r>
              <a:rPr lang="de-DE" sz="2000" b="1" baseline="-25000" dirty="0">
                <a:solidFill>
                  <a:srgbClr val="007835"/>
                </a:solidFill>
                <a:latin typeface="+mj-lt"/>
              </a:rPr>
              <a:t>2</a:t>
            </a:r>
            <a:r>
              <a:rPr lang="de-DE" sz="2000" b="1" dirty="0">
                <a:solidFill>
                  <a:srgbClr val="007835"/>
                </a:solidFill>
                <a:latin typeface="+mj-lt"/>
              </a:rPr>
              <a:t> BINDUNGSPARTNERN INSBESONDERE ETHANAL</a:t>
            </a:r>
          </a:p>
        </p:txBody>
      </p:sp>
    </p:spTree>
    <p:extLst>
      <p:ext uri="{BB962C8B-B14F-4D97-AF65-F5344CB8AC3E}">
        <p14:creationId xmlns:p14="http://schemas.microsoft.com/office/powerpoint/2010/main" val="12572032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432891" y="33469"/>
            <a:ext cx="831839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de-DE" sz="2600" b="1" dirty="0" smtClean="0">
                <a:solidFill>
                  <a:srgbClr val="008000"/>
                </a:solidFill>
              </a:rPr>
              <a:t>Zugabe von Tanninen: </a:t>
            </a:r>
          </a:p>
          <a:p>
            <a:pPr eaLnBrk="0" hangingPunct="0"/>
            <a:r>
              <a:rPr lang="de-DE" sz="2600" dirty="0" smtClean="0"/>
              <a:t>Erhöhung reaktiven Phenole</a:t>
            </a:r>
            <a:endParaRPr lang="de-DE" altLang="de-DE" sz="2600" b="1" dirty="0">
              <a:solidFill>
                <a:srgbClr val="FF3300"/>
              </a:solidFill>
              <a:latin typeface="Times New Roman CE" charset="-18"/>
            </a:endParaRPr>
          </a:p>
        </p:txBody>
      </p:sp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6042025" y="4796094"/>
            <a:ext cx="1718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1400">
              <a:latin typeface="Times New Roman" pitchFamily="18" charset="0"/>
            </a:endParaRPr>
          </a:p>
        </p:txBody>
      </p:sp>
      <p:sp>
        <p:nvSpPr>
          <p:cNvPr id="359431" name="Text Box 7"/>
          <p:cNvSpPr txBox="1">
            <a:spLocks noChangeArrowheads="1"/>
          </p:cNvSpPr>
          <p:nvPr/>
        </p:nvSpPr>
        <p:spPr bwMode="auto">
          <a:xfrm>
            <a:off x="438626" y="2587377"/>
            <a:ext cx="3403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400" dirty="0"/>
              <a:t>Weingut </a:t>
            </a:r>
            <a:r>
              <a:rPr lang="de-DE" altLang="de-DE" sz="1400" dirty="0" err="1"/>
              <a:t>Zahel</a:t>
            </a:r>
            <a:r>
              <a:rPr lang="de-DE" altLang="de-DE" sz="1400" dirty="0"/>
              <a:t>: Grüner Veltliner, Wein</a:t>
            </a:r>
          </a:p>
        </p:txBody>
      </p:sp>
      <p:sp>
        <p:nvSpPr>
          <p:cNvPr id="359432" name="Text Box 8"/>
          <p:cNvSpPr txBox="1">
            <a:spLocks noChangeArrowheads="1"/>
          </p:cNvSpPr>
          <p:nvPr/>
        </p:nvSpPr>
        <p:spPr bwMode="auto">
          <a:xfrm>
            <a:off x="4751388" y="2599887"/>
            <a:ext cx="40981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400" dirty="0"/>
              <a:t>Weingut </a:t>
            </a:r>
            <a:r>
              <a:rPr lang="de-DE" altLang="de-DE" sz="1400" dirty="0" err="1"/>
              <a:t>Palkowitsch</a:t>
            </a:r>
            <a:r>
              <a:rPr lang="de-DE" altLang="de-DE" sz="1400" dirty="0"/>
              <a:t>: Chardonnay TBA Wein</a:t>
            </a:r>
          </a:p>
        </p:txBody>
      </p:sp>
      <p:sp>
        <p:nvSpPr>
          <p:cNvPr id="359433" name="Text Box 9"/>
          <p:cNvSpPr txBox="1">
            <a:spLocks noChangeArrowheads="1"/>
          </p:cNvSpPr>
          <p:nvPr/>
        </p:nvSpPr>
        <p:spPr bwMode="auto">
          <a:xfrm>
            <a:off x="4824413" y="4536277"/>
            <a:ext cx="37068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/>
              <a:t>Weingut Hundsdorfer: Zweigelt, Wein</a:t>
            </a:r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>
            <a:off x="360364" y="4536277"/>
            <a:ext cx="44275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/>
              <a:t>Weingut Wertek: Neuburger , Wein</a:t>
            </a:r>
          </a:p>
        </p:txBody>
      </p:sp>
      <p:sp>
        <p:nvSpPr>
          <p:cNvPr id="359435" name="Text Box 11"/>
          <p:cNvSpPr txBox="1">
            <a:spLocks noChangeArrowheads="1"/>
          </p:cNvSpPr>
          <p:nvPr/>
        </p:nvSpPr>
        <p:spPr bwMode="auto">
          <a:xfrm>
            <a:off x="225425" y="4771570"/>
            <a:ext cx="7720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 dirty="0" err="1" smtClean="0">
                <a:solidFill>
                  <a:srgbClr val="FF0066"/>
                </a:solidFill>
              </a:rPr>
              <a:t>Tanningabe</a:t>
            </a:r>
            <a:r>
              <a:rPr lang="de-DE" altLang="de-DE" sz="2000" b="1" dirty="0" smtClean="0">
                <a:solidFill>
                  <a:srgbClr val="FF0066"/>
                </a:solidFill>
              </a:rPr>
              <a:t>: </a:t>
            </a:r>
            <a:r>
              <a:rPr lang="de-DE" altLang="de-DE" sz="2000" b="1" dirty="0">
                <a:solidFill>
                  <a:srgbClr val="FF0066"/>
                </a:solidFill>
              </a:rPr>
              <a:t>Zunahme </a:t>
            </a:r>
            <a:r>
              <a:rPr lang="de-DE" altLang="de-DE" sz="2000" b="1" dirty="0" smtClean="0">
                <a:solidFill>
                  <a:srgbClr val="FF0066"/>
                </a:solidFill>
              </a:rPr>
              <a:t>Phenole beim WW</a:t>
            </a:r>
            <a:r>
              <a:rPr lang="de-DE" altLang="de-DE" sz="2000" b="1" dirty="0">
                <a:solidFill>
                  <a:srgbClr val="FF0066"/>
                </a:solidFill>
              </a:rPr>
              <a:t>: </a:t>
            </a:r>
            <a:r>
              <a:rPr lang="en-US" altLang="de-DE" sz="2000" b="1" dirty="0">
                <a:solidFill>
                  <a:srgbClr val="FF0066"/>
                </a:solidFill>
              </a:rPr>
              <a:t>~ 0,02 g/l, RW: 0,1-0,2 g/l</a:t>
            </a:r>
            <a:r>
              <a:rPr lang="de-DE" altLang="de-DE" sz="2000" b="1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359436" name="Rectangle 12"/>
          <p:cNvSpPr>
            <a:spLocks noChangeArrowheads="1"/>
          </p:cNvSpPr>
          <p:nvPr/>
        </p:nvSpPr>
        <p:spPr bwMode="auto">
          <a:xfrm>
            <a:off x="1" y="1094542"/>
            <a:ext cx="85310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AT"/>
          </a:p>
        </p:txBody>
      </p:sp>
      <p:grpSp>
        <p:nvGrpSpPr>
          <p:cNvPr id="359449" name="Group 25"/>
          <p:cNvGrpSpPr>
            <a:grpSpLocks/>
          </p:cNvGrpSpPr>
          <p:nvPr/>
        </p:nvGrpSpPr>
        <p:grpSpPr bwMode="auto">
          <a:xfrm>
            <a:off x="4787901" y="913210"/>
            <a:ext cx="3963385" cy="1623454"/>
            <a:chOff x="3016" y="391"/>
            <a:chExt cx="2676" cy="1497"/>
          </a:xfrm>
          <a:solidFill>
            <a:schemeClr val="bg1"/>
          </a:solidFill>
        </p:grpSpPr>
        <p:sp>
          <p:nvSpPr>
            <p:cNvPr id="359427" name="Rectangle 3"/>
            <p:cNvSpPr>
              <a:spLocks noChangeArrowheads="1"/>
            </p:cNvSpPr>
            <p:nvPr/>
          </p:nvSpPr>
          <p:spPr bwMode="auto">
            <a:xfrm>
              <a:off x="3016" y="391"/>
              <a:ext cx="2676" cy="149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graphicFrame>
          <p:nvGraphicFramePr>
            <p:cNvPr id="359437" name="Object 13"/>
            <p:cNvGraphicFramePr>
              <a:graphicFrameLocks noChangeAspect="1"/>
            </p:cNvGraphicFramePr>
            <p:nvPr/>
          </p:nvGraphicFramePr>
          <p:xfrm>
            <a:off x="3061" y="436"/>
            <a:ext cx="2586" cy="1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Diagramm" r:id="rId3" imgW="9210675" imgH="7143750" progId="Excel.Chart.8">
                    <p:embed/>
                  </p:oleObj>
                </mc:Choice>
                <mc:Fallback>
                  <p:oleObj name="Diagramm" r:id="rId3" imgW="9210675" imgH="7143750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436"/>
                          <a:ext cx="2586" cy="1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94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744704"/>
              </p:ext>
            </p:extLst>
          </p:nvPr>
        </p:nvGraphicFramePr>
        <p:xfrm>
          <a:off x="250826" y="926306"/>
          <a:ext cx="3957461" cy="169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iagramm" r:id="rId5" imgW="4943551" imgH="2286000" progId="Excel.Chart.8">
                  <p:embed/>
                </p:oleObj>
              </mc:Choice>
              <mc:Fallback>
                <p:oleObj name="Diagramm" r:id="rId5" imgW="4943551" imgH="22860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6" y="926306"/>
                        <a:ext cx="3957461" cy="16962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9443" name="Group 19"/>
          <p:cNvGrpSpPr>
            <a:grpSpLocks/>
          </p:cNvGrpSpPr>
          <p:nvPr/>
        </p:nvGrpSpPr>
        <p:grpSpPr bwMode="auto">
          <a:xfrm>
            <a:off x="341314" y="2862091"/>
            <a:ext cx="3779731" cy="1660326"/>
            <a:chOff x="158" y="2205"/>
            <a:chExt cx="2722" cy="1543"/>
          </a:xfrm>
          <a:solidFill>
            <a:schemeClr val="bg1"/>
          </a:solidFill>
        </p:grpSpPr>
        <p:sp>
          <p:nvSpPr>
            <p:cNvPr id="359444" name="Rectangle 20"/>
            <p:cNvSpPr>
              <a:spLocks noChangeArrowheads="1"/>
            </p:cNvSpPr>
            <p:nvPr/>
          </p:nvSpPr>
          <p:spPr bwMode="auto">
            <a:xfrm>
              <a:off x="204" y="2205"/>
              <a:ext cx="2676" cy="149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graphicFrame>
          <p:nvGraphicFramePr>
            <p:cNvPr id="359445" name="Object 21"/>
            <p:cNvGraphicFramePr>
              <a:graphicFrameLocks noChangeAspect="1"/>
            </p:cNvGraphicFramePr>
            <p:nvPr/>
          </p:nvGraphicFramePr>
          <p:xfrm>
            <a:off x="158" y="2205"/>
            <a:ext cx="2630" cy="1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" name="Diagramm" r:id="rId7" imgW="8572500" imgH="6400800" progId="Excel.Chart.8">
                    <p:embed/>
                  </p:oleObj>
                </mc:Choice>
                <mc:Fallback>
                  <p:oleObj name="Diagramm" r:id="rId7" imgW="8572500" imgH="6400800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2205"/>
                          <a:ext cx="2630" cy="15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9446" name="Group 22"/>
          <p:cNvGrpSpPr>
            <a:grpSpLocks/>
          </p:cNvGrpSpPr>
          <p:nvPr/>
        </p:nvGrpSpPr>
        <p:grpSpPr bwMode="auto">
          <a:xfrm>
            <a:off x="4752975" y="2862091"/>
            <a:ext cx="3778250" cy="1660326"/>
            <a:chOff x="2932" y="2205"/>
            <a:chExt cx="2715" cy="1552"/>
          </a:xfrm>
          <a:solidFill>
            <a:schemeClr val="bg1"/>
          </a:solidFill>
        </p:grpSpPr>
        <p:sp>
          <p:nvSpPr>
            <p:cNvPr id="359447" name="Rectangle 23"/>
            <p:cNvSpPr>
              <a:spLocks noChangeArrowheads="1"/>
            </p:cNvSpPr>
            <p:nvPr/>
          </p:nvSpPr>
          <p:spPr bwMode="auto">
            <a:xfrm>
              <a:off x="2971" y="2205"/>
              <a:ext cx="2676" cy="149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graphicFrame>
          <p:nvGraphicFramePr>
            <p:cNvPr id="359448" name="Object 24"/>
            <p:cNvGraphicFramePr>
              <a:graphicFrameLocks noChangeAspect="1"/>
            </p:cNvGraphicFramePr>
            <p:nvPr/>
          </p:nvGraphicFramePr>
          <p:xfrm>
            <a:off x="2932" y="2205"/>
            <a:ext cx="2613" cy="1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" name="Diagramm" r:id="rId9" imgW="8782202" imgH="6877202" progId="Excel.Chart.8">
                    <p:embed/>
                  </p:oleObj>
                </mc:Choice>
                <mc:Fallback>
                  <p:oleObj name="Diagramm" r:id="rId9" imgW="8782202" imgH="6877202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2" y="2205"/>
                          <a:ext cx="2613" cy="15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0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1" grpId="0"/>
      <p:bldP spid="359432" grpId="0"/>
      <p:bldP spid="359433" grpId="0"/>
      <p:bldP spid="359434" grpId="0"/>
      <p:bldP spid="359435" grpId="0"/>
      <p:bldOleChart spid="3594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6042025" y="4689872"/>
            <a:ext cx="1841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1400">
              <a:latin typeface="Times New Roman" pitchFamily="18" charset="0"/>
            </a:endParaRP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611188" y="4214031"/>
            <a:ext cx="4210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 dirty="0"/>
              <a:t>HBLA; Chardonnay BA, Maische</a:t>
            </a: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756683" y="4467947"/>
            <a:ext cx="6990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1" dirty="0" err="1" smtClean="0">
                <a:solidFill>
                  <a:srgbClr val="FF0066"/>
                </a:solidFill>
              </a:rPr>
              <a:t>Chipszugabe</a:t>
            </a:r>
            <a:r>
              <a:rPr lang="de-DE" altLang="de-DE" sz="2400" b="1" dirty="0" smtClean="0">
                <a:solidFill>
                  <a:srgbClr val="FF0066"/>
                </a:solidFill>
              </a:rPr>
              <a:t>: Phenolzunahme beim  WW</a:t>
            </a:r>
            <a:r>
              <a:rPr lang="de-DE" altLang="de-DE" sz="2400" b="1" dirty="0">
                <a:solidFill>
                  <a:srgbClr val="FF0066"/>
                </a:solidFill>
              </a:rPr>
              <a:t>: </a:t>
            </a:r>
            <a:r>
              <a:rPr lang="en-US" altLang="de-DE" sz="2400" b="1" dirty="0">
                <a:solidFill>
                  <a:srgbClr val="FF0066"/>
                </a:solidFill>
              </a:rPr>
              <a:t>~ 0,02 g/l</a:t>
            </a:r>
            <a:endParaRPr lang="de-DE" altLang="de-DE" sz="2400" b="1" dirty="0">
              <a:solidFill>
                <a:srgbClr val="FF0066"/>
              </a:solidFill>
            </a:endParaRPr>
          </a:p>
        </p:txBody>
      </p:sp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0" y="6297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4862513" y="4214031"/>
            <a:ext cx="45704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/>
              <a:t>Weingut Palkowitsch: Chardonnay TBA Wein</a:t>
            </a:r>
          </a:p>
        </p:txBody>
      </p:sp>
      <p:grpSp>
        <p:nvGrpSpPr>
          <p:cNvPr id="370707" name="Group 19"/>
          <p:cNvGrpSpPr>
            <a:grpSpLocks noChangeAspect="1"/>
          </p:cNvGrpSpPr>
          <p:nvPr/>
        </p:nvGrpSpPr>
        <p:grpSpPr bwMode="auto">
          <a:xfrm>
            <a:off x="341314" y="1386412"/>
            <a:ext cx="4321175" cy="2849693"/>
            <a:chOff x="215" y="516"/>
            <a:chExt cx="2722" cy="3232"/>
          </a:xfrm>
        </p:grpSpPr>
        <p:sp>
          <p:nvSpPr>
            <p:cNvPr id="37070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15" y="516"/>
              <a:ext cx="2722" cy="3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08" name="Rectangle 20"/>
            <p:cNvSpPr>
              <a:spLocks noChangeArrowheads="1"/>
            </p:cNvSpPr>
            <p:nvPr/>
          </p:nvSpPr>
          <p:spPr bwMode="auto">
            <a:xfrm>
              <a:off x="240" y="559"/>
              <a:ext cx="2667" cy="314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70709" name="Rectangle 21"/>
            <p:cNvSpPr>
              <a:spLocks noChangeArrowheads="1"/>
            </p:cNvSpPr>
            <p:nvPr/>
          </p:nvSpPr>
          <p:spPr bwMode="auto">
            <a:xfrm>
              <a:off x="468" y="1188"/>
              <a:ext cx="2310" cy="1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10" name="Line 22"/>
            <p:cNvSpPr>
              <a:spLocks noChangeShapeType="1"/>
            </p:cNvSpPr>
            <p:nvPr/>
          </p:nvSpPr>
          <p:spPr bwMode="auto">
            <a:xfrm>
              <a:off x="468" y="2855"/>
              <a:ext cx="23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11" name="Line 23"/>
            <p:cNvSpPr>
              <a:spLocks noChangeShapeType="1"/>
            </p:cNvSpPr>
            <p:nvPr/>
          </p:nvSpPr>
          <p:spPr bwMode="auto">
            <a:xfrm>
              <a:off x="468" y="2523"/>
              <a:ext cx="23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12" name="Line 24"/>
            <p:cNvSpPr>
              <a:spLocks noChangeShapeType="1"/>
            </p:cNvSpPr>
            <p:nvPr/>
          </p:nvSpPr>
          <p:spPr bwMode="auto">
            <a:xfrm>
              <a:off x="468" y="2192"/>
              <a:ext cx="23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13" name="Line 25"/>
            <p:cNvSpPr>
              <a:spLocks noChangeShapeType="1"/>
            </p:cNvSpPr>
            <p:nvPr/>
          </p:nvSpPr>
          <p:spPr bwMode="auto">
            <a:xfrm>
              <a:off x="468" y="1851"/>
              <a:ext cx="23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14" name="Line 26"/>
            <p:cNvSpPr>
              <a:spLocks noChangeShapeType="1"/>
            </p:cNvSpPr>
            <p:nvPr/>
          </p:nvSpPr>
          <p:spPr bwMode="auto">
            <a:xfrm>
              <a:off x="468" y="1520"/>
              <a:ext cx="23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15" name="Line 27"/>
            <p:cNvSpPr>
              <a:spLocks noChangeShapeType="1"/>
            </p:cNvSpPr>
            <p:nvPr/>
          </p:nvSpPr>
          <p:spPr bwMode="auto">
            <a:xfrm>
              <a:off x="468" y="1188"/>
              <a:ext cx="23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16" name="Rectangle 28"/>
            <p:cNvSpPr>
              <a:spLocks noChangeArrowheads="1"/>
            </p:cNvSpPr>
            <p:nvPr/>
          </p:nvSpPr>
          <p:spPr bwMode="auto">
            <a:xfrm>
              <a:off x="468" y="1188"/>
              <a:ext cx="2310" cy="1999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17" name="Rectangle 29"/>
            <p:cNvSpPr>
              <a:spLocks noChangeArrowheads="1"/>
            </p:cNvSpPr>
            <p:nvPr/>
          </p:nvSpPr>
          <p:spPr bwMode="auto">
            <a:xfrm>
              <a:off x="607" y="1766"/>
              <a:ext cx="183" cy="1421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70718" name="Rectangle 30"/>
            <p:cNvSpPr>
              <a:spLocks noChangeArrowheads="1"/>
            </p:cNvSpPr>
            <p:nvPr/>
          </p:nvSpPr>
          <p:spPr bwMode="auto">
            <a:xfrm>
              <a:off x="1068" y="1418"/>
              <a:ext cx="183" cy="1769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70719" name="Rectangle 31"/>
            <p:cNvSpPr>
              <a:spLocks noChangeArrowheads="1"/>
            </p:cNvSpPr>
            <p:nvPr/>
          </p:nvSpPr>
          <p:spPr bwMode="auto">
            <a:xfrm>
              <a:off x="1529" y="1503"/>
              <a:ext cx="188" cy="1684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70720" name="Rectangle 32"/>
            <p:cNvSpPr>
              <a:spLocks noChangeArrowheads="1"/>
            </p:cNvSpPr>
            <p:nvPr/>
          </p:nvSpPr>
          <p:spPr bwMode="auto">
            <a:xfrm>
              <a:off x="1995" y="1307"/>
              <a:ext cx="183" cy="1880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70721" name="Rectangle 33"/>
            <p:cNvSpPr>
              <a:spLocks noChangeArrowheads="1"/>
            </p:cNvSpPr>
            <p:nvPr/>
          </p:nvSpPr>
          <p:spPr bwMode="auto">
            <a:xfrm>
              <a:off x="2456" y="1486"/>
              <a:ext cx="184" cy="1701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70722" name="Line 34"/>
            <p:cNvSpPr>
              <a:spLocks noChangeShapeType="1"/>
            </p:cNvSpPr>
            <p:nvPr/>
          </p:nvSpPr>
          <p:spPr bwMode="auto">
            <a:xfrm>
              <a:off x="468" y="1188"/>
              <a:ext cx="1" cy="19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23" name="Line 35"/>
            <p:cNvSpPr>
              <a:spLocks noChangeShapeType="1"/>
            </p:cNvSpPr>
            <p:nvPr/>
          </p:nvSpPr>
          <p:spPr bwMode="auto">
            <a:xfrm>
              <a:off x="443" y="3187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24" name="Line 36"/>
            <p:cNvSpPr>
              <a:spLocks noChangeShapeType="1"/>
            </p:cNvSpPr>
            <p:nvPr/>
          </p:nvSpPr>
          <p:spPr bwMode="auto">
            <a:xfrm>
              <a:off x="443" y="2855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25" name="Line 37"/>
            <p:cNvSpPr>
              <a:spLocks noChangeShapeType="1"/>
            </p:cNvSpPr>
            <p:nvPr/>
          </p:nvSpPr>
          <p:spPr bwMode="auto">
            <a:xfrm>
              <a:off x="443" y="252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26" name="Line 38"/>
            <p:cNvSpPr>
              <a:spLocks noChangeShapeType="1"/>
            </p:cNvSpPr>
            <p:nvPr/>
          </p:nvSpPr>
          <p:spPr bwMode="auto">
            <a:xfrm>
              <a:off x="443" y="2192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27" name="Line 39"/>
            <p:cNvSpPr>
              <a:spLocks noChangeShapeType="1"/>
            </p:cNvSpPr>
            <p:nvPr/>
          </p:nvSpPr>
          <p:spPr bwMode="auto">
            <a:xfrm>
              <a:off x="443" y="1851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28" name="Line 40"/>
            <p:cNvSpPr>
              <a:spLocks noChangeShapeType="1"/>
            </p:cNvSpPr>
            <p:nvPr/>
          </p:nvSpPr>
          <p:spPr bwMode="auto">
            <a:xfrm>
              <a:off x="443" y="152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29" name="Line 41"/>
            <p:cNvSpPr>
              <a:spLocks noChangeShapeType="1"/>
            </p:cNvSpPr>
            <p:nvPr/>
          </p:nvSpPr>
          <p:spPr bwMode="auto">
            <a:xfrm>
              <a:off x="443" y="1188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30" name="Line 42"/>
            <p:cNvSpPr>
              <a:spLocks noChangeShapeType="1"/>
            </p:cNvSpPr>
            <p:nvPr/>
          </p:nvSpPr>
          <p:spPr bwMode="auto">
            <a:xfrm>
              <a:off x="468" y="3187"/>
              <a:ext cx="23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31" name="Line 43"/>
            <p:cNvSpPr>
              <a:spLocks noChangeShapeType="1"/>
            </p:cNvSpPr>
            <p:nvPr/>
          </p:nvSpPr>
          <p:spPr bwMode="auto">
            <a:xfrm flipV="1">
              <a:off x="468" y="318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32" name="Line 44"/>
            <p:cNvSpPr>
              <a:spLocks noChangeShapeType="1"/>
            </p:cNvSpPr>
            <p:nvPr/>
          </p:nvSpPr>
          <p:spPr bwMode="auto">
            <a:xfrm flipV="1">
              <a:off x="929" y="318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33" name="Line 45"/>
            <p:cNvSpPr>
              <a:spLocks noChangeShapeType="1"/>
            </p:cNvSpPr>
            <p:nvPr/>
          </p:nvSpPr>
          <p:spPr bwMode="auto">
            <a:xfrm flipV="1">
              <a:off x="1390" y="318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34" name="Line 46"/>
            <p:cNvSpPr>
              <a:spLocks noChangeShapeType="1"/>
            </p:cNvSpPr>
            <p:nvPr/>
          </p:nvSpPr>
          <p:spPr bwMode="auto">
            <a:xfrm flipV="1">
              <a:off x="1856" y="318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35" name="Line 47"/>
            <p:cNvSpPr>
              <a:spLocks noChangeShapeType="1"/>
            </p:cNvSpPr>
            <p:nvPr/>
          </p:nvSpPr>
          <p:spPr bwMode="auto">
            <a:xfrm flipV="1">
              <a:off x="2317" y="318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36" name="Line 48"/>
            <p:cNvSpPr>
              <a:spLocks noChangeShapeType="1"/>
            </p:cNvSpPr>
            <p:nvPr/>
          </p:nvSpPr>
          <p:spPr bwMode="auto">
            <a:xfrm flipV="1">
              <a:off x="2778" y="318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37" name="Rectangle 49"/>
            <p:cNvSpPr>
              <a:spLocks noChangeArrowheads="1"/>
            </p:cNvSpPr>
            <p:nvPr/>
          </p:nvSpPr>
          <p:spPr bwMode="auto">
            <a:xfrm>
              <a:off x="369" y="3110"/>
              <a:ext cx="4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 altLang="de-DE" sz="1200"/>
            </a:p>
          </p:txBody>
        </p:sp>
        <p:sp>
          <p:nvSpPr>
            <p:cNvPr id="370738" name="Rectangle 50"/>
            <p:cNvSpPr>
              <a:spLocks noChangeArrowheads="1"/>
            </p:cNvSpPr>
            <p:nvPr/>
          </p:nvSpPr>
          <p:spPr bwMode="auto">
            <a:xfrm>
              <a:off x="329" y="2778"/>
              <a:ext cx="9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  <a:endParaRPr lang="de-DE" altLang="de-DE" sz="1200"/>
            </a:p>
          </p:txBody>
        </p:sp>
        <p:sp>
          <p:nvSpPr>
            <p:cNvPr id="370739" name="Rectangle 51"/>
            <p:cNvSpPr>
              <a:spLocks noChangeArrowheads="1"/>
            </p:cNvSpPr>
            <p:nvPr/>
          </p:nvSpPr>
          <p:spPr bwMode="auto">
            <a:xfrm>
              <a:off x="329" y="2447"/>
              <a:ext cx="9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40</a:t>
              </a:r>
              <a:endParaRPr lang="de-DE" altLang="de-DE" sz="1200"/>
            </a:p>
          </p:txBody>
        </p:sp>
        <p:sp>
          <p:nvSpPr>
            <p:cNvPr id="370740" name="Rectangle 52"/>
            <p:cNvSpPr>
              <a:spLocks noChangeArrowheads="1"/>
            </p:cNvSpPr>
            <p:nvPr/>
          </p:nvSpPr>
          <p:spPr bwMode="auto">
            <a:xfrm>
              <a:off x="329" y="2115"/>
              <a:ext cx="9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60</a:t>
              </a:r>
              <a:endParaRPr lang="de-DE" altLang="de-DE" sz="1200"/>
            </a:p>
          </p:txBody>
        </p:sp>
        <p:sp>
          <p:nvSpPr>
            <p:cNvPr id="370741" name="Rectangle 53"/>
            <p:cNvSpPr>
              <a:spLocks noChangeArrowheads="1"/>
            </p:cNvSpPr>
            <p:nvPr/>
          </p:nvSpPr>
          <p:spPr bwMode="auto">
            <a:xfrm>
              <a:off x="329" y="1775"/>
              <a:ext cx="9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80</a:t>
              </a:r>
              <a:endParaRPr lang="de-DE" altLang="de-DE" sz="1200"/>
            </a:p>
          </p:txBody>
        </p:sp>
        <p:sp>
          <p:nvSpPr>
            <p:cNvPr id="370742" name="Rectangle 54"/>
            <p:cNvSpPr>
              <a:spLocks noChangeArrowheads="1"/>
            </p:cNvSpPr>
            <p:nvPr/>
          </p:nvSpPr>
          <p:spPr bwMode="auto">
            <a:xfrm>
              <a:off x="289" y="1443"/>
              <a:ext cx="145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100</a:t>
              </a:r>
              <a:endParaRPr lang="de-DE" altLang="de-DE" sz="1200"/>
            </a:p>
          </p:txBody>
        </p:sp>
        <p:sp>
          <p:nvSpPr>
            <p:cNvPr id="370743" name="Rectangle 55"/>
            <p:cNvSpPr>
              <a:spLocks noChangeArrowheads="1"/>
            </p:cNvSpPr>
            <p:nvPr/>
          </p:nvSpPr>
          <p:spPr bwMode="auto">
            <a:xfrm>
              <a:off x="289" y="1111"/>
              <a:ext cx="145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120</a:t>
              </a:r>
              <a:endParaRPr lang="de-DE" altLang="de-DE" sz="1200"/>
            </a:p>
          </p:txBody>
        </p:sp>
        <p:sp>
          <p:nvSpPr>
            <p:cNvPr id="370744" name="Rectangle 56"/>
            <p:cNvSpPr>
              <a:spLocks noChangeArrowheads="1"/>
            </p:cNvSpPr>
            <p:nvPr/>
          </p:nvSpPr>
          <p:spPr bwMode="auto">
            <a:xfrm>
              <a:off x="567" y="3314"/>
              <a:ext cx="345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Standard</a:t>
              </a:r>
              <a:endParaRPr lang="de-DE" altLang="de-DE" sz="1200"/>
            </a:p>
          </p:txBody>
        </p:sp>
        <p:sp>
          <p:nvSpPr>
            <p:cNvPr id="370745" name="Rectangle 57"/>
            <p:cNvSpPr>
              <a:spLocks noChangeArrowheads="1"/>
            </p:cNvSpPr>
            <p:nvPr/>
          </p:nvSpPr>
          <p:spPr bwMode="auto">
            <a:xfrm>
              <a:off x="959" y="3314"/>
              <a:ext cx="52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Nobile Sweet</a:t>
              </a:r>
              <a:endParaRPr lang="de-DE" altLang="de-DE" sz="1200"/>
            </a:p>
          </p:txBody>
        </p:sp>
        <p:sp>
          <p:nvSpPr>
            <p:cNvPr id="370746" name="Rectangle 58"/>
            <p:cNvSpPr>
              <a:spLocks noChangeArrowheads="1"/>
            </p:cNvSpPr>
            <p:nvPr/>
          </p:nvSpPr>
          <p:spPr bwMode="auto">
            <a:xfrm>
              <a:off x="1479" y="3314"/>
              <a:ext cx="35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Best Oak</a:t>
              </a:r>
              <a:endParaRPr lang="de-DE" altLang="de-DE" sz="1200"/>
            </a:p>
          </p:txBody>
        </p:sp>
        <p:sp>
          <p:nvSpPr>
            <p:cNvPr id="370747" name="Rectangle 59"/>
            <p:cNvSpPr>
              <a:spLocks noChangeArrowheads="1"/>
            </p:cNvSpPr>
            <p:nvPr/>
          </p:nvSpPr>
          <p:spPr bwMode="auto">
            <a:xfrm>
              <a:off x="1921" y="3314"/>
              <a:ext cx="43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Quertannin</a:t>
              </a:r>
              <a:endParaRPr lang="de-DE" altLang="de-DE" sz="1200"/>
            </a:p>
          </p:txBody>
        </p:sp>
        <p:sp>
          <p:nvSpPr>
            <p:cNvPr id="370748" name="Rectangle 60"/>
            <p:cNvSpPr>
              <a:spLocks noChangeArrowheads="1"/>
            </p:cNvSpPr>
            <p:nvPr/>
          </p:nvSpPr>
          <p:spPr bwMode="auto">
            <a:xfrm>
              <a:off x="2387" y="3314"/>
              <a:ext cx="42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Tannin QE</a:t>
              </a:r>
              <a:endParaRPr lang="de-DE" altLang="de-DE" sz="1200"/>
            </a:p>
          </p:txBody>
        </p:sp>
        <p:sp>
          <p:nvSpPr>
            <p:cNvPr id="370749" name="Rectangle 61"/>
            <p:cNvSpPr>
              <a:spLocks noChangeArrowheads="1"/>
            </p:cNvSpPr>
            <p:nvPr/>
          </p:nvSpPr>
          <p:spPr bwMode="auto">
            <a:xfrm>
              <a:off x="1207" y="3493"/>
              <a:ext cx="109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Varianten / Wiederholungen</a:t>
              </a:r>
              <a:endParaRPr lang="de-DE" altLang="de-DE" sz="1200"/>
            </a:p>
          </p:txBody>
        </p:sp>
        <p:sp>
          <p:nvSpPr>
            <p:cNvPr id="370750" name="Rectangle 62"/>
            <p:cNvSpPr>
              <a:spLocks noChangeArrowheads="1"/>
            </p:cNvSpPr>
            <p:nvPr/>
          </p:nvSpPr>
          <p:spPr bwMode="auto">
            <a:xfrm>
              <a:off x="255" y="584"/>
              <a:ext cx="486" cy="4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51" name="Rectangle 63"/>
            <p:cNvSpPr>
              <a:spLocks noChangeArrowheads="1"/>
            </p:cNvSpPr>
            <p:nvPr/>
          </p:nvSpPr>
          <p:spPr bwMode="auto">
            <a:xfrm>
              <a:off x="265" y="627"/>
              <a:ext cx="287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700">
                  <a:solidFill>
                    <a:srgbClr val="000000"/>
                  </a:solidFill>
                  <a:latin typeface="Times New Roman" pitchFamily="18" charset="0"/>
                </a:rPr>
                <a:t>mg/l </a:t>
              </a:r>
              <a:endParaRPr lang="de-DE" altLang="de-DE"/>
            </a:p>
          </p:txBody>
        </p:sp>
        <p:sp>
          <p:nvSpPr>
            <p:cNvPr id="370752" name="Rectangle 64"/>
            <p:cNvSpPr>
              <a:spLocks noChangeArrowheads="1"/>
            </p:cNvSpPr>
            <p:nvPr/>
          </p:nvSpPr>
          <p:spPr bwMode="auto">
            <a:xfrm>
              <a:off x="265" y="805"/>
              <a:ext cx="70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400">
                  <a:solidFill>
                    <a:srgbClr val="000000"/>
                  </a:solidFill>
                  <a:latin typeface="Times New Roman" pitchFamily="18" charset="0"/>
                </a:rPr>
                <a:t>Gesamtphenole</a:t>
              </a:r>
              <a:endParaRPr lang="de-DE" altLang="de-DE" sz="1400"/>
            </a:p>
          </p:txBody>
        </p:sp>
        <p:sp>
          <p:nvSpPr>
            <p:cNvPr id="370753" name="Rectangle 65"/>
            <p:cNvSpPr>
              <a:spLocks noChangeArrowheads="1"/>
            </p:cNvSpPr>
            <p:nvPr/>
          </p:nvSpPr>
          <p:spPr bwMode="auto">
            <a:xfrm>
              <a:off x="240" y="559"/>
              <a:ext cx="2667" cy="314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370755" name="Group 67"/>
          <p:cNvGrpSpPr>
            <a:grpSpLocks noChangeAspect="1"/>
          </p:cNvGrpSpPr>
          <p:nvPr/>
        </p:nvGrpSpPr>
        <p:grpSpPr bwMode="auto">
          <a:xfrm>
            <a:off x="4951413" y="1364470"/>
            <a:ext cx="4030662" cy="2878246"/>
            <a:chOff x="3220" y="562"/>
            <a:chExt cx="2539" cy="3186"/>
          </a:xfrm>
        </p:grpSpPr>
        <p:sp>
          <p:nvSpPr>
            <p:cNvPr id="370754" name="AutoShape 66"/>
            <p:cNvSpPr>
              <a:spLocks noChangeAspect="1" noChangeArrowheads="1" noTextEdit="1"/>
            </p:cNvSpPr>
            <p:nvPr/>
          </p:nvSpPr>
          <p:spPr bwMode="auto">
            <a:xfrm>
              <a:off x="3220" y="562"/>
              <a:ext cx="2539" cy="3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56" name="Rectangle 68"/>
            <p:cNvSpPr>
              <a:spLocks noChangeArrowheads="1"/>
            </p:cNvSpPr>
            <p:nvPr/>
          </p:nvSpPr>
          <p:spPr bwMode="auto">
            <a:xfrm>
              <a:off x="3243" y="604"/>
              <a:ext cx="2488" cy="310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70757" name="Rectangle 69"/>
            <p:cNvSpPr>
              <a:spLocks noChangeArrowheads="1"/>
            </p:cNvSpPr>
            <p:nvPr/>
          </p:nvSpPr>
          <p:spPr bwMode="auto">
            <a:xfrm>
              <a:off x="3456" y="1224"/>
              <a:ext cx="2155" cy="19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58" name="Line 70"/>
            <p:cNvSpPr>
              <a:spLocks noChangeShapeType="1"/>
            </p:cNvSpPr>
            <p:nvPr/>
          </p:nvSpPr>
          <p:spPr bwMode="auto">
            <a:xfrm>
              <a:off x="3456" y="2868"/>
              <a:ext cx="2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59" name="Line 71"/>
            <p:cNvSpPr>
              <a:spLocks noChangeShapeType="1"/>
            </p:cNvSpPr>
            <p:nvPr/>
          </p:nvSpPr>
          <p:spPr bwMode="auto">
            <a:xfrm>
              <a:off x="3456" y="2541"/>
              <a:ext cx="2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60" name="Line 72"/>
            <p:cNvSpPr>
              <a:spLocks noChangeShapeType="1"/>
            </p:cNvSpPr>
            <p:nvPr/>
          </p:nvSpPr>
          <p:spPr bwMode="auto">
            <a:xfrm>
              <a:off x="3456" y="2214"/>
              <a:ext cx="2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61" name="Line 73"/>
            <p:cNvSpPr>
              <a:spLocks noChangeShapeType="1"/>
            </p:cNvSpPr>
            <p:nvPr/>
          </p:nvSpPr>
          <p:spPr bwMode="auto">
            <a:xfrm>
              <a:off x="3456" y="1878"/>
              <a:ext cx="2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62" name="Line 74"/>
            <p:cNvSpPr>
              <a:spLocks noChangeShapeType="1"/>
            </p:cNvSpPr>
            <p:nvPr/>
          </p:nvSpPr>
          <p:spPr bwMode="auto">
            <a:xfrm>
              <a:off x="3456" y="1551"/>
              <a:ext cx="2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63" name="Line 75"/>
            <p:cNvSpPr>
              <a:spLocks noChangeShapeType="1"/>
            </p:cNvSpPr>
            <p:nvPr/>
          </p:nvSpPr>
          <p:spPr bwMode="auto">
            <a:xfrm>
              <a:off x="3456" y="1224"/>
              <a:ext cx="2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64" name="Rectangle 76"/>
            <p:cNvSpPr>
              <a:spLocks noChangeArrowheads="1"/>
            </p:cNvSpPr>
            <p:nvPr/>
          </p:nvSpPr>
          <p:spPr bwMode="auto">
            <a:xfrm>
              <a:off x="3456" y="1224"/>
              <a:ext cx="2155" cy="1971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65" name="Rectangle 77"/>
            <p:cNvSpPr>
              <a:spLocks noChangeArrowheads="1"/>
            </p:cNvSpPr>
            <p:nvPr/>
          </p:nvSpPr>
          <p:spPr bwMode="auto">
            <a:xfrm>
              <a:off x="3585" y="2205"/>
              <a:ext cx="171" cy="990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70766" name="Rectangle 78"/>
            <p:cNvSpPr>
              <a:spLocks noChangeArrowheads="1"/>
            </p:cNvSpPr>
            <p:nvPr/>
          </p:nvSpPr>
          <p:spPr bwMode="auto">
            <a:xfrm>
              <a:off x="4015" y="1887"/>
              <a:ext cx="172" cy="1308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70767" name="Rectangle 79"/>
            <p:cNvSpPr>
              <a:spLocks noChangeArrowheads="1"/>
            </p:cNvSpPr>
            <p:nvPr/>
          </p:nvSpPr>
          <p:spPr bwMode="auto">
            <a:xfrm>
              <a:off x="4446" y="1912"/>
              <a:ext cx="175" cy="1283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70768" name="Rectangle 80"/>
            <p:cNvSpPr>
              <a:spLocks noChangeArrowheads="1"/>
            </p:cNvSpPr>
            <p:nvPr/>
          </p:nvSpPr>
          <p:spPr bwMode="auto">
            <a:xfrm>
              <a:off x="4880" y="1862"/>
              <a:ext cx="171" cy="1333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70769" name="Rectangle 81"/>
            <p:cNvSpPr>
              <a:spLocks noChangeArrowheads="1"/>
            </p:cNvSpPr>
            <p:nvPr/>
          </p:nvSpPr>
          <p:spPr bwMode="auto">
            <a:xfrm>
              <a:off x="5310" y="1887"/>
              <a:ext cx="172" cy="1308"/>
            </a:xfrm>
            <a:prstGeom prst="rect">
              <a:avLst/>
            </a:prstGeom>
            <a:solidFill>
              <a:srgbClr val="FFCC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70770" name="Line 82"/>
            <p:cNvSpPr>
              <a:spLocks noChangeShapeType="1"/>
            </p:cNvSpPr>
            <p:nvPr/>
          </p:nvSpPr>
          <p:spPr bwMode="auto">
            <a:xfrm>
              <a:off x="3456" y="1224"/>
              <a:ext cx="1" cy="19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71" name="Line 83"/>
            <p:cNvSpPr>
              <a:spLocks noChangeShapeType="1"/>
            </p:cNvSpPr>
            <p:nvPr/>
          </p:nvSpPr>
          <p:spPr bwMode="auto">
            <a:xfrm>
              <a:off x="3433" y="319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72" name="Line 84"/>
            <p:cNvSpPr>
              <a:spLocks noChangeShapeType="1"/>
            </p:cNvSpPr>
            <p:nvPr/>
          </p:nvSpPr>
          <p:spPr bwMode="auto">
            <a:xfrm>
              <a:off x="3433" y="286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73" name="Line 85"/>
            <p:cNvSpPr>
              <a:spLocks noChangeShapeType="1"/>
            </p:cNvSpPr>
            <p:nvPr/>
          </p:nvSpPr>
          <p:spPr bwMode="auto">
            <a:xfrm>
              <a:off x="3433" y="254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74" name="Line 86"/>
            <p:cNvSpPr>
              <a:spLocks noChangeShapeType="1"/>
            </p:cNvSpPr>
            <p:nvPr/>
          </p:nvSpPr>
          <p:spPr bwMode="auto">
            <a:xfrm>
              <a:off x="3433" y="221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75" name="Line 87"/>
            <p:cNvSpPr>
              <a:spLocks noChangeShapeType="1"/>
            </p:cNvSpPr>
            <p:nvPr/>
          </p:nvSpPr>
          <p:spPr bwMode="auto">
            <a:xfrm>
              <a:off x="3433" y="187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76" name="Line 88"/>
            <p:cNvSpPr>
              <a:spLocks noChangeShapeType="1"/>
            </p:cNvSpPr>
            <p:nvPr/>
          </p:nvSpPr>
          <p:spPr bwMode="auto">
            <a:xfrm>
              <a:off x="3433" y="155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77" name="Line 89"/>
            <p:cNvSpPr>
              <a:spLocks noChangeShapeType="1"/>
            </p:cNvSpPr>
            <p:nvPr/>
          </p:nvSpPr>
          <p:spPr bwMode="auto">
            <a:xfrm>
              <a:off x="3433" y="122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78" name="Line 90"/>
            <p:cNvSpPr>
              <a:spLocks noChangeShapeType="1"/>
            </p:cNvSpPr>
            <p:nvPr/>
          </p:nvSpPr>
          <p:spPr bwMode="auto">
            <a:xfrm>
              <a:off x="3456" y="3195"/>
              <a:ext cx="21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79" name="Line 91"/>
            <p:cNvSpPr>
              <a:spLocks noChangeShapeType="1"/>
            </p:cNvSpPr>
            <p:nvPr/>
          </p:nvSpPr>
          <p:spPr bwMode="auto">
            <a:xfrm flipV="1">
              <a:off x="3456" y="3195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80" name="Line 92"/>
            <p:cNvSpPr>
              <a:spLocks noChangeShapeType="1"/>
            </p:cNvSpPr>
            <p:nvPr/>
          </p:nvSpPr>
          <p:spPr bwMode="auto">
            <a:xfrm flipV="1">
              <a:off x="3886" y="3195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81" name="Line 93"/>
            <p:cNvSpPr>
              <a:spLocks noChangeShapeType="1"/>
            </p:cNvSpPr>
            <p:nvPr/>
          </p:nvSpPr>
          <p:spPr bwMode="auto">
            <a:xfrm flipV="1">
              <a:off x="4316" y="3195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82" name="Line 94"/>
            <p:cNvSpPr>
              <a:spLocks noChangeShapeType="1"/>
            </p:cNvSpPr>
            <p:nvPr/>
          </p:nvSpPr>
          <p:spPr bwMode="auto">
            <a:xfrm flipV="1">
              <a:off x="4751" y="3195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83" name="Line 95"/>
            <p:cNvSpPr>
              <a:spLocks noChangeShapeType="1"/>
            </p:cNvSpPr>
            <p:nvPr/>
          </p:nvSpPr>
          <p:spPr bwMode="auto">
            <a:xfrm flipV="1">
              <a:off x="5181" y="3195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84" name="Line 96"/>
            <p:cNvSpPr>
              <a:spLocks noChangeShapeType="1"/>
            </p:cNvSpPr>
            <p:nvPr/>
          </p:nvSpPr>
          <p:spPr bwMode="auto">
            <a:xfrm flipV="1">
              <a:off x="5611" y="3195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85" name="Rectangle 97"/>
            <p:cNvSpPr>
              <a:spLocks noChangeArrowheads="1"/>
            </p:cNvSpPr>
            <p:nvPr/>
          </p:nvSpPr>
          <p:spPr bwMode="auto">
            <a:xfrm>
              <a:off x="3363" y="3119"/>
              <a:ext cx="4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 altLang="de-DE" sz="1200"/>
            </a:p>
          </p:txBody>
        </p:sp>
        <p:sp>
          <p:nvSpPr>
            <p:cNvPr id="370786" name="Rectangle 98"/>
            <p:cNvSpPr>
              <a:spLocks noChangeArrowheads="1"/>
            </p:cNvSpPr>
            <p:nvPr/>
          </p:nvSpPr>
          <p:spPr bwMode="auto">
            <a:xfrm>
              <a:off x="3326" y="2792"/>
              <a:ext cx="9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  <a:endParaRPr lang="de-DE" altLang="de-DE" sz="1200"/>
            </a:p>
          </p:txBody>
        </p:sp>
        <p:sp>
          <p:nvSpPr>
            <p:cNvPr id="370787" name="Rectangle 99"/>
            <p:cNvSpPr>
              <a:spLocks noChangeArrowheads="1"/>
            </p:cNvSpPr>
            <p:nvPr/>
          </p:nvSpPr>
          <p:spPr bwMode="auto">
            <a:xfrm>
              <a:off x="3326" y="2465"/>
              <a:ext cx="9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40</a:t>
              </a:r>
              <a:endParaRPr lang="de-DE" altLang="de-DE" sz="1200"/>
            </a:p>
          </p:txBody>
        </p:sp>
        <p:sp>
          <p:nvSpPr>
            <p:cNvPr id="370788" name="Rectangle 100"/>
            <p:cNvSpPr>
              <a:spLocks noChangeArrowheads="1"/>
            </p:cNvSpPr>
            <p:nvPr/>
          </p:nvSpPr>
          <p:spPr bwMode="auto">
            <a:xfrm>
              <a:off x="3326" y="2138"/>
              <a:ext cx="9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60</a:t>
              </a:r>
              <a:endParaRPr lang="de-DE" altLang="de-DE" sz="1200"/>
            </a:p>
          </p:txBody>
        </p:sp>
        <p:sp>
          <p:nvSpPr>
            <p:cNvPr id="370789" name="Rectangle 101"/>
            <p:cNvSpPr>
              <a:spLocks noChangeArrowheads="1"/>
            </p:cNvSpPr>
            <p:nvPr/>
          </p:nvSpPr>
          <p:spPr bwMode="auto">
            <a:xfrm>
              <a:off x="3326" y="1803"/>
              <a:ext cx="9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80</a:t>
              </a:r>
              <a:endParaRPr lang="de-DE" altLang="de-DE" sz="1200"/>
            </a:p>
          </p:txBody>
        </p:sp>
        <p:sp>
          <p:nvSpPr>
            <p:cNvPr id="370790" name="Rectangle 102"/>
            <p:cNvSpPr>
              <a:spLocks noChangeArrowheads="1"/>
            </p:cNvSpPr>
            <p:nvPr/>
          </p:nvSpPr>
          <p:spPr bwMode="auto">
            <a:xfrm>
              <a:off x="3289" y="1476"/>
              <a:ext cx="14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100</a:t>
              </a:r>
              <a:endParaRPr lang="de-DE" altLang="de-DE" sz="1200"/>
            </a:p>
          </p:txBody>
        </p:sp>
        <p:sp>
          <p:nvSpPr>
            <p:cNvPr id="370791" name="Rectangle 103"/>
            <p:cNvSpPr>
              <a:spLocks noChangeArrowheads="1"/>
            </p:cNvSpPr>
            <p:nvPr/>
          </p:nvSpPr>
          <p:spPr bwMode="auto">
            <a:xfrm>
              <a:off x="3289" y="1149"/>
              <a:ext cx="14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120</a:t>
              </a:r>
              <a:endParaRPr lang="de-DE" altLang="de-DE" sz="1200"/>
            </a:p>
          </p:txBody>
        </p:sp>
        <p:sp>
          <p:nvSpPr>
            <p:cNvPr id="370792" name="Rectangle 104"/>
            <p:cNvSpPr>
              <a:spLocks noChangeArrowheads="1"/>
            </p:cNvSpPr>
            <p:nvPr/>
          </p:nvSpPr>
          <p:spPr bwMode="auto">
            <a:xfrm>
              <a:off x="3548" y="3320"/>
              <a:ext cx="34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Standard</a:t>
              </a:r>
              <a:endParaRPr lang="de-DE" altLang="de-DE" sz="1200"/>
            </a:p>
          </p:txBody>
        </p:sp>
        <p:sp>
          <p:nvSpPr>
            <p:cNvPr id="370793" name="Rectangle 105"/>
            <p:cNvSpPr>
              <a:spLocks noChangeArrowheads="1"/>
            </p:cNvSpPr>
            <p:nvPr/>
          </p:nvSpPr>
          <p:spPr bwMode="auto">
            <a:xfrm>
              <a:off x="3914" y="3320"/>
              <a:ext cx="52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Nobile Sweet</a:t>
              </a:r>
              <a:endParaRPr lang="de-DE" altLang="de-DE" sz="1200"/>
            </a:p>
          </p:txBody>
        </p:sp>
        <p:sp>
          <p:nvSpPr>
            <p:cNvPr id="370794" name="Rectangle 106"/>
            <p:cNvSpPr>
              <a:spLocks noChangeArrowheads="1"/>
            </p:cNvSpPr>
            <p:nvPr/>
          </p:nvSpPr>
          <p:spPr bwMode="auto">
            <a:xfrm>
              <a:off x="4399" y="3320"/>
              <a:ext cx="35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Best Oak</a:t>
              </a:r>
              <a:endParaRPr lang="de-DE" altLang="de-DE" sz="1200"/>
            </a:p>
          </p:txBody>
        </p:sp>
        <p:sp>
          <p:nvSpPr>
            <p:cNvPr id="370795" name="Rectangle 107"/>
            <p:cNvSpPr>
              <a:spLocks noChangeArrowheads="1"/>
            </p:cNvSpPr>
            <p:nvPr/>
          </p:nvSpPr>
          <p:spPr bwMode="auto">
            <a:xfrm>
              <a:off x="4811" y="3320"/>
              <a:ext cx="43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Quertannin</a:t>
              </a:r>
              <a:endParaRPr lang="de-DE" altLang="de-DE" sz="1200"/>
            </a:p>
          </p:txBody>
        </p:sp>
        <p:sp>
          <p:nvSpPr>
            <p:cNvPr id="370796" name="Rectangle 108"/>
            <p:cNvSpPr>
              <a:spLocks noChangeArrowheads="1"/>
            </p:cNvSpPr>
            <p:nvPr/>
          </p:nvSpPr>
          <p:spPr bwMode="auto">
            <a:xfrm>
              <a:off x="5246" y="3320"/>
              <a:ext cx="42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Tannin QE</a:t>
              </a:r>
              <a:endParaRPr lang="de-DE" altLang="de-DE" sz="1200"/>
            </a:p>
          </p:txBody>
        </p:sp>
        <p:sp>
          <p:nvSpPr>
            <p:cNvPr id="370797" name="Rectangle 109"/>
            <p:cNvSpPr>
              <a:spLocks noChangeArrowheads="1"/>
            </p:cNvSpPr>
            <p:nvPr/>
          </p:nvSpPr>
          <p:spPr bwMode="auto">
            <a:xfrm>
              <a:off x="4145" y="3496"/>
              <a:ext cx="10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Varianten / Wiederholungen</a:t>
              </a:r>
              <a:endParaRPr lang="de-DE" altLang="de-DE" sz="1200"/>
            </a:p>
          </p:txBody>
        </p:sp>
        <p:sp>
          <p:nvSpPr>
            <p:cNvPr id="370798" name="Rectangle 110"/>
            <p:cNvSpPr>
              <a:spLocks noChangeArrowheads="1"/>
            </p:cNvSpPr>
            <p:nvPr/>
          </p:nvSpPr>
          <p:spPr bwMode="auto">
            <a:xfrm>
              <a:off x="3257" y="629"/>
              <a:ext cx="453" cy="4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70799" name="Rectangle 111"/>
            <p:cNvSpPr>
              <a:spLocks noChangeArrowheads="1"/>
            </p:cNvSpPr>
            <p:nvPr/>
          </p:nvSpPr>
          <p:spPr bwMode="auto">
            <a:xfrm>
              <a:off x="3266" y="671"/>
              <a:ext cx="20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mg/l </a:t>
              </a:r>
              <a:endParaRPr lang="de-DE" altLang="de-DE" sz="1200"/>
            </a:p>
          </p:txBody>
        </p:sp>
        <p:sp>
          <p:nvSpPr>
            <p:cNvPr id="370800" name="Rectangle 112"/>
            <p:cNvSpPr>
              <a:spLocks noChangeArrowheads="1"/>
            </p:cNvSpPr>
            <p:nvPr/>
          </p:nvSpPr>
          <p:spPr bwMode="auto">
            <a:xfrm>
              <a:off x="3266" y="847"/>
              <a:ext cx="60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>
                  <a:solidFill>
                    <a:srgbClr val="000000"/>
                  </a:solidFill>
                  <a:latin typeface="Times New Roman" pitchFamily="18" charset="0"/>
                </a:rPr>
                <a:t>Gesamtphenole</a:t>
              </a:r>
              <a:endParaRPr lang="de-DE" altLang="de-DE" sz="1200"/>
            </a:p>
          </p:txBody>
        </p:sp>
        <p:sp>
          <p:nvSpPr>
            <p:cNvPr id="370801" name="Rectangle 113"/>
            <p:cNvSpPr>
              <a:spLocks noChangeArrowheads="1"/>
            </p:cNvSpPr>
            <p:nvPr/>
          </p:nvSpPr>
          <p:spPr bwMode="auto">
            <a:xfrm>
              <a:off x="3243" y="604"/>
              <a:ext cx="2488" cy="310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08" name="Text Box 4"/>
          <p:cNvSpPr txBox="1">
            <a:spLocks noChangeArrowheads="1"/>
          </p:cNvSpPr>
          <p:nvPr/>
        </p:nvSpPr>
        <p:spPr bwMode="auto">
          <a:xfrm>
            <a:off x="427144" y="970498"/>
            <a:ext cx="8318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de-DE" sz="2400" b="1" dirty="0" smtClean="0">
                <a:solidFill>
                  <a:srgbClr val="FF0000"/>
                </a:solidFill>
              </a:rPr>
              <a:t>Zugabe von Chips: </a:t>
            </a:r>
            <a:r>
              <a:rPr lang="de-DE" sz="2000" dirty="0" smtClean="0"/>
              <a:t>Erhöhung reaktiver Phenole</a:t>
            </a:r>
            <a:endParaRPr lang="de-DE" altLang="de-DE" sz="2000" b="1" dirty="0">
              <a:solidFill>
                <a:srgbClr val="FF3300"/>
              </a:solidFill>
              <a:latin typeface="Times New Roman CE" charset="-18"/>
            </a:endParaRPr>
          </a:p>
        </p:txBody>
      </p:sp>
      <p:sp>
        <p:nvSpPr>
          <p:cNvPr id="110" name="Rechteck 109"/>
          <p:cNvSpPr/>
          <p:nvPr/>
        </p:nvSpPr>
        <p:spPr>
          <a:xfrm>
            <a:off x="266701" y="76200"/>
            <a:ext cx="8678864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328852" y="184219"/>
            <a:ext cx="8780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007835"/>
                </a:solidFill>
                <a:latin typeface="+mj-lt"/>
              </a:rPr>
              <a:t>EINSPARUNG VON SCHWEFELDIOXID DURCH VERRINGERUNG DER</a:t>
            </a:r>
          </a:p>
          <a:p>
            <a:r>
              <a:rPr lang="de-DE" sz="2000" b="1" dirty="0">
                <a:solidFill>
                  <a:srgbClr val="007835"/>
                </a:solidFill>
                <a:latin typeface="+mj-lt"/>
              </a:rPr>
              <a:t>GEHALTE AN SO</a:t>
            </a:r>
            <a:r>
              <a:rPr lang="de-DE" sz="2000" b="1" baseline="-25000" dirty="0">
                <a:solidFill>
                  <a:srgbClr val="007835"/>
                </a:solidFill>
                <a:latin typeface="+mj-lt"/>
              </a:rPr>
              <a:t>2</a:t>
            </a:r>
            <a:r>
              <a:rPr lang="de-DE" sz="2000" b="1" dirty="0">
                <a:solidFill>
                  <a:srgbClr val="007835"/>
                </a:solidFill>
                <a:latin typeface="+mj-lt"/>
              </a:rPr>
              <a:t> BINDUNGSPARTNERN INSBESONDERE ETHANAL</a:t>
            </a:r>
          </a:p>
        </p:txBody>
      </p:sp>
    </p:spTree>
    <p:extLst>
      <p:ext uri="{BB962C8B-B14F-4D97-AF65-F5344CB8AC3E}">
        <p14:creationId xmlns:p14="http://schemas.microsoft.com/office/powerpoint/2010/main" val="27706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2" grpId="0"/>
      <p:bldP spid="370695" grpId="0"/>
      <p:bldP spid="3707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257175" y="707232"/>
            <a:ext cx="9262087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CC0000"/>
                </a:solidFill>
              </a:rPr>
              <a:t>ALTERNATIVEN ZU SCHWEFELDIOXID</a:t>
            </a:r>
          </a:p>
          <a:p>
            <a:r>
              <a:rPr lang="de-DE" dirty="0"/>
              <a:t>Wenn man Wein ohne schwefliger Säure herstellen will, </a:t>
            </a:r>
            <a:r>
              <a:rPr lang="de-DE" dirty="0" smtClean="0"/>
              <a:t>muss </a:t>
            </a:r>
            <a:r>
              <a:rPr lang="de-DE" dirty="0"/>
              <a:t>(sollte) man alle positiven </a:t>
            </a:r>
            <a:endParaRPr lang="de-DE" dirty="0" smtClean="0"/>
          </a:p>
          <a:p>
            <a:r>
              <a:rPr lang="de-DE" dirty="0" smtClean="0"/>
              <a:t>Wirkungen </a:t>
            </a:r>
            <a:r>
              <a:rPr lang="de-DE" dirty="0"/>
              <a:t>von SO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smtClean="0"/>
              <a:t>mit </a:t>
            </a:r>
            <a:r>
              <a:rPr lang="de-DE" dirty="0"/>
              <a:t>anderen Maßnahmen erzielen.</a:t>
            </a:r>
          </a:p>
          <a:p>
            <a:endParaRPr lang="de-DE" sz="1200" b="1" dirty="0"/>
          </a:p>
          <a:p>
            <a:r>
              <a:rPr lang="de-DE" sz="2400" b="1" dirty="0">
                <a:solidFill>
                  <a:srgbClr val="CC0000"/>
                </a:solidFill>
              </a:rPr>
              <a:t>ANTIMIKROBIELLE WIRKUNG - KONSERVIERUNGSMITTEL</a:t>
            </a:r>
          </a:p>
          <a:p>
            <a:endParaRPr lang="de-DE" sz="600" b="1" dirty="0">
              <a:solidFill>
                <a:srgbClr val="CC0000"/>
              </a:solidFill>
            </a:endParaRPr>
          </a:p>
          <a:p>
            <a:r>
              <a:rPr lang="de-DE" b="1" dirty="0"/>
              <a:t>	</a:t>
            </a:r>
            <a:r>
              <a:rPr lang="de-DE" dirty="0"/>
              <a:t>SORBINSÄURE</a:t>
            </a:r>
          </a:p>
          <a:p>
            <a:r>
              <a:rPr lang="de-DE" sz="600" dirty="0"/>
              <a:t>	</a:t>
            </a:r>
          </a:p>
          <a:p>
            <a:r>
              <a:rPr lang="de-DE" dirty="0"/>
              <a:t>	DIMETHYLDICARBONAT - VELCORIN</a:t>
            </a:r>
          </a:p>
          <a:p>
            <a:r>
              <a:rPr lang="de-DE" sz="600" dirty="0"/>
              <a:t>	</a:t>
            </a:r>
          </a:p>
          <a:p>
            <a:r>
              <a:rPr lang="de-DE" dirty="0"/>
              <a:t>	CHITOSAN</a:t>
            </a:r>
          </a:p>
          <a:p>
            <a:endParaRPr lang="de-DE" sz="600" dirty="0"/>
          </a:p>
          <a:p>
            <a:r>
              <a:rPr lang="de-DE" dirty="0"/>
              <a:t>	LYSOZYM</a:t>
            </a:r>
          </a:p>
          <a:p>
            <a:endParaRPr lang="de-DE" sz="600" dirty="0"/>
          </a:p>
          <a:p>
            <a:r>
              <a:rPr lang="de-DE" dirty="0"/>
              <a:t>	ANDERE KONSERVIERUNGSMITTEL: </a:t>
            </a:r>
            <a:r>
              <a:rPr lang="de-DE" dirty="0" err="1"/>
              <a:t>Natamycin</a:t>
            </a:r>
            <a:r>
              <a:rPr lang="de-DE" dirty="0"/>
              <a:t>, </a:t>
            </a:r>
            <a:r>
              <a:rPr lang="de-DE" dirty="0" err="1"/>
              <a:t>Nitrofurylacrylsäure</a:t>
            </a:r>
            <a:endParaRPr lang="de-DE" dirty="0"/>
          </a:p>
          <a:p>
            <a:r>
              <a:rPr lang="de-DE" sz="1400" dirty="0"/>
              <a:t>		</a:t>
            </a:r>
            <a:r>
              <a:rPr lang="de-DE" dirty="0"/>
              <a:t>				</a:t>
            </a:r>
            <a:r>
              <a:rPr lang="de-DE" dirty="0" smtClean="0"/>
              <a:t>			</a:t>
            </a:r>
            <a:r>
              <a:rPr lang="de-DE" dirty="0" err="1" smtClean="0"/>
              <a:t>Allylisothiocyanate</a:t>
            </a:r>
            <a:r>
              <a:rPr lang="de-DE" dirty="0" smtClean="0"/>
              <a:t> </a:t>
            </a:r>
            <a:r>
              <a:rPr lang="de-DE" dirty="0"/>
              <a:t>u.a</a:t>
            </a:r>
            <a:r>
              <a:rPr lang="de-DE" dirty="0" smtClean="0"/>
              <a:t>.</a:t>
            </a:r>
          </a:p>
          <a:p>
            <a:endParaRPr lang="de-DE" sz="900" dirty="0"/>
          </a:p>
          <a:p>
            <a:r>
              <a:rPr lang="de-DE" dirty="0"/>
              <a:t>	PHYSIKALISCHE VERFAHREN</a:t>
            </a:r>
            <a:r>
              <a:rPr lang="de-DE" dirty="0" smtClean="0"/>
              <a:t>:	Filtration, Hitzeeinwirkung, </a:t>
            </a:r>
          </a:p>
          <a:p>
            <a:r>
              <a:rPr lang="de-DE" dirty="0"/>
              <a:t>	</a:t>
            </a:r>
            <a:r>
              <a:rPr lang="de-DE" dirty="0" smtClean="0"/>
              <a:t>								                Bestrahlung (UV, Ozon…),</a:t>
            </a:r>
          </a:p>
          <a:p>
            <a:r>
              <a:rPr lang="de-DE" dirty="0"/>
              <a:t>	</a:t>
            </a:r>
            <a:r>
              <a:rPr lang="de-DE" dirty="0" smtClean="0"/>
              <a:t>									</a:t>
            </a:r>
            <a:endParaRPr lang="de-DE" dirty="0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81000" y="97000"/>
            <a:ext cx="6829425" cy="594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de-DE" sz="12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7835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MÖGLICHKEITEN ZUM EINSPAREN VON SO</a:t>
            </a:r>
            <a:r>
              <a:rPr lang="de-DE" sz="1200" kern="10" baseline="-2500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7835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071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WordArt 3"/>
          <p:cNvSpPr>
            <a:spLocks noChangeArrowheads="1" noChangeShapeType="1" noTextEdit="1"/>
          </p:cNvSpPr>
          <p:nvPr/>
        </p:nvSpPr>
        <p:spPr bwMode="auto">
          <a:xfrm>
            <a:off x="250827" y="141685"/>
            <a:ext cx="6892924" cy="4310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12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ZUSAMMENFASSUNG</a:t>
            </a:r>
          </a:p>
        </p:txBody>
      </p:sp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179388" y="646510"/>
            <a:ext cx="89646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/>
              <a:t>Schweflige Säure: einzigartiges ambivalenten Behandlungsmittel</a:t>
            </a:r>
          </a:p>
          <a:p>
            <a:r>
              <a:rPr lang="de-DE" b="1" dirty="0"/>
              <a:t>Weinherstellung mit wenig oder keinem SO</a:t>
            </a:r>
            <a:r>
              <a:rPr lang="de-DE" b="1" baseline="-25000" dirty="0"/>
              <a:t>2</a:t>
            </a:r>
            <a:r>
              <a:rPr lang="de-DE" b="1" dirty="0"/>
              <a:t> eine Herausforderung !!</a:t>
            </a:r>
          </a:p>
          <a:p>
            <a:endParaRPr lang="de-DE" sz="600" b="1" dirty="0">
              <a:solidFill>
                <a:srgbClr val="CC0000"/>
              </a:solidFill>
            </a:endParaRPr>
          </a:p>
          <a:p>
            <a:r>
              <a:rPr lang="de-DE" b="1" dirty="0">
                <a:solidFill>
                  <a:srgbClr val="CC0000"/>
                </a:solidFill>
              </a:rPr>
              <a:t>CHANCEN:	</a:t>
            </a:r>
            <a:r>
              <a:rPr lang="de-DE" dirty="0">
                <a:solidFill>
                  <a:schemeClr val="accent2"/>
                </a:solidFill>
              </a:rPr>
              <a:t>Weine mit besserer Bekömmlichkeit – besser </a:t>
            </a:r>
            <a:r>
              <a:rPr lang="de-DE" dirty="0" smtClean="0">
                <a:solidFill>
                  <a:schemeClr val="accent2"/>
                </a:solidFill>
              </a:rPr>
              <a:t>verträglich  </a:t>
            </a:r>
            <a:r>
              <a:rPr lang="de-DE" b="1" dirty="0" smtClean="0">
                <a:solidFill>
                  <a:schemeClr val="accent2"/>
                </a:solidFill>
              </a:rPr>
              <a:t>„</a:t>
            </a:r>
            <a:r>
              <a:rPr lang="de-DE" b="1" dirty="0">
                <a:solidFill>
                  <a:schemeClr val="accent2"/>
                </a:solidFill>
              </a:rPr>
              <a:t>Gesündere Weine“</a:t>
            </a:r>
          </a:p>
          <a:p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b="1" dirty="0" smtClean="0">
                <a:solidFill>
                  <a:schemeClr val="accent2"/>
                </a:solidFill>
              </a:rPr>
              <a:t>		</a:t>
            </a:r>
            <a:r>
              <a:rPr lang="de-DE" dirty="0" smtClean="0">
                <a:solidFill>
                  <a:schemeClr val="accent2"/>
                </a:solidFill>
              </a:rPr>
              <a:t>andere </a:t>
            </a:r>
            <a:r>
              <a:rPr lang="de-DE" dirty="0">
                <a:solidFill>
                  <a:schemeClr val="accent2"/>
                </a:solidFill>
              </a:rPr>
              <a:t>Weinstilistik – durch Zulassen von Oxidation </a:t>
            </a:r>
            <a:r>
              <a:rPr lang="de-DE" dirty="0" smtClean="0">
                <a:solidFill>
                  <a:schemeClr val="accent2"/>
                </a:solidFill>
              </a:rPr>
              <a:t>- </a:t>
            </a:r>
            <a:r>
              <a:rPr lang="de-DE" dirty="0">
                <a:solidFill>
                  <a:schemeClr val="accent2"/>
                </a:solidFill>
              </a:rPr>
              <a:t>	</a:t>
            </a:r>
            <a:r>
              <a:rPr lang="de-DE" b="1" dirty="0">
                <a:solidFill>
                  <a:schemeClr val="accent2"/>
                </a:solidFill>
              </a:rPr>
              <a:t>„Orange </a:t>
            </a:r>
            <a:r>
              <a:rPr lang="de-DE" b="1" dirty="0" err="1">
                <a:solidFill>
                  <a:schemeClr val="accent2"/>
                </a:solidFill>
              </a:rPr>
              <a:t>Wines</a:t>
            </a:r>
            <a:r>
              <a:rPr lang="de-DE" b="1" dirty="0">
                <a:solidFill>
                  <a:schemeClr val="accent2"/>
                </a:solidFill>
              </a:rPr>
              <a:t>“  </a:t>
            </a:r>
            <a:r>
              <a:rPr lang="de-DE" b="1" dirty="0" smtClean="0">
                <a:solidFill>
                  <a:schemeClr val="accent2"/>
                </a:solidFill>
              </a:rPr>
              <a:t>et al.		</a:t>
            </a:r>
            <a:endParaRPr lang="de-DE" b="1" dirty="0">
              <a:solidFill>
                <a:schemeClr val="accent2"/>
              </a:solidFill>
            </a:endParaRPr>
          </a:p>
          <a:p>
            <a:endParaRPr lang="de-DE" sz="600" b="1" dirty="0">
              <a:solidFill>
                <a:srgbClr val="CC0000"/>
              </a:solidFill>
            </a:endParaRPr>
          </a:p>
          <a:p>
            <a:r>
              <a:rPr lang="de-DE" b="1" dirty="0">
                <a:solidFill>
                  <a:srgbClr val="CC0000"/>
                </a:solidFill>
              </a:rPr>
              <a:t>RISIKEN	</a:t>
            </a:r>
            <a:r>
              <a:rPr lang="de-DE" dirty="0">
                <a:solidFill>
                  <a:schemeClr val="accent2"/>
                </a:solidFill>
              </a:rPr>
              <a:t>Totalabsturz – oxidierte, essigstichige, trübe Weine mit viel 	</a:t>
            </a:r>
            <a:r>
              <a:rPr lang="de-DE" dirty="0" smtClean="0">
                <a:solidFill>
                  <a:schemeClr val="accent2"/>
                </a:solidFill>
              </a:rPr>
              <a:t>unerwünschten </a:t>
            </a:r>
            <a:r>
              <a:rPr lang="de-DE" dirty="0">
                <a:solidFill>
                  <a:schemeClr val="accent2"/>
                </a:solidFill>
              </a:rPr>
              <a:t>Nebenprodukten (Histamin u.a.)</a:t>
            </a:r>
          </a:p>
          <a:p>
            <a:endParaRPr lang="de-DE" sz="600" b="1" dirty="0">
              <a:solidFill>
                <a:srgbClr val="CC0000"/>
              </a:solidFill>
            </a:endParaRPr>
          </a:p>
          <a:p>
            <a:r>
              <a:rPr lang="de-DE" b="1" dirty="0">
                <a:solidFill>
                  <a:srgbClr val="00B050"/>
                </a:solidFill>
              </a:rPr>
              <a:t>HAUSAUFGABEN: </a:t>
            </a:r>
          </a:p>
          <a:p>
            <a:r>
              <a:rPr lang="de-DE" b="1" dirty="0">
                <a:solidFill>
                  <a:srgbClr val="CC0000"/>
                </a:solidFill>
              </a:rPr>
              <a:t>REDUKTION VON SO</a:t>
            </a:r>
            <a:r>
              <a:rPr lang="de-DE" b="1" baseline="-25000" dirty="0">
                <a:solidFill>
                  <a:srgbClr val="CC0000"/>
                </a:solidFill>
              </a:rPr>
              <a:t>2</a:t>
            </a:r>
            <a:r>
              <a:rPr lang="de-DE" b="1" dirty="0">
                <a:solidFill>
                  <a:srgbClr val="CC0000"/>
                </a:solidFill>
              </a:rPr>
              <a:t> BINDERN:  </a:t>
            </a:r>
            <a:r>
              <a:rPr lang="de-DE" dirty="0">
                <a:solidFill>
                  <a:schemeClr val="accent2"/>
                </a:solidFill>
              </a:rPr>
              <a:t>Traubengesundheit, Hefemanagement, 				BSA, Phenolmanagement,</a:t>
            </a:r>
          </a:p>
          <a:p>
            <a:r>
              <a:rPr lang="de-DE" b="1" dirty="0">
                <a:solidFill>
                  <a:srgbClr val="CC0000"/>
                </a:solidFill>
              </a:rPr>
              <a:t>REDUKTION UNERWÜNSCHTER MOs: </a:t>
            </a:r>
            <a:r>
              <a:rPr lang="de-DE" dirty="0" smtClean="0">
                <a:solidFill>
                  <a:schemeClr val="accent2"/>
                </a:solidFill>
              </a:rPr>
              <a:t>Mostkeimzahl, </a:t>
            </a:r>
            <a:r>
              <a:rPr lang="de-DE" dirty="0" err="1" smtClean="0">
                <a:solidFill>
                  <a:schemeClr val="accent2"/>
                </a:solidFill>
              </a:rPr>
              <a:t>Sterilfiltration</a:t>
            </a:r>
            <a:r>
              <a:rPr lang="de-DE" dirty="0" smtClean="0">
                <a:solidFill>
                  <a:schemeClr val="accent2"/>
                </a:solidFill>
              </a:rPr>
              <a:t>, Konservierungsmittel</a:t>
            </a:r>
            <a:endParaRPr lang="de-DE" dirty="0">
              <a:solidFill>
                <a:schemeClr val="accent2"/>
              </a:solidFill>
            </a:endParaRPr>
          </a:p>
          <a:p>
            <a:r>
              <a:rPr lang="de-DE" b="1" dirty="0">
                <a:solidFill>
                  <a:srgbClr val="CC0000"/>
                </a:solidFill>
              </a:rPr>
              <a:t>ANTIOXIDATIVE WIRKUNG = REDUKTIONSMITTEL</a:t>
            </a:r>
          </a:p>
          <a:p>
            <a:r>
              <a:rPr lang="de-DE" dirty="0">
                <a:solidFill>
                  <a:schemeClr val="accent2"/>
                </a:solidFill>
              </a:rPr>
              <a:t>		Sauerstoffausschluss (Inertgas), Ascorbinsäure</a:t>
            </a:r>
          </a:p>
          <a:p>
            <a:r>
              <a:rPr lang="de-DE" b="1" dirty="0">
                <a:solidFill>
                  <a:srgbClr val="CC0000"/>
                </a:solidFill>
              </a:rPr>
              <a:t>HEMMUNG VON ENZYMEN</a:t>
            </a:r>
          </a:p>
          <a:p>
            <a:r>
              <a:rPr lang="de-DE" b="1" dirty="0">
                <a:solidFill>
                  <a:srgbClr val="CC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9729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282191" y="173571"/>
            <a:ext cx="871296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AT" sz="2800" dirty="0"/>
              <a:t/>
            </a:r>
            <a:br>
              <a:rPr lang="de-AT" sz="2800" dirty="0"/>
            </a:br>
            <a:r>
              <a:rPr lang="de-AT" sz="1600" dirty="0" smtClean="0"/>
              <a:t>Studien betreffend SO</a:t>
            </a:r>
            <a:r>
              <a:rPr lang="de-AT" sz="1600" baseline="-25000" dirty="0" smtClean="0"/>
              <a:t>2</a:t>
            </a:r>
            <a:r>
              <a:rPr lang="de-AT" sz="1600" dirty="0" smtClean="0"/>
              <a:t>-Einsparung z.B. </a:t>
            </a:r>
          </a:p>
          <a:p>
            <a:pPr algn="l"/>
            <a:endParaRPr lang="de-AT" sz="1600" dirty="0" smtClean="0"/>
          </a:p>
          <a:p>
            <a:r>
              <a:rPr lang="de-AT" sz="2800" b="1" dirty="0" smtClean="0">
                <a:solidFill>
                  <a:srgbClr val="FF0000"/>
                </a:solidFill>
              </a:rPr>
              <a:t>Maßnahmen zur Einsparung </a:t>
            </a:r>
          </a:p>
          <a:p>
            <a:r>
              <a:rPr lang="de-AT" sz="2800" b="1" dirty="0">
                <a:solidFill>
                  <a:srgbClr val="FF0000"/>
                </a:solidFill>
              </a:rPr>
              <a:t>v</a:t>
            </a:r>
            <a:r>
              <a:rPr lang="de-AT" sz="2800" b="1" dirty="0" smtClean="0">
                <a:solidFill>
                  <a:srgbClr val="FF0000"/>
                </a:solidFill>
              </a:rPr>
              <a:t>on Schwefeldioxid </a:t>
            </a:r>
            <a:r>
              <a:rPr lang="de-AT" sz="2800" b="1" dirty="0">
                <a:solidFill>
                  <a:srgbClr val="FF0000"/>
                </a:solidFill>
              </a:rPr>
              <a:t>bei der Herstellung von Weißweinen 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/>
        </p:nvSpPr>
        <p:spPr bwMode="auto">
          <a:xfrm>
            <a:off x="431032" y="2254560"/>
            <a:ext cx="871296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/>
              <a:t>Diplomarbeit von Katharina Zechmeister</a:t>
            </a:r>
          </a:p>
          <a:p>
            <a:r>
              <a:rPr lang="de-DE" sz="2400" dirty="0" smtClean="0"/>
              <a:t>An der </a:t>
            </a:r>
            <a:r>
              <a:rPr lang="de-DE" sz="2400" dirty="0" err="1" smtClean="0"/>
              <a:t>HBLAuBA</a:t>
            </a:r>
            <a:r>
              <a:rPr lang="de-DE" sz="2400" dirty="0" smtClean="0"/>
              <a:t> Wein- und Obstbau, Klosterneuburg</a:t>
            </a:r>
          </a:p>
          <a:p>
            <a:r>
              <a:rPr lang="de-DE" sz="2400" dirty="0" smtClean="0"/>
              <a:t>Herbst 2013-Mai 2014</a:t>
            </a:r>
          </a:p>
          <a:p>
            <a:endParaRPr lang="de-DE" sz="2000" dirty="0" smtClean="0"/>
          </a:p>
          <a:p>
            <a:r>
              <a:rPr lang="de-DE" sz="2400" dirty="0" smtClean="0"/>
              <a:t>Hauptbetreuer: HR </a:t>
            </a:r>
            <a:r>
              <a:rPr lang="de-DE" sz="2400" dirty="0"/>
              <a:t>D</a:t>
            </a:r>
            <a:r>
              <a:rPr lang="de-DE" sz="2400" dirty="0" smtClean="0"/>
              <a:t>ipl.-Ing. Dr. Reinhard Eder</a:t>
            </a:r>
          </a:p>
          <a:p>
            <a:r>
              <a:rPr lang="de-DE" sz="2400" dirty="0" smtClean="0"/>
              <a:t>Nebenbetreuer: Dipl.-Ing. Harald </a:t>
            </a:r>
            <a:r>
              <a:rPr lang="de-DE" sz="2400" dirty="0" err="1" smtClean="0"/>
              <a:t>Scheiblhofer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000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164389" y="4786312"/>
            <a:ext cx="1728787" cy="357188"/>
          </a:xfrm>
          <a:prstGeom prst="rect">
            <a:avLst/>
          </a:prstGeom>
        </p:spPr>
        <p:txBody>
          <a:bodyPr/>
          <a:lstStyle/>
          <a:p>
            <a:r>
              <a:rPr lang="de-AT" dirty="0" smtClean="0"/>
              <a:t>15.5.2014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58775" y="4767262"/>
            <a:ext cx="4464050" cy="357188"/>
          </a:xfrm>
          <a:prstGeom prst="rect">
            <a:avLst/>
          </a:prstGeom>
        </p:spPr>
        <p:txBody>
          <a:bodyPr/>
          <a:lstStyle/>
          <a:p>
            <a:r>
              <a:rPr lang="de-AT" dirty="0" smtClean="0"/>
              <a:t>Katharina Zechmeister</a:t>
            </a:r>
            <a:endParaRPr lang="de-AT" dirty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158749"/>
            <a:ext cx="5548214" cy="607115"/>
          </a:xfrm>
        </p:spPr>
        <p:txBody>
          <a:bodyPr/>
          <a:lstStyle/>
          <a:p>
            <a:r>
              <a:rPr lang="de-DE" b="1" dirty="0" smtClean="0"/>
              <a:t>Problemstellung</a:t>
            </a:r>
            <a:endParaRPr lang="de-DE" b="1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9" y="1106090"/>
            <a:ext cx="7624761" cy="3394472"/>
          </a:xfrm>
        </p:spPr>
        <p:txBody>
          <a:bodyPr/>
          <a:lstStyle/>
          <a:p>
            <a:r>
              <a:rPr lang="de-DE" dirty="0" smtClean="0"/>
              <a:t>Schwefeldioxid ist Gift für den menschlichen Körper</a:t>
            </a:r>
          </a:p>
          <a:p>
            <a:r>
              <a:rPr lang="de-DE" dirty="0" smtClean="0"/>
              <a:t>schwefeldioxidfreie Weine sind meist oxidativ, haben Fehlaromen und sind bakteriell verunreinigt</a:t>
            </a:r>
          </a:p>
          <a:p>
            <a:r>
              <a:rPr lang="de-AT" dirty="0" smtClean="0"/>
              <a:t>Ziel</a:t>
            </a:r>
            <a:r>
              <a:rPr lang="de-AT" dirty="0"/>
              <a:t>: S</a:t>
            </a:r>
            <a:r>
              <a:rPr lang="de-AT" dirty="0" smtClean="0"/>
              <a:t>chwefeldioxid armer Wein </a:t>
            </a:r>
          </a:p>
          <a:p>
            <a:pPr marL="0" indent="0">
              <a:buNone/>
            </a:pPr>
            <a:r>
              <a:rPr lang="de-AT" dirty="0"/>
              <a:t>	</a:t>
            </a:r>
            <a:r>
              <a:rPr lang="de-AT" dirty="0" smtClean="0"/>
              <a:t>der, fehlerfrei</a:t>
            </a:r>
            <a:r>
              <a:rPr lang="de-AT" dirty="0"/>
              <a:t>, sortentypisch und ein </a:t>
            </a:r>
            <a:r>
              <a:rPr lang="de-AT" dirty="0" smtClean="0"/>
              <a:t>	Geschmacksbild 	aufweist, welches die Mehrheit </a:t>
            </a:r>
            <a:r>
              <a:rPr lang="de-AT" dirty="0"/>
              <a:t>der mitteleuropäischen </a:t>
            </a:r>
            <a:r>
              <a:rPr lang="de-AT" dirty="0" smtClean="0"/>
              <a:t>	Bevölkerung anspricht</a:t>
            </a:r>
            <a:r>
              <a:rPr lang="de-AT" sz="3000" dirty="0"/>
              <a:t>. 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7674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20805" y="1198293"/>
            <a:ext cx="8893175" cy="50321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76250" indent="-476250">
              <a:tabLst>
                <a:tab pos="2959100" algn="l"/>
              </a:tabLst>
              <a:defRPr/>
            </a:pPr>
            <a:r>
              <a:rPr lang="de-DE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JEIN – BÖSE aber ALT</a:t>
            </a:r>
          </a:p>
          <a:p>
            <a:pPr marL="476250" indent="-476250">
              <a:tabLst>
                <a:tab pos="2959100" algn="l"/>
              </a:tabLst>
              <a:defRPr/>
            </a:pPr>
            <a:endParaRPr lang="de-DE" sz="900" dirty="0" smtClean="0">
              <a:solidFill>
                <a:srgbClr val="900056"/>
              </a:solidFill>
              <a:latin typeface="+mn-lt"/>
              <a:cs typeface="Times New Roman" pitchFamily="18" charset="0"/>
            </a:endParaRPr>
          </a:p>
          <a:p>
            <a:pPr marL="476250" indent="-476250">
              <a:tabLst>
                <a:tab pos="2959100" algn="l"/>
              </a:tabLst>
              <a:defRPr/>
            </a:pPr>
            <a:r>
              <a:rPr lang="de-DE" dirty="0" smtClean="0">
                <a:solidFill>
                  <a:srgbClr val="900056"/>
                </a:solidFill>
                <a:latin typeface="+mn-lt"/>
                <a:cs typeface="Times New Roman" pitchFamily="18" charset="0"/>
              </a:rPr>
              <a:t>Natürlich vorkommend, Vulkangase und Abgase</a:t>
            </a:r>
          </a:p>
          <a:p>
            <a:pPr marL="476250" indent="-476250">
              <a:tabLst>
                <a:tab pos="2959100" algn="l"/>
              </a:tabLst>
              <a:defRPr/>
            </a:pPr>
            <a:endParaRPr lang="de-DE" sz="800" dirty="0" smtClean="0">
              <a:solidFill>
                <a:srgbClr val="900056"/>
              </a:solidFill>
              <a:latin typeface="+mn-lt"/>
              <a:cs typeface="Times New Roman" pitchFamily="18" charset="0"/>
            </a:endParaRPr>
          </a:p>
          <a:p>
            <a:pPr marL="476250" indent="-476250">
              <a:tabLst>
                <a:tab pos="2959100" algn="l"/>
              </a:tabLst>
              <a:defRPr/>
            </a:pPr>
            <a:r>
              <a:rPr lang="de-DE" dirty="0" smtClean="0">
                <a:solidFill>
                  <a:srgbClr val="900056"/>
                </a:solidFill>
                <a:latin typeface="+mn-lt"/>
                <a:cs typeface="Times New Roman" pitchFamily="18" charset="0"/>
              </a:rPr>
              <a:t>Farbloses, stechend riechendes Gas, </a:t>
            </a:r>
          </a:p>
          <a:p>
            <a:pPr marL="476250" indent="-476250">
              <a:tabLst>
                <a:tab pos="2959100" algn="l"/>
              </a:tabLst>
              <a:defRPr/>
            </a:pPr>
            <a:r>
              <a:rPr lang="de-DE" dirty="0">
                <a:solidFill>
                  <a:srgbClr val="900056"/>
                </a:solidFill>
                <a:latin typeface="+mn-lt"/>
                <a:cs typeface="Times New Roman" pitchFamily="18" charset="0"/>
              </a:rPr>
              <a:t>T</a:t>
            </a:r>
            <a:r>
              <a:rPr lang="de-DE" dirty="0" smtClean="0">
                <a:solidFill>
                  <a:srgbClr val="900056"/>
                </a:solidFill>
                <a:latin typeface="+mn-lt"/>
                <a:cs typeface="Times New Roman" pitchFamily="18" charset="0"/>
              </a:rPr>
              <a:t>oxisch pulmonal (Lunge) wie oral (Magen) </a:t>
            </a:r>
          </a:p>
          <a:p>
            <a:pPr marL="476250" indent="-476250">
              <a:tabLst>
                <a:tab pos="2959100" algn="l"/>
              </a:tabLst>
              <a:defRPr/>
            </a:pPr>
            <a:r>
              <a:rPr lang="de-DE" dirty="0" smtClean="0">
                <a:solidFill>
                  <a:srgbClr val="900056"/>
                </a:solidFill>
                <a:latin typeface="+mn-lt"/>
                <a:cs typeface="Times New Roman" pitchFamily="18" charset="0"/>
              </a:rPr>
              <a:t>bei Überschreitung von Grenzwerten, </a:t>
            </a:r>
          </a:p>
          <a:p>
            <a:pPr marL="476250" indent="-476250">
              <a:tabLst>
                <a:tab pos="2959100" algn="l"/>
              </a:tabLst>
              <a:defRPr/>
            </a:pPr>
            <a:r>
              <a:rPr lang="de-DE" dirty="0" smtClean="0">
                <a:solidFill>
                  <a:srgbClr val="900056"/>
                </a:solidFill>
                <a:latin typeface="+mn-lt"/>
                <a:cs typeface="Times New Roman" pitchFamily="18" charset="0"/>
              </a:rPr>
              <a:t>teilweise Unverträglichkeitsreaktionen</a:t>
            </a:r>
          </a:p>
          <a:p>
            <a:pPr marL="476250" indent="-476250">
              <a:tabLst>
                <a:tab pos="2959100" algn="l"/>
              </a:tabLst>
              <a:defRPr/>
            </a:pPr>
            <a:r>
              <a:rPr lang="de-DE" dirty="0" smtClean="0">
                <a:solidFill>
                  <a:srgbClr val="900056"/>
                </a:solidFill>
                <a:latin typeface="+mn-lt"/>
                <a:cs typeface="Times New Roman" pitchFamily="18" charset="0"/>
              </a:rPr>
              <a:t>Sehr gut wasserlöslich, =&gt; Schwefelige Säure (Salz = Sulfite)</a:t>
            </a:r>
          </a:p>
          <a:p>
            <a:pPr marL="476250" indent="-476250">
              <a:tabLst>
                <a:tab pos="2959100" algn="l"/>
              </a:tabLst>
              <a:defRPr/>
            </a:pPr>
            <a:r>
              <a:rPr lang="de-DE" dirty="0" smtClean="0">
                <a:solidFill>
                  <a:srgbClr val="900056"/>
                </a:solidFill>
                <a:cs typeface="Times New Roman" pitchFamily="18" charset="0"/>
              </a:rPr>
              <a:t>Altes Behandlungsmittel: Ägypter</a:t>
            </a:r>
            <a:r>
              <a:rPr lang="de-DE" dirty="0">
                <a:solidFill>
                  <a:srgbClr val="900056"/>
                </a:solidFill>
                <a:cs typeface="Times New Roman" pitchFamily="18" charset="0"/>
              </a:rPr>
              <a:t>, Griechen, </a:t>
            </a:r>
            <a:r>
              <a:rPr lang="de-DE" dirty="0" smtClean="0">
                <a:solidFill>
                  <a:srgbClr val="900056"/>
                </a:solidFill>
                <a:cs typeface="Times New Roman" pitchFamily="18" charset="0"/>
              </a:rPr>
              <a:t>Römer, Paracelsus </a:t>
            </a:r>
            <a:endParaRPr lang="de-DE" dirty="0">
              <a:solidFill>
                <a:srgbClr val="900056"/>
              </a:solidFill>
              <a:cs typeface="Times New Roman" pitchFamily="18" charset="0"/>
            </a:endParaRPr>
          </a:p>
          <a:p>
            <a:pPr marL="476250" indent="-476250">
              <a:tabLst>
                <a:tab pos="2959100" algn="l"/>
              </a:tabLst>
              <a:defRPr/>
            </a:pPr>
            <a:endParaRPr lang="de-DE" b="1" u="sng" dirty="0">
              <a:solidFill>
                <a:srgbClr val="900056"/>
              </a:solidFill>
              <a:cs typeface="Times New Roman" pitchFamily="18" charset="0"/>
            </a:endParaRPr>
          </a:p>
          <a:p>
            <a:pPr marL="476250" indent="-476250">
              <a:tabLst>
                <a:tab pos="2959100" algn="l"/>
              </a:tabLst>
              <a:defRPr/>
            </a:pPr>
            <a:r>
              <a:rPr lang="de-DE" b="1" u="sng" dirty="0" smtClean="0">
                <a:solidFill>
                  <a:srgbClr val="FF0066"/>
                </a:solidFill>
                <a:cs typeface="Times New Roman" pitchFamily="18" charset="0"/>
              </a:rPr>
              <a:t>Verwendung</a:t>
            </a:r>
            <a:r>
              <a:rPr lang="de-DE" b="1" u="sng" dirty="0">
                <a:solidFill>
                  <a:srgbClr val="FF0066"/>
                </a:solidFill>
                <a:cs typeface="Times New Roman" pitchFamily="18" charset="0"/>
              </a:rPr>
              <a:t>: </a:t>
            </a:r>
            <a:endParaRPr lang="de-DE" b="1" dirty="0">
              <a:solidFill>
                <a:srgbClr val="FF0066"/>
              </a:solidFill>
              <a:cs typeface="Times New Roman" pitchFamily="18" charset="0"/>
            </a:endParaRPr>
          </a:p>
          <a:p>
            <a:pPr marL="476250" indent="-476250">
              <a:tabLst>
                <a:tab pos="2959100" algn="l"/>
              </a:tabLst>
              <a:defRPr/>
            </a:pPr>
            <a:r>
              <a:rPr lang="de-DE" dirty="0" smtClean="0">
                <a:solidFill>
                  <a:srgbClr val="900056"/>
                </a:solidFill>
                <a:cs typeface="Times New Roman" pitchFamily="18" charset="0"/>
              </a:rPr>
              <a:t>Desinfektions- </a:t>
            </a:r>
            <a:r>
              <a:rPr lang="de-DE" dirty="0">
                <a:solidFill>
                  <a:srgbClr val="900056"/>
                </a:solidFill>
                <a:cs typeface="Times New Roman" pitchFamily="18" charset="0"/>
              </a:rPr>
              <a:t>Bleichmittel, </a:t>
            </a:r>
            <a:r>
              <a:rPr lang="de-DE" dirty="0" smtClean="0">
                <a:solidFill>
                  <a:srgbClr val="900056"/>
                </a:solidFill>
                <a:cs typeface="Times New Roman" pitchFamily="18" charset="0"/>
              </a:rPr>
              <a:t>Vergasung </a:t>
            </a:r>
            <a:r>
              <a:rPr lang="de-DE" dirty="0">
                <a:solidFill>
                  <a:srgbClr val="900056"/>
                </a:solidFill>
                <a:cs typeface="Times New Roman" pitchFamily="18" charset="0"/>
              </a:rPr>
              <a:t>von </a:t>
            </a:r>
            <a:r>
              <a:rPr lang="de-DE" dirty="0" smtClean="0">
                <a:solidFill>
                  <a:srgbClr val="900056"/>
                </a:solidFill>
                <a:cs typeface="Times New Roman" pitchFamily="18" charset="0"/>
              </a:rPr>
              <a:t>MO und Ungeziefer</a:t>
            </a:r>
            <a:endParaRPr lang="de-DE" dirty="0">
              <a:solidFill>
                <a:srgbClr val="900056"/>
              </a:solidFill>
              <a:cs typeface="Times New Roman" pitchFamily="18" charset="0"/>
            </a:endParaRPr>
          </a:p>
          <a:p>
            <a:pPr marL="476250" indent="-476250">
              <a:tabLst>
                <a:tab pos="2959100" algn="l"/>
              </a:tabLst>
              <a:defRPr/>
            </a:pPr>
            <a:r>
              <a:rPr lang="de-DE" b="1" u="sng" dirty="0">
                <a:solidFill>
                  <a:srgbClr val="FF0066"/>
                </a:solidFill>
                <a:cs typeface="Times New Roman" pitchFamily="18" charset="0"/>
              </a:rPr>
              <a:t>Anwendung bei Lebensmitteln</a:t>
            </a:r>
            <a:r>
              <a:rPr lang="de-DE" b="1" i="1" dirty="0">
                <a:solidFill>
                  <a:srgbClr val="FF0066"/>
                </a:solidFill>
                <a:cs typeface="Times New Roman" pitchFamily="18" charset="0"/>
              </a:rPr>
              <a:t>:</a:t>
            </a:r>
            <a:r>
              <a:rPr lang="de-DE" b="1" dirty="0">
                <a:solidFill>
                  <a:srgbClr val="900056"/>
                </a:solidFill>
                <a:cs typeface="Times New Roman" pitchFamily="18" charset="0"/>
              </a:rPr>
              <a:t> </a:t>
            </a:r>
            <a:r>
              <a:rPr lang="de-DE" dirty="0" smtClean="0">
                <a:solidFill>
                  <a:srgbClr val="900056"/>
                </a:solidFill>
                <a:cs typeface="Times New Roman" pitchFamily="18" charset="0"/>
              </a:rPr>
              <a:t>Obst &amp;Gemüsekonservierung </a:t>
            </a:r>
            <a:endParaRPr lang="de-DE" dirty="0">
              <a:solidFill>
                <a:srgbClr val="900056"/>
              </a:solidFill>
              <a:cs typeface="Times New Roman" pitchFamily="18" charset="0"/>
            </a:endParaRPr>
          </a:p>
          <a:p>
            <a:pPr marL="476250" indent="-476250">
              <a:tabLst>
                <a:tab pos="2959100" algn="l"/>
              </a:tabLst>
              <a:defRPr/>
            </a:pPr>
            <a:r>
              <a:rPr lang="de-DE" dirty="0">
                <a:solidFill>
                  <a:srgbClr val="900056"/>
                </a:solidFill>
                <a:cs typeface="Times New Roman" pitchFamily="18" charset="0"/>
              </a:rPr>
              <a:t>	</a:t>
            </a:r>
            <a:endParaRPr lang="de-DE" dirty="0" smtClean="0">
              <a:solidFill>
                <a:srgbClr val="900056"/>
              </a:solidFill>
              <a:latin typeface="+mn-lt"/>
              <a:cs typeface="Times New Roman" pitchFamily="18" charset="0"/>
            </a:endParaRPr>
          </a:p>
          <a:p>
            <a:pPr marL="476250" indent="-476250">
              <a:tabLst>
                <a:tab pos="2959100" algn="l"/>
              </a:tabLst>
              <a:defRPr/>
            </a:pPr>
            <a:endParaRPr lang="de-DE" dirty="0" smtClean="0">
              <a:solidFill>
                <a:srgbClr val="900056"/>
              </a:solidFill>
              <a:latin typeface="+mn-lt"/>
              <a:cs typeface="Times New Roman" pitchFamily="18" charset="0"/>
            </a:endParaRPr>
          </a:p>
          <a:p>
            <a:pPr marL="476250" indent="-476250">
              <a:tabLst>
                <a:tab pos="2959100" algn="l"/>
              </a:tabLst>
              <a:defRPr/>
            </a:pPr>
            <a:endParaRPr lang="de-AT" dirty="0" smtClean="0">
              <a:cs typeface="Arial" pitchFamily="34" charset="0"/>
            </a:endParaRPr>
          </a:p>
          <a:p>
            <a:pPr algn="ctr">
              <a:defRPr/>
            </a:pPr>
            <a:endParaRPr lang="de-DE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WordArt 3"/>
          <p:cNvSpPr>
            <a:spLocks noChangeArrowheads="1" noChangeShapeType="1" noTextEdit="1"/>
          </p:cNvSpPr>
          <p:nvPr/>
        </p:nvSpPr>
        <p:spPr bwMode="auto">
          <a:xfrm>
            <a:off x="395288" y="141685"/>
            <a:ext cx="6494854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12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SCHWEFELDIOXID  </a:t>
            </a:r>
            <a:r>
              <a:rPr lang="de-DE" sz="12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-</a:t>
            </a:r>
          </a:p>
          <a:p>
            <a:r>
              <a:rPr lang="de-DE" sz="12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eine </a:t>
            </a:r>
            <a:r>
              <a:rPr lang="de-DE" sz="12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neue – </a:t>
            </a:r>
            <a:r>
              <a:rPr lang="de-DE" sz="12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„böse</a:t>
            </a:r>
            <a:r>
              <a:rPr lang="de-DE" sz="12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“ C</a:t>
            </a:r>
            <a:r>
              <a:rPr lang="de-DE" sz="12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hemikalie </a:t>
            </a:r>
            <a:r>
              <a:rPr lang="de-DE" sz="12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im Wein?</a:t>
            </a:r>
          </a:p>
        </p:txBody>
      </p:sp>
      <p:pic>
        <p:nvPicPr>
          <p:cNvPr id="54274" name="Picture 2" descr="https://encrypted-tbn2.gstatic.com/images?q=tbn:ANd9GcQBaTYlCve_0J8qR6LFH5oHk84x-z1pD2doKx5Z2_VUfu3IoXr_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12" y="1595387"/>
            <a:ext cx="726315" cy="54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354" y="-89139"/>
            <a:ext cx="8229600" cy="770035"/>
          </a:xfrm>
        </p:spPr>
        <p:txBody>
          <a:bodyPr/>
          <a:lstStyle/>
          <a:p>
            <a:r>
              <a:rPr lang="de-AT" sz="2800" dirty="0" smtClean="0"/>
              <a:t>Versuchsaufbau</a:t>
            </a: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164389" y="4786312"/>
            <a:ext cx="1728787" cy="357188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15.5.2014</a:t>
            </a:r>
          </a:p>
          <a:p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36575" y="4764880"/>
            <a:ext cx="4464050" cy="357188"/>
          </a:xfrm>
          <a:prstGeom prst="rect">
            <a:avLst/>
          </a:prstGeom>
        </p:spPr>
        <p:txBody>
          <a:bodyPr/>
          <a:lstStyle/>
          <a:p>
            <a:r>
              <a:rPr lang="de-AT" dirty="0" smtClean="0"/>
              <a:t>Katharina Zechmeister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4" y="956041"/>
            <a:ext cx="8058150" cy="347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0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313634"/>
            <a:ext cx="5548214" cy="607115"/>
          </a:xfrm>
        </p:spPr>
        <p:txBody>
          <a:bodyPr/>
          <a:lstStyle/>
          <a:p>
            <a:r>
              <a:rPr lang="de-AT" sz="2800" b="1" dirty="0" smtClean="0"/>
              <a:t>Material &amp; Methoden</a:t>
            </a:r>
            <a:endParaRPr lang="de-AT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13589"/>
            <a:ext cx="8507288" cy="3481034"/>
          </a:xfrm>
        </p:spPr>
        <p:txBody>
          <a:bodyPr/>
          <a:lstStyle/>
          <a:p>
            <a:r>
              <a:rPr lang="de-AT" sz="2000" dirty="0" smtClean="0"/>
              <a:t>Ausgangsmaterial:</a:t>
            </a:r>
          </a:p>
          <a:p>
            <a:pPr lvl="1"/>
            <a:r>
              <a:rPr lang="de-AT" sz="2000" dirty="0" smtClean="0"/>
              <a:t>800l Traubenmost aus verschiedenen Sorten</a:t>
            </a:r>
          </a:p>
          <a:p>
            <a:pPr lvl="1"/>
            <a:r>
              <a:rPr lang="de-AT" sz="2000" dirty="0" smtClean="0"/>
              <a:t>wurde über Nacht </a:t>
            </a:r>
            <a:r>
              <a:rPr lang="de-AT" sz="2000" dirty="0" err="1" smtClean="0"/>
              <a:t>entschleimt</a:t>
            </a:r>
            <a:endParaRPr lang="de-AT" sz="2000" dirty="0" smtClean="0"/>
          </a:p>
          <a:p>
            <a:pPr lvl="1"/>
            <a:r>
              <a:rPr lang="de-AT" sz="2000" dirty="0" smtClean="0"/>
              <a:t>dann von 16°KMW auf 18,5 </a:t>
            </a:r>
          </a:p>
          <a:p>
            <a:pPr marL="457200" lvl="1" indent="0">
              <a:buNone/>
            </a:pPr>
            <a:r>
              <a:rPr lang="de-AT" sz="2000" dirty="0"/>
              <a:t>	</a:t>
            </a:r>
            <a:r>
              <a:rPr lang="de-AT" sz="2000" dirty="0" smtClean="0"/>
              <a:t>angereichert</a:t>
            </a:r>
          </a:p>
          <a:p>
            <a:pPr lvl="1"/>
            <a:r>
              <a:rPr lang="de-AT" sz="2000" dirty="0" smtClean="0"/>
              <a:t>und mit der Hefe </a:t>
            </a:r>
            <a:r>
              <a:rPr lang="de-AT" sz="2000" dirty="0" err="1" smtClean="0"/>
              <a:t>Oenoferm</a:t>
            </a:r>
            <a:endParaRPr lang="de-AT" sz="2000" dirty="0" smtClean="0"/>
          </a:p>
          <a:p>
            <a:pPr marL="457200" lvl="1" indent="0">
              <a:buNone/>
            </a:pPr>
            <a:r>
              <a:rPr lang="de-AT" sz="2000" dirty="0"/>
              <a:t>	</a:t>
            </a:r>
            <a:r>
              <a:rPr lang="de-AT" sz="2000" dirty="0" smtClean="0"/>
              <a:t>Klosterneuburg F3 versehen</a:t>
            </a:r>
          </a:p>
          <a:p>
            <a:pPr lvl="1"/>
            <a:r>
              <a:rPr lang="de-AT" sz="2000" dirty="0" smtClean="0"/>
              <a:t>Gärung bei 17°C</a:t>
            </a:r>
          </a:p>
          <a:p>
            <a:pPr lvl="1"/>
            <a:r>
              <a:rPr lang="de-AT" sz="2000" dirty="0" smtClean="0"/>
              <a:t>nach 5 Tagen </a:t>
            </a:r>
            <a:r>
              <a:rPr lang="de-AT" sz="2000" dirty="0"/>
              <a:t>Z</a:t>
            </a:r>
            <a:r>
              <a:rPr lang="de-AT" sz="2000" dirty="0" smtClean="0"/>
              <a:t>usatz von 30g/l </a:t>
            </a:r>
            <a:r>
              <a:rPr lang="de-AT" sz="2000" dirty="0" err="1" smtClean="0"/>
              <a:t>Vitamon</a:t>
            </a:r>
            <a:r>
              <a:rPr lang="de-AT" sz="2000" dirty="0" smtClean="0"/>
              <a:t> Combi</a:t>
            </a:r>
            <a:endParaRPr lang="de-AT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164389" y="4786312"/>
            <a:ext cx="1728787" cy="357188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15.5.2014</a:t>
            </a:r>
          </a:p>
          <a:p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11150" y="4752974"/>
            <a:ext cx="4464050" cy="357188"/>
          </a:xfrm>
          <a:prstGeom prst="rect">
            <a:avLst/>
          </a:prstGeom>
        </p:spPr>
        <p:txBody>
          <a:bodyPr/>
          <a:lstStyle/>
          <a:p>
            <a:r>
              <a:rPr lang="de-AT" dirty="0" smtClean="0"/>
              <a:t>Katharina Zechmeister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907740"/>
            <a:ext cx="2359025" cy="236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5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313634"/>
            <a:ext cx="5548214" cy="607115"/>
          </a:xfrm>
        </p:spPr>
        <p:txBody>
          <a:bodyPr/>
          <a:lstStyle/>
          <a:p>
            <a:r>
              <a:rPr lang="de-AT" b="1" dirty="0" smtClean="0"/>
              <a:t>Material &amp; Methoden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354" y="1371342"/>
            <a:ext cx="8410575" cy="2925623"/>
          </a:xfrm>
        </p:spPr>
        <p:txBody>
          <a:bodyPr/>
          <a:lstStyle/>
          <a:p>
            <a:r>
              <a:rPr lang="de-AT" dirty="0" smtClean="0"/>
              <a:t>5 Wochen aufrühren der </a:t>
            </a:r>
            <a:r>
              <a:rPr lang="de-AT" dirty="0" err="1" smtClean="0"/>
              <a:t>Feinhefe</a:t>
            </a:r>
            <a:endParaRPr lang="de-AT" dirty="0" smtClean="0"/>
          </a:p>
          <a:p>
            <a:r>
              <a:rPr lang="de-AT" dirty="0" smtClean="0"/>
              <a:t>BSA mit </a:t>
            </a:r>
            <a:r>
              <a:rPr lang="de-AT" dirty="0" err="1" smtClean="0"/>
              <a:t>Viniflora</a:t>
            </a:r>
            <a:r>
              <a:rPr lang="de-AT" dirty="0" smtClean="0"/>
              <a:t> </a:t>
            </a:r>
            <a:r>
              <a:rPr lang="de-AT" dirty="0" err="1" smtClean="0"/>
              <a:t>Oenos</a:t>
            </a:r>
            <a:endParaRPr lang="de-AT" dirty="0" smtClean="0"/>
          </a:p>
          <a:p>
            <a:r>
              <a:rPr lang="de-AT" dirty="0" smtClean="0"/>
              <a:t>4g/l Holzchips</a:t>
            </a:r>
          </a:p>
          <a:p>
            <a:r>
              <a:rPr lang="de-AT" dirty="0"/>
              <a:t>geschwefelt mit KPS</a:t>
            </a:r>
          </a:p>
          <a:p>
            <a:r>
              <a:rPr lang="de-AT" dirty="0" err="1" smtClean="0"/>
              <a:t>Bentonitschönung</a:t>
            </a:r>
            <a:endParaRPr lang="de-AT" dirty="0" smtClean="0"/>
          </a:p>
          <a:p>
            <a:r>
              <a:rPr lang="de-AT" dirty="0" smtClean="0"/>
              <a:t>filtriert mit Cross </a:t>
            </a:r>
            <a:r>
              <a:rPr lang="de-AT" dirty="0" err="1" smtClean="0"/>
              <a:t>flow</a:t>
            </a:r>
            <a:endParaRPr lang="de-AT" dirty="0" smtClean="0"/>
          </a:p>
          <a:p>
            <a:pPr marL="0" indent="0">
              <a:buNone/>
            </a:pPr>
            <a:r>
              <a:rPr lang="de-AT" dirty="0"/>
              <a:t>	</a:t>
            </a:r>
            <a:r>
              <a:rPr lang="de-AT" dirty="0" smtClean="0"/>
              <a:t>(</a:t>
            </a:r>
            <a:r>
              <a:rPr lang="de-AT" dirty="0" err="1" smtClean="0"/>
              <a:t>Romfil</a:t>
            </a:r>
            <a:r>
              <a:rPr lang="de-AT" dirty="0" smtClean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164389" y="4710112"/>
            <a:ext cx="1728787" cy="357188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15.5.2014</a:t>
            </a:r>
          </a:p>
          <a:p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25425" y="4656137"/>
            <a:ext cx="4464050" cy="357188"/>
          </a:xfrm>
          <a:prstGeom prst="rect">
            <a:avLst/>
          </a:prstGeom>
        </p:spPr>
        <p:txBody>
          <a:bodyPr/>
          <a:lstStyle/>
          <a:p>
            <a:r>
              <a:rPr lang="de-AT" dirty="0" smtClean="0"/>
              <a:t>Katharina Zechmeister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409284"/>
            <a:ext cx="3122687" cy="312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2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187324"/>
            <a:ext cx="5548214" cy="607115"/>
          </a:xfrm>
        </p:spPr>
        <p:txBody>
          <a:bodyPr/>
          <a:lstStyle/>
          <a:p>
            <a:r>
              <a:rPr lang="de-AT" dirty="0" smtClean="0"/>
              <a:t>Methoden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364" y="907182"/>
            <a:ext cx="8363272" cy="3394472"/>
          </a:xfrm>
        </p:spPr>
        <p:txBody>
          <a:bodyPr/>
          <a:lstStyle/>
          <a:p>
            <a:r>
              <a:rPr lang="de-AT" sz="2000" dirty="0" smtClean="0"/>
              <a:t>Sensorische Analysen </a:t>
            </a:r>
          </a:p>
          <a:p>
            <a:pPr marL="0" indent="0">
              <a:buNone/>
            </a:pPr>
            <a:r>
              <a:rPr lang="de-AT" sz="2000" dirty="0" smtClean="0"/>
              <a:t>		Dreieckstest</a:t>
            </a:r>
          </a:p>
          <a:p>
            <a:pPr marL="0" indent="0">
              <a:buNone/>
            </a:pPr>
            <a:r>
              <a:rPr lang="de-AT" sz="2000" dirty="0" smtClean="0"/>
              <a:t>		Unstrukturierte Skala</a:t>
            </a:r>
          </a:p>
          <a:p>
            <a:pPr marL="0" indent="0">
              <a:buNone/>
            </a:pPr>
            <a:r>
              <a:rPr lang="de-AT" sz="2000" dirty="0" smtClean="0"/>
              <a:t>		Rangordnung</a:t>
            </a:r>
          </a:p>
          <a:p>
            <a:pPr marL="0" indent="0">
              <a:buNone/>
            </a:pPr>
            <a:r>
              <a:rPr lang="de-AT" sz="2000" dirty="0" smtClean="0"/>
              <a:t>		LSD-Test</a:t>
            </a:r>
          </a:p>
          <a:p>
            <a:r>
              <a:rPr lang="de-AT" sz="2000" dirty="0" smtClean="0"/>
              <a:t>chemische Analysen</a:t>
            </a:r>
          </a:p>
          <a:p>
            <a:pPr lvl="1"/>
            <a:r>
              <a:rPr lang="de-AT" sz="2000" dirty="0" smtClean="0"/>
              <a:t>FTIR (Säuren, Zucker…)</a:t>
            </a:r>
          </a:p>
          <a:p>
            <a:pPr lvl="1"/>
            <a:r>
              <a:rPr lang="de-AT" sz="2000" dirty="0" err="1" smtClean="0"/>
              <a:t>Gaschromatographische</a:t>
            </a:r>
            <a:r>
              <a:rPr lang="de-AT" sz="2000" dirty="0" smtClean="0"/>
              <a:t> Analysen (Acetaldehyd)</a:t>
            </a:r>
          </a:p>
          <a:p>
            <a:pPr lvl="1"/>
            <a:r>
              <a:rPr lang="de-AT" sz="2000" dirty="0"/>
              <a:t>Ionenchromatographie (Benztraubensäure, 2-Ketoglutarsäure)</a:t>
            </a:r>
          </a:p>
          <a:p>
            <a:pPr lvl="1"/>
            <a:r>
              <a:rPr lang="de-AT" sz="2000" dirty="0"/>
              <a:t> </a:t>
            </a:r>
            <a:r>
              <a:rPr lang="de-AT" sz="2000" dirty="0" err="1"/>
              <a:t>Acidimetrische</a:t>
            </a:r>
            <a:r>
              <a:rPr lang="de-AT" sz="2000" dirty="0"/>
              <a:t> Bestimmung (Schwefeldioxid)</a:t>
            </a:r>
          </a:p>
          <a:p>
            <a:pPr lvl="1"/>
            <a:endParaRPr lang="de-AT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164389" y="4786312"/>
            <a:ext cx="1728787" cy="357188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15.5.2014</a:t>
            </a:r>
          </a:p>
          <a:p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63525" y="4786312"/>
            <a:ext cx="4464050" cy="357188"/>
          </a:xfrm>
          <a:prstGeom prst="rect">
            <a:avLst/>
          </a:prstGeom>
        </p:spPr>
        <p:txBody>
          <a:bodyPr/>
          <a:lstStyle/>
          <a:p>
            <a:r>
              <a:rPr lang="de-AT" dirty="0" smtClean="0"/>
              <a:t>Katharina Zechmeister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426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7855" y="158749"/>
            <a:ext cx="5548214" cy="607115"/>
          </a:xfrm>
        </p:spPr>
        <p:txBody>
          <a:bodyPr/>
          <a:lstStyle/>
          <a:p>
            <a:r>
              <a:rPr lang="de-AT" b="1" dirty="0" smtClean="0"/>
              <a:t>Ergebnisse ANALYTIK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3458" y="885826"/>
            <a:ext cx="9144000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AT" sz="2400" dirty="0" smtClean="0"/>
              <a:t> </a:t>
            </a:r>
            <a:r>
              <a:rPr lang="de-AT" dirty="0" smtClean="0"/>
              <a:t>  </a:t>
            </a:r>
            <a:r>
              <a:rPr lang="de-AT" sz="2000" dirty="0" smtClean="0"/>
              <a:t>Gehalte </a:t>
            </a:r>
            <a:r>
              <a:rPr lang="de-AT" sz="2000" dirty="0"/>
              <a:t>an </a:t>
            </a:r>
            <a:r>
              <a:rPr lang="de-AT" sz="2000" dirty="0" smtClean="0"/>
              <a:t>gesamter/</a:t>
            </a:r>
            <a:r>
              <a:rPr lang="de-AT" sz="2000" b="1" dirty="0" smtClean="0">
                <a:solidFill>
                  <a:srgbClr val="FF0000"/>
                </a:solidFill>
              </a:rPr>
              <a:t>gebundener</a:t>
            </a:r>
            <a:r>
              <a:rPr lang="de-AT" sz="2000" dirty="0" smtClean="0"/>
              <a:t> 		</a:t>
            </a:r>
            <a:r>
              <a:rPr lang="de-AT" sz="2000" dirty="0"/>
              <a:t> </a:t>
            </a:r>
            <a:r>
              <a:rPr lang="de-AT" sz="2000" dirty="0" smtClean="0"/>
              <a:t> Gehalte </a:t>
            </a:r>
            <a:r>
              <a:rPr lang="de-AT" sz="2000" dirty="0"/>
              <a:t>an  </a:t>
            </a:r>
            <a:r>
              <a:rPr lang="de-AT" sz="2000" dirty="0" smtClean="0"/>
              <a:t>freier</a:t>
            </a:r>
            <a:endParaRPr lang="de-AT" sz="2000" dirty="0"/>
          </a:p>
          <a:p>
            <a:pPr marL="0" indent="0">
              <a:spcBef>
                <a:spcPts val="0"/>
              </a:spcBef>
              <a:buNone/>
            </a:pPr>
            <a:r>
              <a:rPr lang="de-AT" sz="2000" dirty="0"/>
              <a:t>   </a:t>
            </a:r>
            <a:r>
              <a:rPr lang="de-AT" sz="2000" dirty="0" smtClean="0"/>
              <a:t>schwefliger </a:t>
            </a:r>
            <a:r>
              <a:rPr lang="de-AT" sz="2000" dirty="0"/>
              <a:t>Säure  (mg/L)		   </a:t>
            </a:r>
            <a:r>
              <a:rPr lang="de-AT" sz="2000" dirty="0" smtClean="0"/>
              <a:t>		  schwefeliger </a:t>
            </a:r>
            <a:r>
              <a:rPr lang="de-AT" sz="2000" dirty="0"/>
              <a:t>Säure (mg/L)</a:t>
            </a:r>
          </a:p>
          <a:p>
            <a:endParaRPr lang="de-AT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164389" y="4820180"/>
            <a:ext cx="1728787" cy="357188"/>
          </a:xfrm>
          <a:prstGeom prst="rect">
            <a:avLst/>
          </a:prstGeom>
        </p:spPr>
        <p:txBody>
          <a:bodyPr/>
          <a:lstStyle/>
          <a:p>
            <a:r>
              <a:rPr lang="de-AT" sz="1400" dirty="0" smtClean="0"/>
              <a:t>15.5.2014</a:t>
            </a:r>
            <a:endParaRPr lang="de-AT" sz="1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95536" y="4823358"/>
            <a:ext cx="4464050" cy="357188"/>
          </a:xfrm>
          <a:prstGeom prst="rect">
            <a:avLst/>
          </a:prstGeom>
        </p:spPr>
        <p:txBody>
          <a:bodyPr/>
          <a:lstStyle/>
          <a:p>
            <a:r>
              <a:rPr lang="de-AT" sz="1400" dirty="0" smtClean="0"/>
              <a:t>Katharina Zechmeister</a:t>
            </a:r>
            <a:endParaRPr lang="de-AT" sz="1400" dirty="0"/>
          </a:p>
        </p:txBody>
      </p:sp>
      <p:pic>
        <p:nvPicPr>
          <p:cNvPr id="8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21906"/>
            <a:ext cx="3904084" cy="281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1906"/>
            <a:ext cx="3744416" cy="281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76326" y="4449425"/>
            <a:ext cx="3587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/>
              <a:t>Standard     Hefe  	</a:t>
            </a:r>
            <a:r>
              <a:rPr lang="de-AT" sz="1200" dirty="0" err="1" smtClean="0"/>
              <a:t>Hefe+BSA</a:t>
            </a:r>
            <a:r>
              <a:rPr lang="de-AT" sz="1200" dirty="0" smtClean="0"/>
              <a:t>    </a:t>
            </a:r>
            <a:r>
              <a:rPr lang="de-AT" sz="1200" dirty="0" err="1" smtClean="0"/>
              <a:t>Hefe,BSA,Chips</a:t>
            </a:r>
            <a:r>
              <a:rPr lang="de-AT" sz="1200" dirty="0" smtClean="0"/>
              <a:t>  </a:t>
            </a:r>
            <a:endParaRPr lang="de-AT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4960700" y="4520630"/>
            <a:ext cx="3587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/>
              <a:t>Standard     Hefe  	</a:t>
            </a:r>
            <a:r>
              <a:rPr lang="de-AT" sz="1200" dirty="0" err="1" smtClean="0"/>
              <a:t>Hefe+BSA</a:t>
            </a:r>
            <a:r>
              <a:rPr lang="de-AT" sz="1200" dirty="0" smtClean="0"/>
              <a:t>    </a:t>
            </a:r>
            <a:r>
              <a:rPr lang="de-AT" sz="1200" dirty="0" err="1" smtClean="0"/>
              <a:t>Hefe,BSA,Chips</a:t>
            </a:r>
            <a:r>
              <a:rPr lang="de-AT" sz="1200" dirty="0" smtClean="0"/>
              <a:t>  </a:t>
            </a:r>
            <a:endParaRPr lang="de-AT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1061085" y="2144697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63/</a:t>
            </a:r>
            <a:r>
              <a:rPr lang="de-AT" sz="1400" b="1" dirty="0" smtClean="0">
                <a:solidFill>
                  <a:srgbClr val="FF0000"/>
                </a:solidFill>
              </a:rPr>
              <a:t>46</a:t>
            </a:r>
            <a:endParaRPr lang="de-AT" sz="14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783913" y="1975420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63/</a:t>
            </a:r>
            <a:r>
              <a:rPr lang="de-AT" sz="1400" b="1" dirty="0" smtClean="0">
                <a:solidFill>
                  <a:srgbClr val="FF0000"/>
                </a:solidFill>
              </a:rPr>
              <a:t>42</a:t>
            </a:r>
            <a:endParaRPr lang="de-AT" sz="1400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493822" y="2544350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56/</a:t>
            </a:r>
            <a:r>
              <a:rPr lang="de-AT" sz="1400" b="1" dirty="0" smtClean="0">
                <a:solidFill>
                  <a:srgbClr val="FF0000"/>
                </a:solidFill>
              </a:rPr>
              <a:t>34</a:t>
            </a:r>
            <a:endParaRPr lang="de-AT" sz="1400" b="1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248025" y="3672823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45/</a:t>
            </a:r>
            <a:r>
              <a:rPr lang="de-AT" sz="1400" b="1" dirty="0" smtClean="0">
                <a:solidFill>
                  <a:srgbClr val="FF0000"/>
                </a:solidFill>
              </a:rPr>
              <a:t>29</a:t>
            </a:r>
            <a:endParaRPr lang="de-AT" sz="1400" b="1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26055" y="314960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17</a:t>
            </a:r>
            <a:endParaRPr lang="de-AT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6156069" y="263992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21</a:t>
            </a:r>
            <a:endParaRPr lang="de-AT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6969464" y="237507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22</a:t>
            </a:r>
            <a:endParaRPr lang="de-AT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7742535" y="348815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16</a:t>
            </a:r>
            <a:endParaRPr lang="de-AT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1357801" y="3826712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Arial"/>
                <a:cs typeface="Arial"/>
              </a:rPr>
              <a:t>∆ = 19/</a:t>
            </a:r>
            <a:r>
              <a:rPr lang="de-AT" b="1" dirty="0" smtClean="0">
                <a:solidFill>
                  <a:srgbClr val="FF0000"/>
                </a:solidFill>
                <a:latin typeface="Arial"/>
                <a:cs typeface="Arial"/>
              </a:rPr>
              <a:t>17</a:t>
            </a:r>
            <a:endParaRPr lang="de-A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339033"/>
            <a:ext cx="5548214" cy="607115"/>
          </a:xfrm>
        </p:spPr>
        <p:txBody>
          <a:bodyPr/>
          <a:lstStyle/>
          <a:p>
            <a:r>
              <a:rPr lang="de-AT" b="1" dirty="0" smtClean="0"/>
              <a:t>Ergebnisse ANALYTIK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03296"/>
            <a:ext cx="9144000" cy="3489723"/>
          </a:xfrm>
        </p:spPr>
        <p:txBody>
          <a:bodyPr/>
          <a:lstStyle/>
          <a:p>
            <a:pPr marL="0" indent="0">
              <a:buNone/>
            </a:pPr>
            <a:r>
              <a:rPr lang="de-AT" sz="2400" dirty="0" smtClean="0"/>
              <a:t>     </a:t>
            </a:r>
            <a:r>
              <a:rPr lang="de-AT" sz="2000" dirty="0" smtClean="0"/>
              <a:t>Gehalte </a:t>
            </a:r>
            <a:r>
              <a:rPr lang="de-AT" sz="2000" dirty="0"/>
              <a:t>an Acetaldehyd </a:t>
            </a:r>
            <a:r>
              <a:rPr lang="de-AT" sz="2000" dirty="0" smtClean="0"/>
              <a:t>(mg/l)			     Gehalte </a:t>
            </a:r>
            <a:r>
              <a:rPr lang="de-AT" sz="2000" dirty="0"/>
              <a:t>an Benztraubensäure </a:t>
            </a:r>
            <a:r>
              <a:rPr lang="de-AT" sz="2000" dirty="0" smtClean="0"/>
              <a:t> </a:t>
            </a:r>
            <a:r>
              <a:rPr lang="de-AT" sz="2000" dirty="0"/>
              <a:t>(mg/L) </a:t>
            </a:r>
            <a:endParaRPr lang="de-AT" sz="2000" b="1" dirty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164389" y="4837114"/>
            <a:ext cx="1728787" cy="357188"/>
          </a:xfrm>
          <a:prstGeom prst="rect">
            <a:avLst/>
          </a:prstGeom>
        </p:spPr>
        <p:txBody>
          <a:bodyPr/>
          <a:lstStyle/>
          <a:p>
            <a:r>
              <a:rPr lang="de-AT" sz="1400" dirty="0"/>
              <a:t>15.5.2014</a:t>
            </a:r>
          </a:p>
          <a:p>
            <a:endParaRPr lang="de-AT" sz="1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51520" y="4799014"/>
            <a:ext cx="4464050" cy="357188"/>
          </a:xfrm>
          <a:prstGeom prst="rect">
            <a:avLst/>
          </a:prstGeom>
        </p:spPr>
        <p:txBody>
          <a:bodyPr/>
          <a:lstStyle/>
          <a:p>
            <a:r>
              <a:rPr lang="de-AT" sz="1400" dirty="0" smtClean="0"/>
              <a:t>Katharina Zechmeister</a:t>
            </a:r>
            <a:endParaRPr lang="de-AT" sz="1400" dirty="0"/>
          </a:p>
        </p:txBody>
      </p:sp>
      <p:pic>
        <p:nvPicPr>
          <p:cNvPr id="7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0971"/>
            <a:ext cx="4032448" cy="30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17647"/>
            <a:ext cx="3816424" cy="297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76326" y="4407090"/>
            <a:ext cx="3587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/>
              <a:t>Standard     Hefe  	</a:t>
            </a:r>
            <a:r>
              <a:rPr lang="de-AT" sz="1200" dirty="0" err="1" smtClean="0"/>
              <a:t>Hefe+BSA</a:t>
            </a:r>
            <a:r>
              <a:rPr lang="de-AT" sz="1200" dirty="0" smtClean="0"/>
              <a:t>    </a:t>
            </a:r>
            <a:r>
              <a:rPr lang="de-AT" sz="1200" dirty="0" err="1" smtClean="0"/>
              <a:t>Hefe,BSA,Chips</a:t>
            </a:r>
            <a:r>
              <a:rPr lang="de-AT" sz="1200" dirty="0" smtClean="0"/>
              <a:t>  </a:t>
            </a:r>
            <a:endParaRPr lang="de-AT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5089064" y="4374036"/>
            <a:ext cx="3587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/>
              <a:t>Standard     Hefe  	</a:t>
            </a:r>
            <a:r>
              <a:rPr lang="de-AT" sz="1200" dirty="0" err="1" smtClean="0"/>
              <a:t>Hefe+BSA</a:t>
            </a:r>
            <a:r>
              <a:rPr lang="de-AT" sz="1200" dirty="0" smtClean="0"/>
              <a:t>    </a:t>
            </a:r>
            <a:r>
              <a:rPr lang="de-AT" sz="1200" dirty="0" err="1" smtClean="0"/>
              <a:t>Hefe,BSA,Chips</a:t>
            </a:r>
            <a:r>
              <a:rPr lang="de-AT" sz="1200" dirty="0" smtClean="0"/>
              <a:t>  </a:t>
            </a:r>
            <a:endParaRPr lang="de-AT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1074189" y="173567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20</a:t>
            </a:r>
            <a:endParaRPr lang="de-AT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1877200" y="175260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19</a:t>
            </a:r>
            <a:endParaRPr lang="de-AT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2665923" y="275682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8</a:t>
            </a:r>
            <a:endParaRPr lang="de-AT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3461790" y="330200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4</a:t>
            </a:r>
            <a:endParaRPr lang="de-AT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5561522" y="175410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7</a:t>
            </a:r>
            <a:endParaRPr lang="de-AT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364533" y="235421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4</a:t>
            </a:r>
            <a:endParaRPr lang="de-AT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7153256" y="306311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1</a:t>
            </a:r>
            <a:endParaRPr lang="de-AT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7949123" y="360829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0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7468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57411"/>
            <a:ext cx="8507288" cy="4363994"/>
          </a:xfrm>
        </p:spPr>
        <p:txBody>
          <a:bodyPr/>
          <a:lstStyle/>
          <a:p>
            <a:r>
              <a:rPr lang="de-AT" sz="2800" b="1" dirty="0" smtClean="0"/>
              <a:t>Ergebnisse WEINSENSORIK</a:t>
            </a:r>
            <a:br>
              <a:rPr lang="de-AT" sz="2800" b="1" dirty="0" smtClean="0"/>
            </a:br>
            <a:r>
              <a:rPr lang="de-AT" sz="1600" b="1" dirty="0" smtClean="0">
                <a:solidFill>
                  <a:srgbClr val="FF0000"/>
                </a:solidFill>
              </a:rPr>
              <a:t>amtliche Koster</a:t>
            </a:r>
            <a:r>
              <a:rPr lang="de-AT" sz="1600" dirty="0" smtClean="0"/>
              <a:t/>
            </a:r>
            <a:br>
              <a:rPr lang="de-AT" sz="1600" dirty="0" smtClean="0"/>
            </a:br>
            <a:r>
              <a:rPr lang="de-AT" sz="1600" dirty="0" smtClean="0"/>
              <a:t/>
            </a:r>
            <a:br>
              <a:rPr lang="de-AT" sz="1600" dirty="0" smtClean="0"/>
            </a:br>
            <a:r>
              <a:rPr lang="de-AT" sz="2000" b="1" dirty="0" smtClean="0"/>
              <a:t>Ergebnisse </a:t>
            </a:r>
            <a:r>
              <a:rPr lang="de-AT" sz="2000" b="1" dirty="0"/>
              <a:t>des LSD-Test Geschmack, </a:t>
            </a:r>
            <a:r>
              <a:rPr lang="de-AT" sz="2000" b="1" dirty="0" smtClean="0"/>
              <a:t>oxidativ-reduktiv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sz="2000" b="1" dirty="0" smtClean="0"/>
              <a:t>Ergebnisse </a:t>
            </a:r>
            <a:r>
              <a:rPr lang="de-AT" sz="2000" b="1" dirty="0"/>
              <a:t>des LSD-Test Gesamteindruck, </a:t>
            </a:r>
            <a:r>
              <a:rPr lang="de-AT" sz="2000" b="1" dirty="0" smtClean="0"/>
              <a:t>schlecht-gut</a:t>
            </a:r>
            <a:r>
              <a:rPr lang="de-AT" sz="2000" b="1" dirty="0"/>
              <a:t/>
            </a:r>
            <a:br>
              <a:rPr lang="de-AT" sz="2000" b="1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733919"/>
              </p:ext>
            </p:extLst>
          </p:nvPr>
        </p:nvGraphicFramePr>
        <p:xfrm>
          <a:off x="467545" y="1489747"/>
          <a:ext cx="7959579" cy="145575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99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Proben</a:t>
                      </a:r>
                      <a:endParaRPr lang="de-AT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Mittelwerte</a:t>
                      </a:r>
                      <a:endParaRPr lang="de-AT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 </a:t>
                      </a:r>
                      <a:endParaRPr lang="de-AT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Differenzen</a:t>
                      </a:r>
                      <a:endParaRPr lang="de-AT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 </a:t>
                      </a:r>
                      <a:endParaRPr lang="de-AT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LSD-Wert</a:t>
                      </a:r>
                      <a:endParaRPr lang="de-AT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100" dirty="0" smtClean="0">
                          <a:effectLst/>
                        </a:rPr>
                        <a:t>130407</a:t>
                      </a:r>
                      <a:r>
                        <a:rPr lang="de-AT" sz="1100" baseline="0" dirty="0" smtClean="0">
                          <a:effectLst/>
                        </a:rPr>
                        <a:t> </a:t>
                      </a:r>
                      <a:r>
                        <a:rPr lang="de-AT" sz="1100" dirty="0" smtClean="0">
                          <a:effectLst/>
                        </a:rPr>
                        <a:t>(</a:t>
                      </a:r>
                      <a:r>
                        <a:rPr lang="de-AT" sz="1100" dirty="0" err="1" smtClean="0">
                          <a:effectLst/>
                        </a:rPr>
                        <a:t>BSA+Chips</a:t>
                      </a:r>
                      <a:r>
                        <a:rPr lang="de-AT" sz="1100" dirty="0" smtClean="0">
                          <a:effectLst/>
                        </a:rPr>
                        <a:t>)   </a:t>
                      </a:r>
                      <a:endParaRPr lang="de-AT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 smtClean="0">
                          <a:effectLst/>
                        </a:rPr>
                        <a:t>7,06</a:t>
                      </a:r>
                      <a:endParaRPr lang="de-AT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>
                        <a:effectLst/>
                        <a:latin typeface="Calibri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>
                        <a:effectLst/>
                        <a:latin typeface="Calibri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>
                        <a:effectLst/>
                        <a:latin typeface="Calibri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0,79 </a:t>
                      </a:r>
                      <a:endParaRPr lang="de-AT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100" dirty="0" smtClean="0">
                          <a:effectLst/>
                        </a:rPr>
                        <a:t>130403 (Hefe aufrühren) </a:t>
                      </a:r>
                      <a:endParaRPr lang="de-AT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7,69</a:t>
                      </a:r>
                      <a:endParaRPr lang="de-AT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>
                        <a:effectLst/>
                        <a:latin typeface="Calibri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0,62 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=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>
                        <a:effectLst/>
                        <a:latin typeface="Calibri"/>
                      </a:endParaRPr>
                    </a:p>
                  </a:txBody>
                  <a:tcPr marL="87201" marR="872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100" dirty="0" smtClean="0">
                          <a:effectLst/>
                        </a:rPr>
                        <a:t>130401 (Kontrolle) </a:t>
                      </a:r>
                      <a:endParaRPr lang="de-AT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7,86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>
                        <a:effectLst/>
                        <a:latin typeface="Calibri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0,18 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=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>
                        <a:effectLst/>
                        <a:latin typeface="Calibri"/>
                      </a:endParaRPr>
                    </a:p>
                  </a:txBody>
                  <a:tcPr marL="87201" marR="872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100" dirty="0" smtClean="0">
                          <a:effectLst/>
                        </a:rPr>
                        <a:t>130405 (BSA) </a:t>
                      </a:r>
                      <a:endParaRPr lang="de-AT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7,92</a:t>
                      </a:r>
                      <a:endParaRPr lang="de-AT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>
                        <a:effectLst/>
                        <a:latin typeface="Calibri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0,05 </a:t>
                      </a:r>
                      <a:endParaRPr lang="de-AT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=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7201" marR="87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 dirty="0">
                        <a:effectLst/>
                        <a:latin typeface="Calibri"/>
                      </a:endParaRPr>
                    </a:p>
                  </a:txBody>
                  <a:tcPr marL="87201" marR="8720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164389" y="4913317"/>
            <a:ext cx="1728787" cy="357188"/>
          </a:xfrm>
          <a:prstGeom prst="rect">
            <a:avLst/>
          </a:prstGeom>
        </p:spPr>
        <p:txBody>
          <a:bodyPr/>
          <a:lstStyle/>
          <a:p>
            <a:r>
              <a:rPr lang="de-AT" sz="1400" dirty="0"/>
              <a:t>15.5.2014</a:t>
            </a:r>
          </a:p>
          <a:p>
            <a:endParaRPr lang="de-AT" sz="1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67544" y="4852521"/>
            <a:ext cx="4464050" cy="357188"/>
          </a:xfrm>
          <a:prstGeom prst="rect">
            <a:avLst/>
          </a:prstGeom>
        </p:spPr>
        <p:txBody>
          <a:bodyPr/>
          <a:lstStyle/>
          <a:p>
            <a:r>
              <a:rPr lang="de-AT" sz="1400" dirty="0" smtClean="0"/>
              <a:t>Katharina Zechmeister</a:t>
            </a:r>
            <a:endParaRPr lang="de-AT" sz="1400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477903"/>
              </p:ext>
            </p:extLst>
          </p:nvPr>
        </p:nvGraphicFramePr>
        <p:xfrm>
          <a:off x="467544" y="3321359"/>
          <a:ext cx="7992888" cy="148065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48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Proben</a:t>
                      </a:r>
                      <a:endParaRPr lang="de-AT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Mittelwerte</a:t>
                      </a:r>
                      <a:endParaRPr lang="de-AT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Differenzen</a:t>
                      </a:r>
                      <a:endParaRPr lang="de-AT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LSD-Wert</a:t>
                      </a:r>
                      <a:endParaRPr lang="de-AT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100" dirty="0" smtClean="0">
                          <a:effectLst/>
                        </a:rPr>
                        <a:t>130401 (Kontrolle) </a:t>
                      </a:r>
                      <a:endParaRPr lang="de-AT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6,61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0,97 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100" dirty="0" smtClean="0">
                          <a:effectLst/>
                        </a:rPr>
                        <a:t>130405 (BSA) </a:t>
                      </a:r>
                      <a:endParaRPr lang="de-AT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</a:rPr>
                        <a:t>7,25</a:t>
                      </a:r>
                      <a:endParaRPr lang="de-AT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0,64 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=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100" dirty="0" smtClean="0">
                          <a:effectLst/>
                        </a:rPr>
                        <a:t>130403 (Hefe aufrühren) </a:t>
                      </a:r>
                      <a:endParaRPr lang="de-AT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7,43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0,17 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=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100" dirty="0" smtClean="0">
                          <a:effectLst/>
                        </a:rPr>
                        <a:t>130407 (</a:t>
                      </a:r>
                      <a:r>
                        <a:rPr lang="de-AT" sz="1100" dirty="0" err="1" smtClean="0">
                          <a:effectLst/>
                        </a:rPr>
                        <a:t>BSA+Chips</a:t>
                      </a:r>
                      <a:r>
                        <a:rPr lang="de-AT" sz="1100" dirty="0" smtClean="0">
                          <a:effectLst/>
                        </a:rPr>
                        <a:t>) </a:t>
                      </a:r>
                      <a:endParaRPr lang="de-AT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8,39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0,96 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</a:rPr>
                        <a:t>=</a:t>
                      </a:r>
                      <a:endParaRPr lang="de-AT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Ellipse 12"/>
          <p:cNvSpPr/>
          <p:nvPr/>
        </p:nvSpPr>
        <p:spPr>
          <a:xfrm>
            <a:off x="3554617" y="3807414"/>
            <a:ext cx="50405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4" name="Ellipse 13"/>
          <p:cNvSpPr/>
          <p:nvPr/>
        </p:nvSpPr>
        <p:spPr>
          <a:xfrm>
            <a:off x="3150187" y="4509492"/>
            <a:ext cx="50405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5" name="Ellipse 14"/>
          <p:cNvSpPr/>
          <p:nvPr/>
        </p:nvSpPr>
        <p:spPr>
          <a:xfrm>
            <a:off x="3150187" y="2391214"/>
            <a:ext cx="50405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6" name="Ellipse 15"/>
          <p:cNvSpPr/>
          <p:nvPr/>
        </p:nvSpPr>
        <p:spPr>
          <a:xfrm>
            <a:off x="3150187" y="2656044"/>
            <a:ext cx="50405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7" name="Ellipse 16"/>
          <p:cNvSpPr/>
          <p:nvPr/>
        </p:nvSpPr>
        <p:spPr>
          <a:xfrm>
            <a:off x="3527159" y="1955585"/>
            <a:ext cx="50405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91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7204" y="187324"/>
            <a:ext cx="6408895" cy="607115"/>
          </a:xfrm>
        </p:spPr>
        <p:txBody>
          <a:bodyPr/>
          <a:lstStyle/>
          <a:p>
            <a:r>
              <a:rPr lang="de-AT" dirty="0" smtClean="0"/>
              <a:t>Ergebnisse WEINSENSORIK</a:t>
            </a:r>
            <a:endParaRPr lang="de-AT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134364"/>
              </p:ext>
            </p:extLst>
          </p:nvPr>
        </p:nvGraphicFramePr>
        <p:xfrm>
          <a:off x="899592" y="1653649"/>
          <a:ext cx="7056784" cy="313682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5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32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130401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Kontrolle</a:t>
                      </a:r>
                      <a:endParaRPr lang="de-AT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130404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Hefelagerung</a:t>
                      </a:r>
                      <a:endParaRPr lang="de-AT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130406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BSA</a:t>
                      </a:r>
                      <a:endParaRPr lang="de-AT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130408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Holzeinsatz</a:t>
                      </a:r>
                      <a:endParaRPr lang="de-AT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Note </a:t>
                      </a:r>
                      <a:r>
                        <a:rPr lang="de-AT" sz="1400" dirty="0" smtClean="0">
                          <a:effectLst/>
                        </a:rPr>
                        <a:t>1 (=beste)</a:t>
                      </a:r>
                      <a:endParaRPr lang="de-AT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16x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9x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12x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6x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7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Note2</a:t>
                      </a:r>
                      <a:endParaRPr lang="de-AT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15x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16x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9x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4x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7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Note3</a:t>
                      </a:r>
                      <a:endParaRPr lang="de-AT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11x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13x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14x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4x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7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 smtClean="0">
                          <a:effectLst/>
                        </a:rPr>
                        <a:t>Note4 (=schlechteste)</a:t>
                      </a:r>
                      <a:endParaRPr lang="de-AT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1x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5x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8x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29x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Rangsumme</a:t>
                      </a:r>
                      <a:endParaRPr lang="de-AT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84</a:t>
                      </a:r>
                      <a:endParaRPr lang="de-A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100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104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142</a:t>
                      </a:r>
                      <a:endParaRPr lang="de-A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7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Rangplatz</a:t>
                      </a:r>
                      <a:endParaRPr lang="de-AT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1</a:t>
                      </a:r>
                      <a:endParaRPr lang="de-A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2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3</a:t>
                      </a:r>
                      <a:endParaRPr lang="de-A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4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5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signifikanter Unterschied</a:t>
                      </a:r>
                      <a:endParaRPr lang="de-AT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14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=</a:t>
                      </a:r>
                      <a:endParaRPr lang="de-A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</a:rPr>
                        <a:t>=</a:t>
                      </a:r>
                      <a:endParaRPr lang="de-A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≠</a:t>
                      </a:r>
                      <a:endParaRPr lang="de-A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164389" y="4786312"/>
            <a:ext cx="1728787" cy="357188"/>
          </a:xfrm>
          <a:prstGeom prst="rect">
            <a:avLst/>
          </a:prstGeom>
        </p:spPr>
        <p:txBody>
          <a:bodyPr/>
          <a:lstStyle/>
          <a:p>
            <a:r>
              <a:rPr lang="de-AT" sz="1400" dirty="0"/>
              <a:t>15.5.2014</a:t>
            </a:r>
          </a:p>
          <a:p>
            <a:endParaRPr lang="de-AT" sz="1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07950" y="4806156"/>
            <a:ext cx="4464050" cy="357188"/>
          </a:xfrm>
          <a:prstGeom prst="rect">
            <a:avLst/>
          </a:prstGeom>
        </p:spPr>
        <p:txBody>
          <a:bodyPr/>
          <a:lstStyle/>
          <a:p>
            <a:r>
              <a:rPr lang="de-AT" sz="1400" dirty="0" smtClean="0"/>
              <a:t>Katharina Zechmeister</a:t>
            </a:r>
            <a:endParaRPr lang="de-AT" sz="14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99592" y="1082956"/>
            <a:ext cx="678583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Ergebnisse der Rangordnungsprüfung (</a:t>
            </a:r>
            <a:r>
              <a:rPr kumimoji="0" lang="de-AT" alt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StudentInnen</a:t>
            </a:r>
            <a:r>
              <a:rPr kumimoji="0" lang="de-AT" alt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de-AT" altLang="de-DE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489577" y="3396667"/>
            <a:ext cx="504056" cy="3657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" name="Ellipse 9"/>
          <p:cNvSpPr/>
          <p:nvPr/>
        </p:nvSpPr>
        <p:spPr>
          <a:xfrm>
            <a:off x="7145146" y="3396667"/>
            <a:ext cx="504056" cy="3657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996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119774"/>
            <a:ext cx="5548214" cy="607115"/>
          </a:xfrm>
        </p:spPr>
        <p:txBody>
          <a:bodyPr/>
          <a:lstStyle/>
          <a:p>
            <a:r>
              <a:rPr lang="de-AT" b="1" dirty="0" smtClean="0"/>
              <a:t>Fazit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9724" y="767041"/>
            <a:ext cx="8321676" cy="941981"/>
          </a:xfrm>
        </p:spPr>
        <p:txBody>
          <a:bodyPr/>
          <a:lstStyle/>
          <a:p>
            <a:r>
              <a:rPr lang="de-AT" sz="2000" dirty="0" smtClean="0"/>
              <a:t>von geschulten Koster wurde die Variante „Holzeinsatz“ am besten bewertet, allerdings von ungeschulten am schlechtesten</a:t>
            </a:r>
            <a:endParaRPr lang="de-AT" sz="2000" dirty="0"/>
          </a:p>
          <a:p>
            <a:pPr>
              <a:tabLst>
                <a:tab pos="8161338" algn="l"/>
              </a:tabLst>
            </a:pPr>
            <a:r>
              <a:rPr lang="de-AT" sz="2000" dirty="0" smtClean="0"/>
              <a:t>in </a:t>
            </a:r>
            <a:r>
              <a:rPr lang="de-AT" sz="2000" dirty="0"/>
              <a:t>den Varianten „BSA“ und „Holzeinsatz“ </a:t>
            </a:r>
            <a:r>
              <a:rPr lang="de-AT" sz="2000" dirty="0" smtClean="0"/>
              <a:t>konnte </a:t>
            </a:r>
            <a:r>
              <a:rPr lang="de-AT" sz="2000" dirty="0"/>
              <a:t>der Gehalt </a:t>
            </a:r>
            <a:r>
              <a:rPr lang="de-AT" sz="2000" dirty="0" smtClean="0"/>
              <a:t>an Schwefelfressern Acetaldehyd </a:t>
            </a:r>
            <a:r>
              <a:rPr lang="de-AT" sz="2000" dirty="0"/>
              <a:t>und </a:t>
            </a:r>
            <a:r>
              <a:rPr lang="de-AT" sz="2000" dirty="0" err="1" smtClean="0"/>
              <a:t>Ketoglutarsäure</a:t>
            </a:r>
            <a:r>
              <a:rPr lang="de-AT" sz="2000" dirty="0" smtClean="0"/>
              <a:t>                                         deutlich verringert und somit der   Gehalt an                                                  gebundenen und gesamten SO</a:t>
            </a:r>
            <a:r>
              <a:rPr lang="de-AT" sz="2000" baseline="-25000" dirty="0" smtClean="0"/>
              <a:t>2</a:t>
            </a:r>
            <a:r>
              <a:rPr lang="de-AT" sz="2000" dirty="0" smtClean="0"/>
              <a:t>  signifikant um                                          rund </a:t>
            </a:r>
            <a:r>
              <a:rPr lang="de-AT" sz="2000" baseline="30000" dirty="0" smtClean="0"/>
              <a:t>1</a:t>
            </a:r>
            <a:r>
              <a:rPr lang="de-AT" sz="2000" dirty="0" smtClean="0"/>
              <a:t>/</a:t>
            </a:r>
            <a:r>
              <a:rPr lang="de-AT" sz="2000" baseline="-25000" dirty="0" smtClean="0"/>
              <a:t>3 </a:t>
            </a:r>
            <a:r>
              <a:rPr lang="de-AT" sz="2000" dirty="0" smtClean="0"/>
              <a:t> </a:t>
            </a:r>
            <a:r>
              <a:rPr lang="de-AT" sz="2000" dirty="0"/>
              <a:t>gesenkt werden</a:t>
            </a:r>
          </a:p>
          <a:p>
            <a:r>
              <a:rPr lang="de-AT" sz="2000" dirty="0" smtClean="0"/>
              <a:t>Die Variante „Holzeinsatz“ war trotz niedrigem Gehalt                                                                           an freiem und gesamten SO</a:t>
            </a:r>
            <a:r>
              <a:rPr lang="de-AT" sz="2000" baseline="-25000" dirty="0" smtClean="0"/>
              <a:t>2</a:t>
            </a:r>
            <a:r>
              <a:rPr lang="de-AT" sz="2000" dirty="0" smtClean="0"/>
              <a:t> stabil aber sensorisch                         ungewöhnlich, ambivalent</a:t>
            </a:r>
            <a:r>
              <a:rPr lang="de-AT" sz="2000" dirty="0"/>
              <a:t>	</a:t>
            </a:r>
            <a:endParaRPr lang="de-AT" sz="2000" dirty="0" smtClean="0"/>
          </a:p>
          <a:p>
            <a:r>
              <a:rPr lang="de-AT" sz="2000" dirty="0" smtClean="0"/>
              <a:t>Hefekontakt, BSA und Holzeinsatz sind geeignete Verfahren um den SO</a:t>
            </a:r>
            <a:r>
              <a:rPr lang="de-AT" sz="2000" baseline="-25000" dirty="0" smtClean="0"/>
              <a:t>2</a:t>
            </a:r>
            <a:r>
              <a:rPr lang="de-AT" sz="2000" dirty="0" smtClean="0"/>
              <a:t>-Gehalt zu verringern, sie beeinflussen aber die </a:t>
            </a:r>
            <a:r>
              <a:rPr lang="de-AT" sz="2000" dirty="0" err="1" smtClean="0"/>
              <a:t>Weintypizität</a:t>
            </a:r>
            <a:r>
              <a:rPr lang="de-AT" sz="2000" dirty="0" smtClean="0"/>
              <a:t> deutlich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7308323" y="4786312"/>
            <a:ext cx="1175278" cy="357188"/>
          </a:xfrm>
          <a:prstGeom prst="rect">
            <a:avLst/>
          </a:prstGeom>
        </p:spPr>
        <p:txBody>
          <a:bodyPr/>
          <a:lstStyle/>
          <a:p>
            <a:r>
              <a:rPr lang="de-AT" sz="1400" dirty="0"/>
              <a:t>15.5.2014</a:t>
            </a:r>
          </a:p>
          <a:p>
            <a:endParaRPr lang="de-AT" sz="1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96850" y="4796631"/>
            <a:ext cx="4464050" cy="357188"/>
          </a:xfrm>
          <a:prstGeom prst="rect">
            <a:avLst/>
          </a:prstGeom>
        </p:spPr>
        <p:txBody>
          <a:bodyPr/>
          <a:lstStyle/>
          <a:p>
            <a:r>
              <a:rPr lang="de-AT" sz="1400" dirty="0" smtClean="0"/>
              <a:t>Katharina Zechmeister</a:t>
            </a:r>
            <a:endParaRPr lang="de-AT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09" y="1921187"/>
            <a:ext cx="2472267" cy="208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4" descr="klosterneubu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1553766"/>
            <a:ext cx="7561262" cy="321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400050" y="95250"/>
            <a:ext cx="8620125" cy="1323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8852" name="WordArt 2"/>
          <p:cNvSpPr>
            <a:spLocks noChangeArrowheads="1" noChangeShapeType="1" noTextEdit="1"/>
          </p:cNvSpPr>
          <p:nvPr/>
        </p:nvSpPr>
        <p:spPr bwMode="auto">
          <a:xfrm>
            <a:off x="536575" y="298251"/>
            <a:ext cx="8226425" cy="9179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lgerian"/>
              </a:rPr>
              <a:t>Vielen Dank für Ihre</a:t>
            </a:r>
          </a:p>
          <a:p>
            <a:pPr algn="ctr"/>
            <a:r>
              <a:rPr lang="de-DE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lgerian"/>
              </a:rPr>
              <a:t>geschätzte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40063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107950" y="927011"/>
            <a:ext cx="9036050" cy="560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250" indent="-476250" defTabSz="641350" eaLnBrk="0" hangingPunct="0">
              <a:lnSpc>
                <a:spcPts val="2700"/>
              </a:lnSpc>
              <a:tabLst>
                <a:tab pos="663575" algn="l"/>
                <a:tab pos="952500" algn="l"/>
              </a:tabLst>
            </a:pP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1)   ANTIMIKROBIELLE WIRKUNG: </a:t>
            </a:r>
          </a:p>
          <a:p>
            <a:pPr marL="476250" indent="-476250" defTabSz="641350" eaLnBrk="0" hangingPunct="0">
              <a:lnSpc>
                <a:spcPts val="2700"/>
              </a:lnSpc>
              <a:tabLst>
                <a:tab pos="663575" algn="l"/>
                <a:tab pos="952500" algn="l"/>
              </a:tabLst>
            </a:pPr>
            <a:r>
              <a:rPr lang="en-GB" sz="2000" dirty="0">
                <a:solidFill>
                  <a:srgbClr val="900056"/>
                </a:solidFill>
                <a:cs typeface="Times New Roman" pitchFamily="18" charset="0"/>
              </a:rPr>
              <a:t>	</a:t>
            </a: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en-GB" sz="2000" dirty="0" err="1">
                <a:solidFill>
                  <a:srgbClr val="002060"/>
                </a:solidFill>
                <a:cs typeface="Times New Roman" pitchFamily="18" charset="0"/>
              </a:rPr>
              <a:t>Breite</a:t>
            </a: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+ 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selektive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cs typeface="Times New Roman" pitchFamily="18" charset="0"/>
              </a:rPr>
              <a:t>Wirkung</a:t>
            </a: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gegen</a:t>
            </a: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en-GB" sz="2000" b="1" dirty="0" err="1" smtClean="0">
                <a:solidFill>
                  <a:srgbClr val="00B050"/>
                </a:solidFill>
                <a:cs typeface="Times New Roman" pitchFamily="18" charset="0"/>
              </a:rPr>
              <a:t>Bakterien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 , </a:t>
            </a:r>
            <a:r>
              <a:rPr lang="en-GB" sz="2000" b="1" dirty="0" smtClean="0">
                <a:solidFill>
                  <a:srgbClr val="00B050"/>
                </a:solidFill>
                <a:cs typeface="Times New Roman" pitchFamily="18" charset="0"/>
              </a:rPr>
              <a:t>	Wilde </a:t>
            </a:r>
            <a:r>
              <a:rPr lang="en-GB" sz="2000" b="1" dirty="0" err="1" smtClean="0">
                <a:solidFill>
                  <a:srgbClr val="00B050"/>
                </a:solidFill>
                <a:cs typeface="Times New Roman" pitchFamily="18" charset="0"/>
              </a:rPr>
              <a:t>Hefen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	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									</a:t>
            </a:r>
            <a:r>
              <a:rPr lang="en-GB" sz="2000" b="1" dirty="0" err="1" smtClean="0">
                <a:solidFill>
                  <a:srgbClr val="00B050"/>
                </a:solidFill>
                <a:cs typeface="Times New Roman" pitchFamily="18" charset="0"/>
              </a:rPr>
              <a:t>Brettanomyces</a:t>
            </a:r>
            <a:r>
              <a:rPr lang="en-GB" sz="2000" dirty="0" smtClean="0">
                <a:solidFill>
                  <a:srgbClr val="0070C0"/>
                </a:solidFill>
                <a:cs typeface="Times New Roman" pitchFamily="18" charset="0"/>
              </a:rPr>
              <a:t> , </a:t>
            </a:r>
            <a:r>
              <a:rPr lang="en-GB" sz="2000" b="1" dirty="0" err="1" smtClean="0">
                <a:solidFill>
                  <a:srgbClr val="00B050"/>
                </a:solidFill>
                <a:cs typeface="Times New Roman" pitchFamily="18" charset="0"/>
              </a:rPr>
              <a:t>Schimmelpilze</a:t>
            </a:r>
            <a:r>
              <a:rPr lang="en-GB" sz="20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endParaRPr lang="en-GB" sz="2000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ts val="2700"/>
              </a:lnSpc>
              <a:defRPr/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	</a:t>
            </a:r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	</a:t>
            </a:r>
            <a:r>
              <a:rPr lang="en-GB" sz="2000" b="1" dirty="0" err="1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glücklicherweise</a:t>
            </a:r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 </a:t>
            </a:r>
            <a:r>
              <a:rPr lang="en-GB" sz="2000" b="1" dirty="0" err="1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ist</a:t>
            </a:r>
            <a:r>
              <a:rPr lang="en-GB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die </a:t>
            </a:r>
            <a:r>
              <a:rPr lang="de-DE" sz="2000" b="1" dirty="0" err="1" smtClean="0">
                <a:solidFill>
                  <a:srgbClr val="00B0F0"/>
                </a:solidFill>
                <a:cs typeface="Times New Roman" pitchFamily="18" charset="0"/>
              </a:rPr>
              <a:t>Gärhefe</a:t>
            </a:r>
            <a:r>
              <a:rPr lang="de-DE" sz="20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b="1" dirty="0" err="1">
                <a:solidFill>
                  <a:srgbClr val="00B0F0"/>
                </a:solidFill>
                <a:cs typeface="Times New Roman" pitchFamily="18" charset="0"/>
              </a:rPr>
              <a:t>Sacch</a:t>
            </a:r>
            <a:r>
              <a:rPr lang="de-DE" sz="2000" b="1" dirty="0">
                <a:solidFill>
                  <a:srgbClr val="00B0F0"/>
                </a:solidFill>
                <a:cs typeface="Times New Roman" pitchFamily="18" charset="0"/>
              </a:rPr>
              <a:t>. </a:t>
            </a:r>
            <a:r>
              <a:rPr lang="de-DE" sz="2000" b="1" dirty="0" err="1" smtClean="0">
                <a:solidFill>
                  <a:srgbClr val="00B0F0"/>
                </a:solidFill>
                <a:cs typeface="Times New Roman" pitchFamily="18" charset="0"/>
              </a:rPr>
              <a:t>cerevisiae</a:t>
            </a:r>
            <a:r>
              <a:rPr lang="de-DE" sz="20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de-DE" sz="20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sehr SO</a:t>
            </a:r>
            <a:r>
              <a:rPr lang="de-DE" sz="2000" baseline="-250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2 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resistent</a:t>
            </a:r>
          </a:p>
          <a:p>
            <a:pPr>
              <a:lnSpc>
                <a:spcPts val="2700"/>
              </a:lnSpc>
              <a:defRPr/>
            </a:pPr>
            <a:r>
              <a:rPr lang="de-DE" sz="20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	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	Wirkstoff: </a:t>
            </a:r>
            <a:r>
              <a:rPr lang="de-DE" sz="2000" dirty="0" err="1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undissoziertes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schweflige Säure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	</a:t>
            </a:r>
            <a:endParaRPr lang="de-DE" sz="2000" dirty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476250" indent="-476250" defTabSz="641350" eaLnBrk="0" hangingPunct="0">
              <a:lnSpc>
                <a:spcPts val="2700"/>
              </a:lnSpc>
              <a:tabLst>
                <a:tab pos="663575" algn="l"/>
                <a:tab pos="952500" algn="l"/>
              </a:tabLst>
            </a:pP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2)</a:t>
            </a: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   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ANTIOXIDATIVE </a:t>
            </a: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WIRKUNG: </a:t>
            </a:r>
          </a:p>
          <a:p>
            <a:pPr marL="476250" indent="-476250" defTabSz="641350" eaLnBrk="0" hangingPunct="0">
              <a:lnSpc>
                <a:spcPts val="2700"/>
              </a:lnSpc>
              <a:tabLst>
                <a:tab pos="663575" algn="l"/>
                <a:tab pos="952500" algn="l"/>
              </a:tabLst>
            </a:pPr>
            <a:r>
              <a:rPr lang="en-GB" sz="2000" dirty="0">
                <a:solidFill>
                  <a:srgbClr val="900056"/>
                </a:solidFill>
                <a:cs typeface="Times New Roman" pitchFamily="18" charset="0"/>
              </a:rPr>
              <a:t>	</a:t>
            </a: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chemisches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Abbinden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 von 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Sauerstoff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, 1 mg O2 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bindet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 4 mg SO2</a:t>
            </a:r>
          </a:p>
          <a:p>
            <a:pPr marL="476250" indent="-476250" defTabSz="641350" eaLnBrk="0" hangingPunct="0">
              <a:lnSpc>
                <a:spcPts val="2700"/>
              </a:lnSpc>
              <a:tabLst>
                <a:tab pos="663575" algn="l"/>
                <a:tab pos="952500" algn="l"/>
              </a:tabLst>
            </a:pPr>
            <a:r>
              <a:rPr lang="de-DE" sz="20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   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ABBINDEN VON CARBONYLEN-AROMAMODULATION: </a:t>
            </a:r>
            <a:endParaRPr lang="en-GB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476250" indent="-476250" defTabSz="641350" eaLnBrk="0" hangingPunct="0">
              <a:lnSpc>
                <a:spcPts val="2700"/>
              </a:lnSpc>
              <a:tabLst>
                <a:tab pos="663575" algn="l"/>
                <a:tab pos="952500" algn="l"/>
              </a:tabLst>
            </a:pPr>
            <a:r>
              <a:rPr lang="en-GB" sz="2000" dirty="0">
                <a:solidFill>
                  <a:srgbClr val="900056"/>
                </a:solidFill>
                <a:cs typeface="Times New Roman" pitchFamily="18" charset="0"/>
              </a:rPr>
              <a:t>	</a:t>
            </a: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Gäraroma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grüner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Apfel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Sherrynote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wird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maskiert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 – 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aber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gebundenes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 SO2</a:t>
            </a:r>
          </a:p>
          <a:p>
            <a:pPr marL="476250" indent="-476250" defTabSz="641350" eaLnBrk="0" hangingPunct="0">
              <a:lnSpc>
                <a:spcPts val="2700"/>
              </a:lnSpc>
              <a:tabLst>
                <a:tab pos="663575" algn="l"/>
                <a:tab pos="952500" algn="l"/>
              </a:tabLst>
            </a:pP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4)</a:t>
            </a: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   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ENZYMHEMMENDE WIRKUNG</a:t>
            </a: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: </a:t>
            </a:r>
          </a:p>
          <a:p>
            <a:pPr marL="476250" indent="-476250" defTabSz="641350" eaLnBrk="0" hangingPunct="0">
              <a:lnSpc>
                <a:spcPts val="2700"/>
              </a:lnSpc>
              <a:tabLst>
                <a:tab pos="663575" algn="l"/>
                <a:tab pos="952500" algn="l"/>
              </a:tabLst>
            </a:pPr>
            <a:r>
              <a:rPr lang="en-GB" sz="2000" dirty="0">
                <a:solidFill>
                  <a:srgbClr val="900056"/>
                </a:solidFill>
                <a:cs typeface="Times New Roman" pitchFamily="18" charset="0"/>
              </a:rPr>
              <a:t>	</a:t>
            </a: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Hemmung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 der </a:t>
            </a:r>
            <a:r>
              <a:rPr lang="en-GB" sz="2000" dirty="0" err="1">
                <a:solidFill>
                  <a:srgbClr val="002060"/>
                </a:solidFill>
                <a:cs typeface="Times New Roman" pitchFamily="18" charset="0"/>
              </a:rPr>
              <a:t>t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raubeneigenen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Phenoloxidase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 (</a:t>
            </a:r>
            <a:r>
              <a:rPr lang="en-GB" sz="2000" dirty="0" err="1" smtClean="0">
                <a:solidFill>
                  <a:srgbClr val="002060"/>
                </a:solidFill>
                <a:cs typeface="Times New Roman" pitchFamily="18" charset="0"/>
              </a:rPr>
              <a:t>Tyrosinase</a:t>
            </a: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)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											</a:t>
            </a:r>
            <a:endParaRPr lang="en-GB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476250" indent="-476250" defTabSz="641350" eaLnBrk="0" hangingPunct="0">
              <a:lnSpc>
                <a:spcPts val="2700"/>
              </a:lnSpc>
              <a:tabLst>
                <a:tab pos="663575" algn="l"/>
                <a:tab pos="952500" algn="l"/>
              </a:tabLst>
            </a:pP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			</a:t>
            </a:r>
          </a:p>
          <a:p>
            <a:pPr marL="476250" indent="-476250" defTabSz="641350" eaLnBrk="0" hangingPunct="0">
              <a:lnSpc>
                <a:spcPts val="2700"/>
              </a:lnSpc>
              <a:tabLst>
                <a:tab pos="663575" algn="l"/>
                <a:tab pos="952500" algn="l"/>
              </a:tabLst>
            </a:pPr>
            <a:endParaRPr lang="en-GB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476250" indent="-476250" defTabSz="641350" eaLnBrk="0" hangingPunct="0">
              <a:lnSpc>
                <a:spcPts val="2700"/>
              </a:lnSpc>
              <a:tabLst>
                <a:tab pos="663575" algn="l"/>
                <a:tab pos="952500" algn="l"/>
              </a:tabLst>
            </a:pPr>
            <a:endParaRPr lang="en-GB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476250" indent="-476250" defTabSz="641350" eaLnBrk="0" hangingPunct="0">
              <a:lnSpc>
                <a:spcPts val="2700"/>
              </a:lnSpc>
              <a:tabLst>
                <a:tab pos="663575" algn="l"/>
                <a:tab pos="952500" algn="l"/>
              </a:tabLst>
            </a:pPr>
            <a:r>
              <a:rPr lang="en-GB" sz="2000" dirty="0">
                <a:solidFill>
                  <a:srgbClr val="002060"/>
                </a:solidFill>
                <a:cs typeface="Times New Roman" pitchFamily="18" charset="0"/>
              </a:rPr>
              <a:t>  </a:t>
            </a:r>
            <a:endParaRPr lang="de-AT" sz="2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2534" name="WordArt 3"/>
          <p:cNvSpPr>
            <a:spLocks noChangeArrowheads="1" noChangeShapeType="1" noTextEdit="1"/>
          </p:cNvSpPr>
          <p:nvPr/>
        </p:nvSpPr>
        <p:spPr bwMode="auto">
          <a:xfrm>
            <a:off x="251519" y="266700"/>
            <a:ext cx="6901755" cy="5376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12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LEISTET SCHWEFELDIOXID </a:t>
            </a:r>
          </a:p>
        </p:txBody>
      </p:sp>
    </p:spTree>
    <p:extLst>
      <p:ext uri="{BB962C8B-B14F-4D97-AF65-F5344CB8AC3E}">
        <p14:creationId xmlns:p14="http://schemas.microsoft.com/office/powerpoint/2010/main" val="14707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395288" y="1344217"/>
            <a:ext cx="8351838" cy="311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de-AT" dirty="0">
                <a:cs typeface="Arial" charset="0"/>
              </a:rPr>
              <a:t>Ca. 95 % aller Menschen verfügen über wirkungsvoller Entgiftungsmechanismus, </a:t>
            </a:r>
          </a:p>
          <a:p>
            <a:pPr>
              <a:lnSpc>
                <a:spcPct val="110000"/>
              </a:lnSpc>
            </a:pPr>
            <a:r>
              <a:rPr lang="de-AT" dirty="0">
                <a:cs typeface="Arial" charset="0"/>
              </a:rPr>
              <a:t>ca. 5 % haben aber schwache </a:t>
            </a:r>
            <a:r>
              <a:rPr lang="de-AT" dirty="0" err="1">
                <a:cs typeface="Arial" charset="0"/>
              </a:rPr>
              <a:t>Sulftioxidase</a:t>
            </a:r>
            <a:endParaRPr lang="de-AT" dirty="0"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de-AT" dirty="0">
                <a:cs typeface="Arial" charset="0"/>
              </a:rPr>
              <a:t>= Unverträglichkeitsreaktionen 	Pseudo-Allergie - Tendenz zunehmend daher </a:t>
            </a:r>
          </a:p>
          <a:p>
            <a:pPr>
              <a:lnSpc>
                <a:spcPct val="110000"/>
              </a:lnSpc>
            </a:pPr>
            <a:endParaRPr lang="de-AT" b="1" dirty="0"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de-AT" b="1" dirty="0" smtClean="0">
                <a:cs typeface="Arial" charset="0"/>
              </a:rPr>
              <a:t>ALLERGEN-KENNZEICHNUNGSPFLICHT: </a:t>
            </a:r>
            <a:endParaRPr lang="de-AT" b="1" dirty="0"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de-AT" b="1" dirty="0">
                <a:cs typeface="Arial" charset="0"/>
              </a:rPr>
              <a:t>	</a:t>
            </a:r>
          </a:p>
          <a:p>
            <a:pPr>
              <a:lnSpc>
                <a:spcPct val="110000"/>
              </a:lnSpc>
            </a:pPr>
            <a:r>
              <a:rPr lang="de-AT" b="1" dirty="0">
                <a:cs typeface="Arial" charset="0"/>
              </a:rPr>
              <a:t>wenn gesamt SO</a:t>
            </a:r>
            <a:r>
              <a:rPr lang="de-AT" b="1" baseline="-25000" dirty="0">
                <a:cs typeface="Arial" charset="0"/>
              </a:rPr>
              <a:t>2</a:t>
            </a:r>
            <a:r>
              <a:rPr lang="de-AT" b="1" dirty="0">
                <a:cs typeface="Arial" charset="0"/>
              </a:rPr>
              <a:t> &gt; 10 mg/l</a:t>
            </a:r>
          </a:p>
          <a:p>
            <a:pPr>
              <a:lnSpc>
                <a:spcPct val="110000"/>
              </a:lnSpc>
            </a:pPr>
            <a:r>
              <a:rPr lang="de-AT" b="1" dirty="0">
                <a:cs typeface="Arial" charset="0"/>
              </a:rPr>
              <a:t>	„Enthält: Sulfite“ </a:t>
            </a:r>
          </a:p>
          <a:p>
            <a:pPr>
              <a:lnSpc>
                <a:spcPct val="110000"/>
              </a:lnSpc>
            </a:pPr>
            <a:r>
              <a:rPr lang="de-AT" b="1" dirty="0">
                <a:cs typeface="Arial" charset="0"/>
              </a:rPr>
              <a:t>	„Enthält Schwefeldioxid“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de-AT" dirty="0">
                <a:cs typeface="Arial" charset="0"/>
              </a:rPr>
              <a:t>  </a:t>
            </a:r>
            <a:endParaRPr lang="de-DE" dirty="0">
              <a:cs typeface="Arial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46050" y="342899"/>
            <a:ext cx="6921500" cy="5881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12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+mj-lt"/>
              </a:rPr>
              <a:t>NEGATIVE WIRKUNGEN VON </a:t>
            </a:r>
            <a:r>
              <a:rPr lang="de-DE" sz="12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+mj-lt"/>
              </a:rPr>
              <a:t>SCHWEFELDIOXID</a:t>
            </a:r>
            <a:endParaRPr lang="de-DE" sz="1200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20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2625" y="1056227"/>
            <a:ext cx="8281988" cy="40872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AT" dirty="0">
                <a:cs typeface="Arial" pitchFamily="34" charset="0"/>
              </a:rPr>
              <a:t>Nicht übersehen darf man auch die </a:t>
            </a:r>
            <a:r>
              <a:rPr lang="de-AT" b="1" dirty="0">
                <a:solidFill>
                  <a:srgbClr val="FF0000"/>
                </a:solidFill>
                <a:cs typeface="Arial" pitchFamily="34" charset="0"/>
              </a:rPr>
              <a:t>negativen Wirkungen auf die Weinqualität:</a:t>
            </a:r>
            <a:endParaRPr lang="de-AT" dirty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de-AT" sz="800" b="1" dirty="0"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de-AT" dirty="0" err="1">
                <a:cs typeface="Arial" pitchFamily="34" charset="0"/>
              </a:rPr>
              <a:t>Geruchliche</a:t>
            </a:r>
            <a:r>
              <a:rPr lang="de-AT" dirty="0">
                <a:cs typeface="Arial" pitchFamily="34" charset="0"/>
              </a:rPr>
              <a:t> (SO</a:t>
            </a:r>
            <a:r>
              <a:rPr lang="de-AT" baseline="-25000" dirty="0">
                <a:cs typeface="Arial" pitchFamily="34" charset="0"/>
              </a:rPr>
              <a:t>2</a:t>
            </a:r>
            <a:r>
              <a:rPr lang="de-AT" dirty="0">
                <a:cs typeface="Arial" pitchFamily="34" charset="0"/>
              </a:rPr>
              <a:t>-Stich) und visuelle (</a:t>
            </a:r>
            <a:r>
              <a:rPr lang="de-AT" dirty="0" err="1">
                <a:cs typeface="Arial" pitchFamily="34" charset="0"/>
              </a:rPr>
              <a:t>Hellfärbigkeit</a:t>
            </a:r>
            <a:r>
              <a:rPr lang="de-AT" dirty="0">
                <a:cs typeface="Arial" pitchFamily="34" charset="0"/>
              </a:rPr>
              <a:t>)  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AT" b="1" dirty="0">
                <a:cs typeface="Arial" pitchFamily="34" charset="0"/>
              </a:rPr>
              <a:t>    Minderung</a:t>
            </a:r>
            <a:r>
              <a:rPr lang="de-AT" dirty="0">
                <a:cs typeface="Arial" pitchFamily="34" charset="0"/>
              </a:rPr>
              <a:t> der</a:t>
            </a:r>
            <a:r>
              <a:rPr lang="de-AT" b="1" dirty="0">
                <a:cs typeface="Arial" pitchFamily="34" charset="0"/>
              </a:rPr>
              <a:t> Weinqualität </a:t>
            </a:r>
            <a:r>
              <a:rPr lang="de-AT" dirty="0">
                <a:cs typeface="Arial" pitchFamily="34" charset="0"/>
              </a:rPr>
              <a:t>bei zu hohen Dosen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de-AT" sz="800" dirty="0"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de-AT" dirty="0" smtClean="0">
                <a:cs typeface="Arial" pitchFamily="34" charset="0"/>
              </a:rPr>
              <a:t>Verstärkte </a:t>
            </a:r>
            <a:r>
              <a:rPr lang="de-AT" b="1" dirty="0" err="1" smtClean="0">
                <a:cs typeface="Arial" pitchFamily="34" charset="0"/>
              </a:rPr>
              <a:t>Böckserbildung</a:t>
            </a:r>
            <a:r>
              <a:rPr lang="de-AT" dirty="0" smtClean="0">
                <a:cs typeface="Arial" pitchFamily="34" charset="0"/>
              </a:rPr>
              <a:t>, da Hefen alle 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AT" dirty="0" smtClean="0">
                <a:cs typeface="Arial" pitchFamily="34" charset="0"/>
              </a:rPr>
              <a:t>    Schwefelquellen zur Bildung von 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de-AT" dirty="0" smtClean="0">
                <a:cs typeface="Arial" pitchFamily="34" charset="0"/>
              </a:rPr>
              <a:t>    Sulfiden (Geruch nach faulen Eier) heranziehen können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de-AT" sz="800" dirty="0" smtClean="0">
              <a:cs typeface="Arial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de-AT" dirty="0" smtClean="0">
                <a:cs typeface="Arial" pitchFamily="34" charset="0"/>
              </a:rPr>
              <a:t>Zerstörung des für Mensch (Mangel: </a:t>
            </a:r>
            <a:r>
              <a:rPr lang="de-AT" dirty="0" err="1" smtClean="0">
                <a:cs typeface="Arial" pitchFamily="34" charset="0"/>
              </a:rPr>
              <a:t>Beri</a:t>
            </a:r>
            <a:r>
              <a:rPr lang="de-AT" dirty="0" smtClean="0">
                <a:cs typeface="Arial" pitchFamily="34" charset="0"/>
              </a:rPr>
              <a:t>-</a:t>
            </a:r>
            <a:r>
              <a:rPr lang="de-AT" dirty="0" err="1" smtClean="0">
                <a:cs typeface="Arial" pitchFamily="34" charset="0"/>
              </a:rPr>
              <a:t>Beri</a:t>
            </a:r>
            <a:r>
              <a:rPr lang="de-AT" dirty="0" smtClean="0">
                <a:cs typeface="Arial" pitchFamily="34" charset="0"/>
              </a:rPr>
              <a:t>-Krankheit)     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AT" dirty="0" smtClean="0">
                <a:cs typeface="Arial" pitchFamily="34" charset="0"/>
              </a:rPr>
              <a:t>     und Hefe 	(</a:t>
            </a:r>
            <a:r>
              <a:rPr lang="de-AT" dirty="0" err="1" smtClean="0">
                <a:cs typeface="Arial" pitchFamily="34" charset="0"/>
              </a:rPr>
              <a:t>Coenzym</a:t>
            </a:r>
            <a:r>
              <a:rPr lang="de-AT" dirty="0" smtClean="0">
                <a:cs typeface="Arial" pitchFamily="34" charset="0"/>
              </a:rPr>
              <a:t> der </a:t>
            </a:r>
            <a:r>
              <a:rPr lang="de-AT" dirty="0" err="1" smtClean="0">
                <a:cs typeface="Arial" pitchFamily="34" charset="0"/>
              </a:rPr>
              <a:t>Pyruvatdecarboxylase</a:t>
            </a:r>
            <a:r>
              <a:rPr lang="de-AT" dirty="0" smtClean="0">
                <a:cs typeface="Arial" pitchFamily="34" charset="0"/>
              </a:rPr>
              <a:t>)  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AT" dirty="0" smtClean="0">
                <a:cs typeface="Arial" pitchFamily="34" charset="0"/>
              </a:rPr>
              <a:t>     wichtigen </a:t>
            </a:r>
            <a:r>
              <a:rPr lang="de-AT" b="1" dirty="0" smtClean="0">
                <a:cs typeface="Arial" pitchFamily="34" charset="0"/>
              </a:rPr>
              <a:t>Vitamins B1 </a:t>
            </a:r>
            <a:r>
              <a:rPr lang="de-AT" dirty="0" smtClean="0">
                <a:cs typeface="Arial" pitchFamily="34" charset="0"/>
              </a:rPr>
              <a:t>(Mangel höhere </a:t>
            </a:r>
            <a:r>
              <a:rPr lang="de-AT" dirty="0" err="1" smtClean="0">
                <a:cs typeface="Arial" pitchFamily="34" charset="0"/>
              </a:rPr>
              <a:t>Pyruvatgehalte</a:t>
            </a:r>
            <a:r>
              <a:rPr lang="de-AT" dirty="0" smtClean="0">
                <a:cs typeface="Arial" pitchFamily="34" charset="0"/>
              </a:rPr>
              <a:t>    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AT" dirty="0" smtClean="0">
                <a:cs typeface="Arial" pitchFamily="34" charset="0"/>
              </a:rPr>
              <a:t>     höhere Gehalte an gebundenen SO</a:t>
            </a:r>
            <a:r>
              <a:rPr lang="de-AT" baseline="-25000" dirty="0" smtClean="0">
                <a:cs typeface="Arial" pitchFamily="34" charset="0"/>
              </a:rPr>
              <a:t>2</a:t>
            </a:r>
            <a:r>
              <a:rPr lang="de-AT" dirty="0" smtClean="0">
                <a:cs typeface="Arial" pitchFamily="34" charset="0"/>
              </a:rPr>
              <a:t>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de-AT" dirty="0">
              <a:cs typeface="Arial" pitchFamily="34" charset="0"/>
            </a:endParaRPr>
          </a:p>
        </p:txBody>
      </p:sp>
      <p:sp>
        <p:nvSpPr>
          <p:cNvPr id="38917" name="WordArt 3"/>
          <p:cNvSpPr>
            <a:spLocks noChangeArrowheads="1" noChangeShapeType="1" noTextEdit="1"/>
          </p:cNvSpPr>
          <p:nvPr/>
        </p:nvSpPr>
        <p:spPr bwMode="auto">
          <a:xfrm>
            <a:off x="146050" y="342899"/>
            <a:ext cx="6921500" cy="5881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12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+mj-lt"/>
              </a:rPr>
              <a:t>NEGATIVE WIRKUNGEN VON </a:t>
            </a:r>
            <a:r>
              <a:rPr lang="de-DE" sz="12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+mj-lt"/>
              </a:rPr>
              <a:t>SCHWEFELDIOXID</a:t>
            </a:r>
            <a:endParaRPr lang="de-DE" sz="1200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8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ChangeArrowheads="1"/>
          </p:cNvSpPr>
          <p:nvPr/>
        </p:nvSpPr>
        <p:spPr bwMode="auto">
          <a:xfrm>
            <a:off x="179388" y="135731"/>
            <a:ext cx="8534400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009900"/>
                </a:solidFill>
                <a:latin typeface="+mj-lt"/>
                <a:cs typeface="Times New Roman" pitchFamily="18" charset="0"/>
              </a:rPr>
              <a:t>ABLEHNUNGSGRÜNDE BEI DER VERKOSTUNG</a:t>
            </a:r>
          </a:p>
          <a:p>
            <a:r>
              <a:rPr lang="en-GB" sz="2000" b="1" dirty="0">
                <a:solidFill>
                  <a:srgbClr val="009900"/>
                </a:solidFill>
                <a:latin typeface="+mj-lt"/>
                <a:cs typeface="Times New Roman" pitchFamily="18" charset="0"/>
              </a:rPr>
              <a:t>ZUR STAATLICHEN PRÜFNUMMER IN KLBG.: </a:t>
            </a:r>
          </a:p>
          <a:p>
            <a:endParaRPr lang="en-GB" sz="2000" b="1" dirty="0">
              <a:solidFill>
                <a:srgbClr val="90005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smtClean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	32,2 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%	</a:t>
            </a:r>
            <a:r>
              <a:rPr lang="en-GB" sz="2000" b="1" dirty="0" smtClean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err="1" smtClean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Böckser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faulig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käsig</a:t>
            </a:r>
            <a:endParaRPr lang="en-GB" sz="2000" b="1" dirty="0">
              <a:solidFill>
                <a:srgbClr val="90005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800" b="1" dirty="0">
              <a:solidFill>
                <a:srgbClr val="90005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smtClean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30,3 </a:t>
            </a:r>
            <a:r>
              <a:rPr lang="en-GB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%	</a:t>
            </a:r>
            <a:r>
              <a:rPr lang="en-GB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Schimmel</a:t>
            </a:r>
            <a:r>
              <a:rPr lang="en-GB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Kork</a:t>
            </a:r>
            <a:r>
              <a:rPr lang="en-GB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Fass</a:t>
            </a:r>
            <a:r>
              <a:rPr lang="en-GB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muffig</a:t>
            </a:r>
            <a:r>
              <a:rPr lang="en-GB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					</a:t>
            </a:r>
            <a:r>
              <a:rPr lang="en-GB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GB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dumpf</a:t>
            </a:r>
            <a:r>
              <a:rPr lang="en-GB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unsauber</a:t>
            </a:r>
            <a:endParaRPr lang="en-GB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smtClean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	22,4 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%	</a:t>
            </a:r>
            <a:r>
              <a:rPr lang="en-GB" sz="2000" b="1" dirty="0" smtClean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err="1" smtClean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flüchtige</a:t>
            </a:r>
            <a:r>
              <a:rPr lang="en-GB" sz="2000" b="1" dirty="0" smtClean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Säure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aldehydig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Essig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, 					</a:t>
            </a:r>
            <a:r>
              <a:rPr lang="en-GB" sz="2000" b="1" dirty="0" smtClean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GB" sz="2000" b="1" dirty="0" err="1" smtClean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oxidativ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schal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GB" sz="800" b="1" dirty="0">
              <a:solidFill>
                <a:srgbClr val="90005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smtClean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9,2 </a:t>
            </a:r>
            <a:r>
              <a:rPr lang="en-GB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%		</a:t>
            </a:r>
            <a:r>
              <a:rPr lang="en-GB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dünn</a:t>
            </a:r>
            <a:r>
              <a:rPr lang="en-GB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leer, </a:t>
            </a:r>
            <a:r>
              <a:rPr lang="en-GB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schwach</a:t>
            </a:r>
            <a:endParaRPr lang="en-GB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11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smtClean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	5,3 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%		</a:t>
            </a:r>
            <a:r>
              <a:rPr lang="en-GB" sz="2000" b="1" dirty="0" err="1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Pferdeschweiß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Brettanomyces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, 					</a:t>
            </a:r>
            <a:r>
              <a:rPr lang="en-GB" sz="2000" b="1" dirty="0" smtClean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GB" sz="2000" b="1" dirty="0" err="1" smtClean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animalisch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teerig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medizinisch</a:t>
            </a:r>
            <a:endParaRPr lang="en-GB" sz="2000" b="1" dirty="0">
              <a:solidFill>
                <a:srgbClr val="90005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800" b="1" dirty="0">
              <a:solidFill>
                <a:srgbClr val="90005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smtClean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4,6 </a:t>
            </a:r>
            <a:r>
              <a:rPr lang="en-GB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% 		</a:t>
            </a:r>
            <a:r>
              <a:rPr lang="en-GB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Gerbstoff</a:t>
            </a:r>
            <a:r>
              <a:rPr lang="en-GB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bitter, </a:t>
            </a:r>
            <a:r>
              <a:rPr lang="en-GB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kratzig</a:t>
            </a:r>
            <a:endParaRPr lang="en-GB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800" b="1" dirty="0">
              <a:solidFill>
                <a:srgbClr val="90005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smtClean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		4,6 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%		</a:t>
            </a:r>
            <a:r>
              <a:rPr lang="en-GB" sz="2000" b="1" dirty="0" err="1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Milchsäureton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krautig</a:t>
            </a:r>
            <a:r>
              <a:rPr lang="en-GB" sz="2000" b="1" dirty="0">
                <a:solidFill>
                  <a:srgbClr val="900056"/>
                </a:solidFill>
                <a:latin typeface="Times New Roman" pitchFamily="18" charset="0"/>
                <a:cs typeface="Times New Roman" pitchFamily="18" charset="0"/>
              </a:rPr>
              <a:t>, Sauerkraut</a:t>
            </a:r>
          </a:p>
        </p:txBody>
      </p:sp>
      <p:sp>
        <p:nvSpPr>
          <p:cNvPr id="39938" name="Text Box 7"/>
          <p:cNvSpPr txBox="1">
            <a:spLocks noChangeArrowheads="1"/>
          </p:cNvSpPr>
          <p:nvPr/>
        </p:nvSpPr>
        <p:spPr bwMode="auto">
          <a:xfrm>
            <a:off x="179388" y="1943100"/>
            <a:ext cx="12017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/>
              <a:t>Ca</a:t>
            </a:r>
            <a:r>
              <a:rPr lang="de-DE" sz="1600" dirty="0" smtClean="0"/>
              <a:t>.	</a:t>
            </a:r>
            <a:endParaRPr lang="de-DE" sz="1600" dirty="0"/>
          </a:p>
          <a:p>
            <a:r>
              <a:rPr lang="de-DE" sz="1600" dirty="0"/>
              <a:t>gleich</a:t>
            </a:r>
          </a:p>
          <a:p>
            <a:r>
              <a:rPr lang="de-DE" sz="1600" dirty="0"/>
              <a:t>viel </a:t>
            </a:r>
          </a:p>
          <a:p>
            <a:r>
              <a:rPr lang="de-DE" sz="1600" dirty="0"/>
              <a:t>Ablehnung</a:t>
            </a:r>
          </a:p>
          <a:p>
            <a:r>
              <a:rPr lang="de-DE" sz="1600" dirty="0"/>
              <a:t>wegen</a:t>
            </a:r>
          </a:p>
          <a:p>
            <a:r>
              <a:rPr lang="de-DE" sz="1600" dirty="0" err="1"/>
              <a:t>zuviel</a:t>
            </a:r>
            <a:endParaRPr lang="de-DE" sz="1600" dirty="0"/>
          </a:p>
          <a:p>
            <a:r>
              <a:rPr lang="de-DE" sz="1600" dirty="0"/>
              <a:t>wie </a:t>
            </a:r>
          </a:p>
          <a:p>
            <a:r>
              <a:rPr lang="de-DE" sz="1600" dirty="0" err="1"/>
              <a:t>zuwenig</a:t>
            </a:r>
            <a:endParaRPr lang="de-DE" sz="1600" dirty="0"/>
          </a:p>
          <a:p>
            <a:r>
              <a:rPr lang="de-DE" sz="1600" dirty="0"/>
              <a:t>SO</a:t>
            </a:r>
            <a:r>
              <a:rPr lang="de-DE" sz="1600" baseline="-25000" dirty="0"/>
              <a:t>2</a:t>
            </a:r>
          </a:p>
        </p:txBody>
      </p:sp>
      <p:sp>
        <p:nvSpPr>
          <p:cNvPr id="2" name="Ellipse 1"/>
          <p:cNvSpPr/>
          <p:nvPr/>
        </p:nvSpPr>
        <p:spPr>
          <a:xfrm>
            <a:off x="1152575" y="996879"/>
            <a:ext cx="1512168" cy="486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98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3"/>
          <p:cNvSpPr>
            <a:spLocks noChangeArrowheads="1" noChangeShapeType="1" noTextEdit="1"/>
          </p:cNvSpPr>
          <p:nvPr/>
        </p:nvSpPr>
        <p:spPr bwMode="auto">
          <a:xfrm>
            <a:off x="179391" y="249436"/>
            <a:ext cx="6945310" cy="594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de-DE" sz="117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78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Technologische Möglichkeiten zum SO</a:t>
            </a:r>
            <a:r>
              <a:rPr lang="de-DE" sz="1170" kern="10" baseline="-2500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78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17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78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Sparen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79388" y="897732"/>
            <a:ext cx="781252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CC0000"/>
                </a:solidFill>
              </a:rPr>
              <a:t>REDUKTION VON SCHWEFELBINDENDEN SUBSTANZEN</a:t>
            </a:r>
          </a:p>
          <a:p>
            <a:r>
              <a:rPr lang="de-DE" sz="2000" b="1" dirty="0"/>
              <a:t>Acetaldehyd, </a:t>
            </a:r>
            <a:r>
              <a:rPr lang="de-DE" sz="2000" b="1" dirty="0" err="1"/>
              <a:t>botrytogene</a:t>
            </a:r>
            <a:r>
              <a:rPr lang="de-DE" sz="2000" b="1" dirty="0"/>
              <a:t> Verbindungen,  </a:t>
            </a:r>
            <a:r>
              <a:rPr lang="de-DE" sz="2000" b="1" dirty="0" err="1"/>
              <a:t>Pyruvat</a:t>
            </a:r>
            <a:r>
              <a:rPr lang="de-DE" sz="2000" b="1" dirty="0"/>
              <a:t>, </a:t>
            </a:r>
            <a:r>
              <a:rPr lang="de-DE" sz="2000" b="1" dirty="0" err="1"/>
              <a:t>Ketoglutarsäure</a:t>
            </a:r>
            <a:endParaRPr lang="de-DE" sz="2000" b="1" dirty="0"/>
          </a:p>
          <a:p>
            <a:endParaRPr lang="de-DE" sz="800" b="1" dirty="0"/>
          </a:p>
          <a:p>
            <a:r>
              <a:rPr lang="de-DE" sz="2000" b="1" dirty="0">
                <a:solidFill>
                  <a:srgbClr val="CC0000"/>
                </a:solidFill>
              </a:rPr>
              <a:t>ALTERNATIVEN ZU SCHWEFELDIOXID</a:t>
            </a:r>
          </a:p>
          <a:p>
            <a:r>
              <a:rPr lang="de-DE" sz="2000" b="1" dirty="0"/>
              <a:t>Wenn man Wein ohne schwefliger Säure herstellen will, </a:t>
            </a:r>
          </a:p>
          <a:p>
            <a:r>
              <a:rPr lang="de-DE" sz="2000" b="1" dirty="0"/>
              <a:t>muss (sollte) man alle positiven Wirkungen von SO2 </a:t>
            </a:r>
          </a:p>
          <a:p>
            <a:r>
              <a:rPr lang="de-DE" sz="2000" b="1" dirty="0"/>
              <a:t>mit anderen Maßnahmen erzielen.</a:t>
            </a:r>
          </a:p>
          <a:p>
            <a:endParaRPr lang="de-DE" sz="800" b="1" dirty="0">
              <a:solidFill>
                <a:srgbClr val="CC0000"/>
              </a:solidFill>
            </a:endParaRPr>
          </a:p>
          <a:p>
            <a:r>
              <a:rPr lang="de-DE" sz="2000" b="1" dirty="0">
                <a:solidFill>
                  <a:srgbClr val="CC0000"/>
                </a:solidFill>
              </a:rPr>
              <a:t>ANTIMIKROBIELLE WIRKUNG = KONSERVIERUNGSMITTEL</a:t>
            </a:r>
          </a:p>
          <a:p>
            <a:endParaRPr lang="de-DE" sz="800" b="1" dirty="0">
              <a:solidFill>
                <a:srgbClr val="CC0000"/>
              </a:solidFill>
            </a:endParaRPr>
          </a:p>
          <a:p>
            <a:r>
              <a:rPr lang="de-DE" sz="2000" b="1" dirty="0">
                <a:solidFill>
                  <a:srgbClr val="CC0000"/>
                </a:solidFill>
              </a:rPr>
              <a:t>ANTIOXIDATIVE WIRKUNG = REDUKTIONSMITTEL</a:t>
            </a:r>
          </a:p>
          <a:p>
            <a:endParaRPr lang="de-DE" sz="800" b="1" dirty="0">
              <a:solidFill>
                <a:srgbClr val="CC0000"/>
              </a:solidFill>
            </a:endParaRPr>
          </a:p>
          <a:p>
            <a:r>
              <a:rPr lang="de-DE" sz="2000" b="1" dirty="0">
                <a:solidFill>
                  <a:srgbClr val="CC0000"/>
                </a:solidFill>
              </a:rPr>
              <a:t>HEMMUNG VON ENZYMEN</a:t>
            </a: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179389" y="4287441"/>
            <a:ext cx="8785225" cy="4321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117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ernard MT Condensed"/>
              </a:rPr>
              <a:t>oder  Natur zulassen = Orange </a:t>
            </a:r>
            <a:r>
              <a:rPr lang="de-DE" sz="1170" kern="1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ernard MT Condensed"/>
              </a:rPr>
              <a:t>Wine</a:t>
            </a:r>
            <a:endParaRPr lang="de-DE" sz="1170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102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so2-for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943225"/>
            <a:ext cx="45466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133350" y="143083"/>
            <a:ext cx="92884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3200" b="1" dirty="0">
                <a:solidFill>
                  <a:srgbClr val="007835"/>
                </a:solidFill>
                <a:latin typeface="+mj-lt"/>
                <a:cs typeface="Times New Roman" pitchFamily="18" charset="0"/>
              </a:rPr>
              <a:t>ANZUSTREBENDER ZUSTAND: </a:t>
            </a:r>
          </a:p>
          <a:p>
            <a:pPr eaLnBrk="0" hangingPunct="0"/>
            <a:r>
              <a:rPr lang="de-DE" sz="2400" b="1" dirty="0">
                <a:solidFill>
                  <a:srgbClr val="007835"/>
                </a:solidFill>
                <a:latin typeface="+mj-lt"/>
                <a:cs typeface="Times New Roman" pitchFamily="18" charset="0"/>
              </a:rPr>
              <a:t>Reduktion schwefelbindender S</a:t>
            </a:r>
            <a:r>
              <a:rPr lang="de-DE" sz="2400" b="1" dirty="0" smtClean="0">
                <a:solidFill>
                  <a:srgbClr val="007835"/>
                </a:solidFill>
                <a:latin typeface="+mj-lt"/>
                <a:cs typeface="Times New Roman" pitchFamily="18" charset="0"/>
              </a:rPr>
              <a:t>ubstanzen </a:t>
            </a:r>
            <a:endParaRPr lang="de-DE" sz="3200" b="1" dirty="0">
              <a:solidFill>
                <a:srgbClr val="007835"/>
              </a:solidFill>
              <a:latin typeface="Algerian"/>
              <a:cs typeface="Times New Roman" pitchFamily="18" charset="0"/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23850" y="958453"/>
            <a:ext cx="871220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DE" b="1" dirty="0"/>
              <a:t>Anzustreben ist geringer Anteil  gebundenes SO</a:t>
            </a:r>
            <a:r>
              <a:rPr lang="de-DE" b="1" baseline="-25000" dirty="0"/>
              <a:t>2 </a:t>
            </a:r>
            <a:r>
              <a:rPr lang="de-DE" b="1" dirty="0"/>
              <a:t>am gesamten SO</a:t>
            </a:r>
            <a:r>
              <a:rPr lang="de-DE" b="1" baseline="-25000" dirty="0"/>
              <a:t>2  </a:t>
            </a:r>
            <a:r>
              <a:rPr lang="de-DE" b="1" dirty="0"/>
              <a:t>bei gleichzeitig ausreichendem Gehalt an freiem SO</a:t>
            </a:r>
            <a:r>
              <a:rPr lang="de-DE" b="1" baseline="-25000" dirty="0"/>
              <a:t>2</a:t>
            </a:r>
            <a:r>
              <a:rPr lang="de-DE" b="1" dirty="0"/>
              <a:t> </a:t>
            </a:r>
          </a:p>
          <a:p>
            <a:pPr>
              <a:lnSpc>
                <a:spcPct val="120000"/>
              </a:lnSpc>
            </a:pPr>
            <a:r>
              <a:rPr lang="de-DE" b="1" dirty="0"/>
              <a:t>(</a:t>
            </a:r>
            <a:r>
              <a:rPr lang="de-DE" b="1" dirty="0" err="1"/>
              <a:t>undissoziertem</a:t>
            </a:r>
            <a:r>
              <a:rPr lang="de-DE" b="1" dirty="0"/>
              <a:t> SO</a:t>
            </a:r>
            <a:r>
              <a:rPr lang="de-DE" b="1" baseline="-25000" dirty="0"/>
              <a:t>2</a:t>
            </a:r>
            <a:r>
              <a:rPr lang="de-DE" b="1" dirty="0"/>
              <a:t>)</a:t>
            </a:r>
          </a:p>
          <a:p>
            <a:pPr>
              <a:lnSpc>
                <a:spcPct val="120000"/>
              </a:lnSpc>
            </a:pPr>
            <a:r>
              <a:rPr lang="de-DE" b="1" dirty="0" smtClean="0"/>
              <a:t>Acetaldehyd </a:t>
            </a:r>
            <a:r>
              <a:rPr lang="de-DE" b="1" dirty="0"/>
              <a:t>(</a:t>
            </a:r>
            <a:r>
              <a:rPr lang="de-DE" b="1" dirty="0" err="1"/>
              <a:t>Ethanal</a:t>
            </a:r>
            <a:r>
              <a:rPr lang="de-DE" b="1" dirty="0"/>
              <a:t>) ist der wichtigste SO</a:t>
            </a:r>
            <a:r>
              <a:rPr lang="de-DE" b="1" baseline="-25000" dirty="0"/>
              <a:t>2</a:t>
            </a:r>
            <a:r>
              <a:rPr lang="de-DE" b="1" dirty="0"/>
              <a:t>- bindende Stoff</a:t>
            </a:r>
          </a:p>
          <a:p>
            <a:pPr>
              <a:lnSpc>
                <a:spcPct val="120000"/>
              </a:lnSpc>
            </a:pPr>
            <a:r>
              <a:rPr lang="de-DE" b="1" dirty="0"/>
              <a:t>=&gt; Maßnahmen zur SO</a:t>
            </a:r>
            <a:r>
              <a:rPr lang="de-DE" b="1" baseline="-25000" dirty="0"/>
              <a:t>2</a:t>
            </a:r>
            <a:r>
              <a:rPr lang="de-DE" b="1" dirty="0"/>
              <a:t>-Vemeidung  können bei Verringerung </a:t>
            </a:r>
          </a:p>
          <a:p>
            <a:pPr>
              <a:lnSpc>
                <a:spcPct val="120000"/>
              </a:lnSpc>
            </a:pPr>
            <a:r>
              <a:rPr lang="de-DE" b="1" dirty="0"/>
              <a:t>von </a:t>
            </a:r>
            <a:r>
              <a:rPr lang="de-DE" b="1" dirty="0" err="1"/>
              <a:t>Ethanal</a:t>
            </a:r>
            <a:r>
              <a:rPr lang="de-DE" b="1" dirty="0"/>
              <a:t> ansetzen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4749800" y="3146822"/>
            <a:ext cx="388439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CC0000"/>
                </a:solidFill>
              </a:rPr>
              <a:t>1 mg/l Ethanal bindet 1,45 mg/l SO</a:t>
            </a:r>
            <a:r>
              <a:rPr lang="de-DE" b="1" baseline="-25000">
                <a:solidFill>
                  <a:srgbClr val="CC0000"/>
                </a:solidFill>
              </a:rPr>
              <a:t>2</a:t>
            </a:r>
          </a:p>
          <a:p>
            <a:endParaRPr lang="de-DE" b="1">
              <a:solidFill>
                <a:srgbClr val="CC0000"/>
              </a:solidFill>
            </a:endParaRPr>
          </a:p>
          <a:p>
            <a:r>
              <a:rPr lang="de-DE" b="1">
                <a:solidFill>
                  <a:srgbClr val="CC0000"/>
                </a:solidFill>
              </a:rPr>
              <a:t>Ethanal Gehalte schwanken zwischen</a:t>
            </a:r>
          </a:p>
          <a:p>
            <a:r>
              <a:rPr lang="de-DE" b="1">
                <a:solidFill>
                  <a:srgbClr val="CC0000"/>
                </a:solidFill>
              </a:rPr>
              <a:t>	20 und 200 mg/l</a:t>
            </a:r>
          </a:p>
          <a:p>
            <a:r>
              <a:rPr lang="de-DE" b="1">
                <a:solidFill>
                  <a:srgbClr val="CC0000"/>
                </a:solidFill>
              </a:rPr>
              <a:t>=&gt; 30 bis 300 mg/l gebundenes SO</a:t>
            </a:r>
            <a:r>
              <a:rPr lang="de-DE" b="1" baseline="-25000">
                <a:solidFill>
                  <a:srgbClr val="CC0000"/>
                </a:solidFill>
              </a:rPr>
              <a:t>2</a:t>
            </a:r>
            <a:r>
              <a:rPr lang="de-DE" b="1">
                <a:solidFill>
                  <a:srgbClr val="CC0000"/>
                </a:solidFill>
              </a:rPr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28125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8" descr="C:\daten\BOKU\scans-boku\gärsto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7" y="1483518"/>
            <a:ext cx="3954051" cy="320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11"/>
          <p:cNvSpPr>
            <a:spLocks noChangeArrowheads="1"/>
          </p:cNvSpPr>
          <p:nvPr/>
        </p:nvSpPr>
        <p:spPr bwMode="auto">
          <a:xfrm>
            <a:off x="331789" y="1118802"/>
            <a:ext cx="86709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err="1" smtClean="0">
                <a:solidFill>
                  <a:srgbClr val="FF0000"/>
                </a:solidFill>
                <a:cs typeface="Times New Roman" pitchFamily="18" charset="0"/>
              </a:rPr>
              <a:t>Typische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cs typeface="Times New Roman" pitchFamily="18" charset="0"/>
              </a:rPr>
              <a:t>Bildung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 von </a:t>
            </a:r>
            <a:r>
              <a:rPr lang="en-GB" sz="2000" b="1" dirty="0" err="1" smtClean="0">
                <a:solidFill>
                  <a:srgbClr val="FF0000"/>
                </a:solidFill>
                <a:cs typeface="Times New Roman" pitchFamily="18" charset="0"/>
              </a:rPr>
              <a:t>Ethanal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cs typeface="Times New Roman" pitchFamily="18" charset="0"/>
              </a:rPr>
              <a:t>während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cs typeface="Times New Roman" pitchFamily="18" charset="0"/>
              </a:rPr>
              <a:t>Gärung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 (</a:t>
            </a:r>
            <a:r>
              <a:rPr lang="en-GB" sz="2000" b="1" dirty="0" err="1">
                <a:solidFill>
                  <a:srgbClr val="FF0000"/>
                </a:solidFill>
                <a:cs typeface="Times New Roman" pitchFamily="18" charset="0"/>
              </a:rPr>
              <a:t>Konz</a:t>
            </a: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cs typeface="Times New Roman" pitchFamily="18" charset="0"/>
              </a:rPr>
              <a:t>zwischen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20-200 mg/l</a:t>
            </a:r>
            <a:r>
              <a:rPr lang="en-GB" sz="2000" b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endParaRPr lang="en-GB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2772" name="Text Box 12"/>
          <p:cNvSpPr txBox="1">
            <a:spLocks noChangeArrowheads="1"/>
          </p:cNvSpPr>
          <p:nvPr/>
        </p:nvSpPr>
        <p:spPr bwMode="auto">
          <a:xfrm>
            <a:off x="4187825" y="1662589"/>
            <a:ext cx="4956175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Zu Gäranfang wird mehr Acetaldehyd gebildet, gegen Gärende wird es von </a:t>
            </a:r>
            <a:r>
              <a:rPr lang="de-DE" b="1" dirty="0">
                <a:solidFill>
                  <a:srgbClr val="6666FF"/>
                </a:solidFill>
              </a:rPr>
              <a:t>vitaler Hefe </a:t>
            </a:r>
            <a:r>
              <a:rPr lang="de-DE" dirty="0"/>
              <a:t>wieder aufgenommen</a:t>
            </a:r>
          </a:p>
          <a:p>
            <a:endParaRPr lang="de-DE" sz="1000" dirty="0"/>
          </a:p>
          <a:p>
            <a:r>
              <a:rPr lang="de-DE" dirty="0"/>
              <a:t>Am Gärende kann frische,</a:t>
            </a:r>
          </a:p>
          <a:p>
            <a:r>
              <a:rPr lang="de-DE" dirty="0"/>
              <a:t>vitale Hefe </a:t>
            </a:r>
            <a:r>
              <a:rPr lang="de-DE" dirty="0" err="1"/>
              <a:t>Ethanal</a:t>
            </a:r>
            <a:r>
              <a:rPr lang="de-DE" dirty="0"/>
              <a:t> rückresorbieren</a:t>
            </a:r>
          </a:p>
          <a:p>
            <a:endParaRPr lang="de-DE" sz="800" b="1" dirty="0">
              <a:solidFill>
                <a:srgbClr val="008000"/>
              </a:solidFill>
            </a:endParaRPr>
          </a:p>
          <a:p>
            <a:r>
              <a:rPr lang="de-DE" b="1" dirty="0">
                <a:solidFill>
                  <a:srgbClr val="008000"/>
                </a:solidFill>
              </a:rPr>
              <a:t>Forcierung der Rückresorption</a:t>
            </a:r>
          </a:p>
          <a:p>
            <a:r>
              <a:rPr lang="de-DE" dirty="0"/>
              <a:t>Wärme, Gabe von Hefenährstoffen</a:t>
            </a:r>
          </a:p>
          <a:p>
            <a:r>
              <a:rPr lang="de-DE" dirty="0"/>
              <a:t>Hefe aufrühren</a:t>
            </a:r>
          </a:p>
          <a:p>
            <a:endParaRPr lang="de-DE" sz="800" dirty="0"/>
          </a:p>
          <a:p>
            <a:r>
              <a:rPr lang="de-DE" b="1" dirty="0">
                <a:solidFill>
                  <a:srgbClr val="008000"/>
                </a:solidFill>
              </a:rPr>
              <a:t>Geringe Rückresorption:</a:t>
            </a:r>
          </a:p>
          <a:p>
            <a:r>
              <a:rPr lang="de-DE" dirty="0"/>
              <a:t>Rasche Klärung, Kühlung, keine </a:t>
            </a:r>
            <a:r>
              <a:rPr lang="de-DE" dirty="0" smtClean="0"/>
              <a:t>Hefenährstoffe</a:t>
            </a:r>
            <a:endParaRPr lang="de-DE" baseline="-25000" dirty="0"/>
          </a:p>
        </p:txBody>
      </p:sp>
      <p:sp>
        <p:nvSpPr>
          <p:cNvPr id="2" name="Rechteck 1"/>
          <p:cNvSpPr/>
          <p:nvPr/>
        </p:nvSpPr>
        <p:spPr>
          <a:xfrm>
            <a:off x="266701" y="76200"/>
            <a:ext cx="8678864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328852" y="184219"/>
            <a:ext cx="8780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007835"/>
                </a:solidFill>
                <a:latin typeface="+mj-lt"/>
              </a:rPr>
              <a:t>EINSPARUNG VON SCHWEFELDIOXID DURCH VERRINGERUNG DER</a:t>
            </a:r>
          </a:p>
          <a:p>
            <a:r>
              <a:rPr lang="de-DE" sz="2000" b="1" dirty="0">
                <a:solidFill>
                  <a:srgbClr val="007835"/>
                </a:solidFill>
                <a:latin typeface="+mj-lt"/>
              </a:rPr>
              <a:t>GEHALTE AN SO</a:t>
            </a:r>
            <a:r>
              <a:rPr lang="de-DE" sz="2000" b="1" baseline="-25000" dirty="0">
                <a:solidFill>
                  <a:srgbClr val="007835"/>
                </a:solidFill>
                <a:latin typeface="+mj-lt"/>
              </a:rPr>
              <a:t>2</a:t>
            </a:r>
            <a:r>
              <a:rPr lang="de-DE" sz="2000" b="1" dirty="0">
                <a:solidFill>
                  <a:srgbClr val="007835"/>
                </a:solidFill>
                <a:latin typeface="+mj-lt"/>
              </a:rPr>
              <a:t> BINDUNGSPARTNERN INSBESONDERE ETHANAL</a:t>
            </a:r>
          </a:p>
        </p:txBody>
      </p:sp>
    </p:spTree>
    <p:extLst>
      <p:ext uri="{BB962C8B-B14F-4D97-AF65-F5344CB8AC3E}">
        <p14:creationId xmlns:p14="http://schemas.microsoft.com/office/powerpoint/2010/main" val="27294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BLAuBA_Präsentationsvorl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LO_Vorlage.pptx" id="{2548A1EF-9A2B-4EB5-ACEE-FFEE860344D4}" vid="{A5CD5FC9-9061-4548-8ED6-173E8AF10CC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HBLAuBA_Präsentationsvorlage</Template>
  <TotalTime>0</TotalTime>
  <Words>1207</Words>
  <Application>Microsoft Office PowerPoint</Application>
  <PresentationFormat>Bildschirmpräsentation (16:9)</PresentationFormat>
  <Paragraphs>475</Paragraphs>
  <Slides>29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41" baseType="lpstr">
      <vt:lpstr>Aharoni</vt:lpstr>
      <vt:lpstr>Algerian</vt:lpstr>
      <vt:lpstr>Arial</vt:lpstr>
      <vt:lpstr>Arial Black</vt:lpstr>
      <vt:lpstr>Bernard MT Condensed</vt:lpstr>
      <vt:lpstr>Calibri</vt:lpstr>
      <vt:lpstr>Symbol</vt:lpstr>
      <vt:lpstr>Times New Roman</vt:lpstr>
      <vt:lpstr>Times New Roman CE</vt:lpstr>
      <vt:lpstr>Wingdings</vt:lpstr>
      <vt:lpstr>HBLAuBA_Präsentationsvorlage</vt:lpstr>
      <vt:lpstr>Diagramm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Problemstellung</vt:lpstr>
      <vt:lpstr>Versuchsaufbau</vt:lpstr>
      <vt:lpstr>Material &amp; Methoden</vt:lpstr>
      <vt:lpstr>Material &amp; Methoden</vt:lpstr>
      <vt:lpstr>Methoden</vt:lpstr>
      <vt:lpstr>Ergebnisse ANALYTIK</vt:lpstr>
      <vt:lpstr>Ergebnisse ANALYTIK</vt:lpstr>
      <vt:lpstr>Ergebnisse WEINSENSORIK amtliche Koster  Ergebnisse des LSD-Test Geschmack, oxidativ-reduktiv    Ergebnisse des LSD-Test Gesamteindruck, schlecht-gut   </vt:lpstr>
      <vt:lpstr>Ergebnisse WEINSENSORIK</vt:lpstr>
      <vt:lpstr>Fazit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Eder Reinhard</dc:creator>
  <cp:lastModifiedBy>Eder Reinhard</cp:lastModifiedBy>
  <cp:revision>18</cp:revision>
  <cp:lastPrinted>2014-04-10T09:03:43Z</cp:lastPrinted>
  <dcterms:created xsi:type="dcterms:W3CDTF">2015-11-16T11:26:51Z</dcterms:created>
  <dcterms:modified xsi:type="dcterms:W3CDTF">2019-03-28T14:09:16Z</dcterms:modified>
</cp:coreProperties>
</file>