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1" r:id="rId4"/>
    <p:sldId id="270" r:id="rId5"/>
    <p:sldId id="269" r:id="rId6"/>
    <p:sldId id="262" r:id="rId7"/>
    <p:sldId id="274" r:id="rId8"/>
    <p:sldId id="263" r:id="rId9"/>
    <p:sldId id="273" r:id="rId10"/>
    <p:sldId id="265" r:id="rId11"/>
    <p:sldId id="280" r:id="rId12"/>
    <p:sldId id="275" r:id="rId13"/>
    <p:sldId id="281" r:id="rId14"/>
    <p:sldId id="276" r:id="rId15"/>
    <p:sldId id="282" r:id="rId16"/>
    <p:sldId id="277" r:id="rId17"/>
    <p:sldId id="278" r:id="rId18"/>
    <p:sldId id="279" r:id="rId19"/>
    <p:sldId id="266" r:id="rId20"/>
    <p:sldId id="268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206"/>
    <a:srgbClr val="6F0104"/>
    <a:srgbClr val="F86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2"/>
    <p:restoredTop sz="94595"/>
  </p:normalViewPr>
  <p:slideViewPr>
    <p:cSldViewPr snapToGrid="0" snapToObjects="1">
      <p:cViewPr>
        <p:scale>
          <a:sx n="91" d="100"/>
          <a:sy n="91" d="100"/>
        </p:scale>
        <p:origin x="-10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5DDBC-B9F2-C341-8D54-3EBC87D3D09B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427AF-3A4E-F945-83E5-D41E8AFF67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231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6C3D7-F45B-A240-A236-6D993787AD72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D7E1C-B612-DE4E-9A8F-4D0CACDEB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16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BA6-FCEC-F548-873C-6623FF20CD93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5DA5-6FA9-C74B-B2E6-A2EF434B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7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BA6-FCEC-F548-873C-6623FF20CD93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5DA5-6FA9-C74B-B2E6-A2EF434B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74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BA6-FCEC-F548-873C-6623FF20CD93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5DA5-6FA9-C74B-B2E6-A2EF434B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30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BA6-FCEC-F548-873C-6623FF20CD93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5DA5-6FA9-C74B-B2E6-A2EF434B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80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BA6-FCEC-F548-873C-6623FF20CD93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5DA5-6FA9-C74B-B2E6-A2EF434B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4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BA6-FCEC-F548-873C-6623FF20CD93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5DA5-6FA9-C74B-B2E6-A2EF434B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0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BA6-FCEC-F548-873C-6623FF20CD93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5DA5-6FA9-C74B-B2E6-A2EF434B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62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BA6-FCEC-F548-873C-6623FF20CD93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5DA5-6FA9-C74B-B2E6-A2EF434B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9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BA6-FCEC-F548-873C-6623FF20CD93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5DA5-6FA9-C74B-B2E6-A2EF434B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78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BA6-FCEC-F548-873C-6623FF20CD93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5DA5-6FA9-C74B-B2E6-A2EF434B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12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1BA6-FCEC-F548-873C-6623FF20CD93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5DA5-6FA9-C74B-B2E6-A2EF434B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6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1BA6-FCEC-F548-873C-6623FF20CD93}" type="datetimeFigureOut">
              <a:rPr lang="de-DE" smtClean="0"/>
              <a:t>05.12.18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5DA5-6FA9-C74B-B2E6-A2EF434BF0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00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2014" y="2010294"/>
            <a:ext cx="9945759" cy="2518741"/>
          </a:xfrm>
        </p:spPr>
        <p:txBody>
          <a:bodyPr>
            <a:noAutofit/>
          </a:bodyPr>
          <a:lstStyle/>
          <a:p>
            <a:r>
              <a:rPr lang="de-DE" sz="4800" b="1" dirty="0" smtClean="0">
                <a:solidFill>
                  <a:srgbClr val="6F0104"/>
                </a:solidFill>
              </a:rPr>
              <a:t>Einfluss des Bodens auf den Mineralstoffgehalt in authentischen Weinproben verschiedener Jahrgänge und </a:t>
            </a:r>
            <a:r>
              <a:rPr lang="de-DE" sz="4800" b="1" dirty="0">
                <a:solidFill>
                  <a:srgbClr val="6F0104"/>
                </a:solidFill>
              </a:rPr>
              <a:t>R</a:t>
            </a:r>
            <a:r>
              <a:rPr lang="de-DE" sz="4800" b="1" dirty="0" smtClean="0">
                <a:solidFill>
                  <a:srgbClr val="6F0104"/>
                </a:solidFill>
              </a:rPr>
              <a:t>egionen aus Österreich</a:t>
            </a:r>
            <a:endParaRPr lang="de-DE" sz="4800" b="1" dirty="0">
              <a:solidFill>
                <a:srgbClr val="6F0104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59076" y="4782002"/>
            <a:ext cx="4631637" cy="639611"/>
          </a:xfrm>
        </p:spPr>
        <p:txBody>
          <a:bodyPr/>
          <a:lstStyle/>
          <a:p>
            <a:r>
              <a:rPr lang="de-DE" dirty="0" smtClean="0"/>
              <a:t> Johanna Zauner</a:t>
            </a:r>
            <a:endParaRPr lang="de-DE" dirty="0"/>
          </a:p>
        </p:txBody>
      </p:sp>
      <p:sp>
        <p:nvSpPr>
          <p:cNvPr id="4" name="AutoShape 4" descr="ildergebnis für boden"/>
          <p:cNvSpPr>
            <a:spLocks noChangeAspect="1" noChangeArrowheads="1"/>
          </p:cNvSpPr>
          <p:nvPr/>
        </p:nvSpPr>
        <p:spPr bwMode="auto">
          <a:xfrm>
            <a:off x="0" y="0"/>
            <a:ext cx="6858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6" descr="ildergebnis für boden"/>
          <p:cNvSpPr>
            <a:spLocks noChangeAspect="1" noChangeArrowheads="1"/>
          </p:cNvSpPr>
          <p:nvPr/>
        </p:nvSpPr>
        <p:spPr bwMode="auto">
          <a:xfrm>
            <a:off x="152400" y="152400"/>
            <a:ext cx="6858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78" y="78842"/>
            <a:ext cx="2042160" cy="871728"/>
          </a:xfrm>
          <a:prstGeom prst="rect">
            <a:avLst/>
          </a:prstGeom>
        </p:spPr>
      </p:pic>
      <p:pic>
        <p:nvPicPr>
          <p:cNvPr id="1026" name="Picture 2" descr="ildergebnis für boku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783" y="1154702"/>
            <a:ext cx="1711184" cy="85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>
            <a:cxnSpLocks/>
          </p:cNvCxnSpPr>
          <p:nvPr/>
        </p:nvCxnSpPr>
        <p:spPr>
          <a:xfrm>
            <a:off x="9692640" y="1063112"/>
            <a:ext cx="2233698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1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6F0104"/>
                </a:solidFill>
              </a:rPr>
              <a:t>Vorläufige Ergebnisse </a:t>
            </a:r>
            <a:r>
              <a:rPr lang="mr-IN" b="1" dirty="0" smtClean="0">
                <a:solidFill>
                  <a:srgbClr val="6F0104"/>
                </a:solidFill>
              </a:rPr>
              <a:t>–</a:t>
            </a:r>
            <a:r>
              <a:rPr lang="de-DE" b="1" dirty="0" smtClean="0">
                <a:solidFill>
                  <a:srgbClr val="6F0104"/>
                </a:solidFill>
              </a:rPr>
              <a:t> Geologie </a:t>
            </a:r>
            <a:endParaRPr lang="de-DE" b="1" dirty="0">
              <a:solidFill>
                <a:srgbClr val="6F0104"/>
              </a:solidFill>
            </a:endParaRPr>
          </a:p>
        </p:txBody>
      </p:sp>
      <p:pic>
        <p:nvPicPr>
          <p:cNvPr id="7" name="Grafik 18"/>
          <p:cNvPicPr>
            <a:picLocks noGrp="1"/>
          </p:cNvPicPr>
          <p:nvPr>
            <p:ph idx="1"/>
          </p:nvPr>
        </p:nvPicPr>
        <p:blipFill rotWithShape="1">
          <a:blip r:embed="rId2"/>
          <a:srcRect l="10012" t="8756" r="3778" b="2661"/>
          <a:stretch/>
        </p:blipFill>
        <p:spPr bwMode="auto">
          <a:xfrm>
            <a:off x="598591" y="1831365"/>
            <a:ext cx="4927716" cy="3692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19"/>
          <p:cNvPicPr/>
          <p:nvPr/>
        </p:nvPicPr>
        <p:blipFill rotWithShape="1">
          <a:blip r:embed="rId3"/>
          <a:srcRect l="10257" t="8757" r="4014" b="2989"/>
          <a:stretch/>
        </p:blipFill>
        <p:spPr bwMode="auto">
          <a:xfrm>
            <a:off x="5807661" y="1831365"/>
            <a:ext cx="4937760" cy="368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05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6F0104"/>
                </a:solidFill>
              </a:rPr>
              <a:t>Vorläufige Ergebnisse </a:t>
            </a:r>
            <a:r>
              <a:rPr lang="mr-IN" b="1" dirty="0" smtClean="0">
                <a:solidFill>
                  <a:srgbClr val="6F0104"/>
                </a:solidFill>
              </a:rPr>
              <a:t>–</a:t>
            </a:r>
            <a:r>
              <a:rPr lang="de-DE" b="1" dirty="0" smtClean="0">
                <a:solidFill>
                  <a:srgbClr val="6F0104"/>
                </a:solidFill>
              </a:rPr>
              <a:t> Geologie </a:t>
            </a:r>
            <a:endParaRPr lang="de-DE" b="1" dirty="0">
              <a:solidFill>
                <a:srgbClr val="6F0104"/>
              </a:solidFill>
            </a:endParaRPr>
          </a:p>
        </p:txBody>
      </p:sp>
      <p:pic>
        <p:nvPicPr>
          <p:cNvPr id="6" name="Grafik 20"/>
          <p:cNvPicPr/>
          <p:nvPr/>
        </p:nvPicPr>
        <p:blipFill rotWithShape="1">
          <a:blip r:embed="rId2"/>
          <a:srcRect l="10012" t="9093" r="3773" b="2320"/>
          <a:stretch/>
        </p:blipFill>
        <p:spPr bwMode="auto">
          <a:xfrm>
            <a:off x="570914" y="1987207"/>
            <a:ext cx="4965700" cy="3699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21"/>
          <p:cNvPicPr/>
          <p:nvPr/>
        </p:nvPicPr>
        <p:blipFill rotWithShape="1">
          <a:blip r:embed="rId3"/>
          <a:srcRect l="9279" t="8755" r="3051" b="1994"/>
          <a:stretch/>
        </p:blipFill>
        <p:spPr bwMode="auto">
          <a:xfrm>
            <a:off x="5923817" y="2038128"/>
            <a:ext cx="4837968" cy="3597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65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6F0104"/>
                </a:solidFill>
              </a:rPr>
              <a:t>Vorläufige Ergebnisse </a:t>
            </a:r>
            <a:r>
              <a:rPr lang="mr-IN" b="1" dirty="0" smtClean="0">
                <a:solidFill>
                  <a:srgbClr val="6F0104"/>
                </a:solidFill>
              </a:rPr>
              <a:t>–</a:t>
            </a:r>
            <a:r>
              <a:rPr lang="de-DE" b="1" dirty="0" smtClean="0">
                <a:solidFill>
                  <a:srgbClr val="6F0104"/>
                </a:solidFill>
              </a:rPr>
              <a:t> Bodenfeuchte </a:t>
            </a:r>
            <a:endParaRPr lang="de-DE" b="1" dirty="0">
              <a:solidFill>
                <a:srgbClr val="6F0104"/>
              </a:solidFill>
            </a:endParaRPr>
          </a:p>
        </p:txBody>
      </p:sp>
      <p:pic>
        <p:nvPicPr>
          <p:cNvPr id="6" name="Grafik 2"/>
          <p:cNvPicPr/>
          <p:nvPr/>
        </p:nvPicPr>
        <p:blipFill rotWithShape="1">
          <a:blip r:embed="rId2"/>
          <a:srcRect l="30525" t="4398"/>
          <a:stretch/>
        </p:blipFill>
        <p:spPr bwMode="auto">
          <a:xfrm>
            <a:off x="838200" y="1831486"/>
            <a:ext cx="3881120" cy="4151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10"/>
          <p:cNvPicPr/>
          <p:nvPr/>
        </p:nvPicPr>
        <p:blipFill rotWithShape="1">
          <a:blip r:embed="rId3"/>
          <a:srcRect l="22025" t="3333" r="21218" b="60392"/>
          <a:stretch/>
        </p:blipFill>
        <p:spPr>
          <a:xfrm>
            <a:off x="5669279" y="1831486"/>
            <a:ext cx="4332850" cy="382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6F0104"/>
                </a:solidFill>
              </a:rPr>
              <a:t>Vorläufige Ergebnisse </a:t>
            </a:r>
            <a:r>
              <a:rPr lang="mr-IN" b="1" dirty="0" smtClean="0">
                <a:solidFill>
                  <a:srgbClr val="6F0104"/>
                </a:solidFill>
              </a:rPr>
              <a:t>–</a:t>
            </a:r>
            <a:r>
              <a:rPr lang="de-DE" b="1" dirty="0" smtClean="0">
                <a:solidFill>
                  <a:srgbClr val="6F0104"/>
                </a:solidFill>
              </a:rPr>
              <a:t> Bodenfeuchte </a:t>
            </a:r>
            <a:endParaRPr lang="de-DE" b="1" dirty="0">
              <a:solidFill>
                <a:srgbClr val="6F0104"/>
              </a:solidFill>
            </a:endParaRPr>
          </a:p>
        </p:txBody>
      </p:sp>
      <p:pic>
        <p:nvPicPr>
          <p:cNvPr id="7" name="Grafik 1"/>
          <p:cNvPicPr/>
          <p:nvPr/>
        </p:nvPicPr>
        <p:blipFill rotWithShape="1">
          <a:blip r:embed="rId2"/>
          <a:srcRect l="30281" t="3920"/>
          <a:stretch/>
        </p:blipFill>
        <p:spPr bwMode="auto">
          <a:xfrm>
            <a:off x="838200" y="1831364"/>
            <a:ext cx="4015740" cy="4135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12"/>
          <p:cNvPicPr/>
          <p:nvPr/>
        </p:nvPicPr>
        <p:blipFill rotWithShape="1">
          <a:blip r:embed="rId3"/>
          <a:srcRect l="21945" t="2268" r="22629" b="60005"/>
          <a:stretch/>
        </p:blipFill>
        <p:spPr>
          <a:xfrm>
            <a:off x="5603631" y="1690688"/>
            <a:ext cx="4180614" cy="402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2607" y="365125"/>
            <a:ext cx="10991193" cy="1325563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6F0104"/>
                </a:solidFill>
              </a:rPr>
              <a:t>Vorläufige Ergebnisse </a:t>
            </a:r>
            <a:r>
              <a:rPr lang="mr-IN" b="1" dirty="0" smtClean="0">
                <a:solidFill>
                  <a:srgbClr val="6F0104"/>
                </a:solidFill>
              </a:rPr>
              <a:t>–</a:t>
            </a:r>
            <a:r>
              <a:rPr lang="de-DE" b="1" dirty="0" smtClean="0">
                <a:solidFill>
                  <a:srgbClr val="6F0104"/>
                </a:solidFill>
              </a:rPr>
              <a:t> Durchlässigkeit des Bodens</a:t>
            </a:r>
            <a:br>
              <a:rPr lang="de-DE" b="1" dirty="0" smtClean="0">
                <a:solidFill>
                  <a:srgbClr val="6F0104"/>
                </a:solidFill>
              </a:rPr>
            </a:br>
            <a:endParaRPr lang="de-DE" b="1" dirty="0">
              <a:solidFill>
                <a:srgbClr val="6F0104"/>
              </a:solidFill>
            </a:endParaRPr>
          </a:p>
        </p:txBody>
      </p:sp>
      <p:pic>
        <p:nvPicPr>
          <p:cNvPr id="5" name="Grafik 6"/>
          <p:cNvPicPr/>
          <p:nvPr/>
        </p:nvPicPr>
        <p:blipFill rotWithShape="1">
          <a:blip r:embed="rId2"/>
          <a:srcRect l="35897" t="5341"/>
          <a:stretch/>
        </p:blipFill>
        <p:spPr bwMode="auto">
          <a:xfrm>
            <a:off x="1141546" y="1690688"/>
            <a:ext cx="3692525" cy="4238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14"/>
          <p:cNvPicPr/>
          <p:nvPr/>
        </p:nvPicPr>
        <p:blipFill rotWithShape="1">
          <a:blip r:embed="rId3"/>
          <a:srcRect l="20531" t="3061" r="22265" b="35685"/>
          <a:stretch/>
        </p:blipFill>
        <p:spPr>
          <a:xfrm>
            <a:off x="5858203" y="1463039"/>
            <a:ext cx="3651076" cy="41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2607" y="365125"/>
            <a:ext cx="10991193" cy="1325563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6F0104"/>
                </a:solidFill>
              </a:rPr>
              <a:t>Vorläufige Ergebnisse </a:t>
            </a:r>
            <a:r>
              <a:rPr lang="mr-IN" b="1" dirty="0" smtClean="0">
                <a:solidFill>
                  <a:srgbClr val="6F0104"/>
                </a:solidFill>
              </a:rPr>
              <a:t>–</a:t>
            </a:r>
            <a:r>
              <a:rPr lang="de-DE" b="1" dirty="0" smtClean="0">
                <a:solidFill>
                  <a:srgbClr val="6F0104"/>
                </a:solidFill>
              </a:rPr>
              <a:t> Durchlässigkeit des Bodens</a:t>
            </a:r>
            <a:br>
              <a:rPr lang="de-DE" b="1" dirty="0" smtClean="0">
                <a:solidFill>
                  <a:srgbClr val="6F0104"/>
                </a:solidFill>
              </a:rPr>
            </a:br>
            <a:endParaRPr lang="de-DE" b="1" dirty="0">
              <a:solidFill>
                <a:srgbClr val="6F0104"/>
              </a:solidFill>
            </a:endParaRPr>
          </a:p>
        </p:txBody>
      </p:sp>
      <p:pic>
        <p:nvPicPr>
          <p:cNvPr id="6" name="Grafik 5"/>
          <p:cNvPicPr/>
          <p:nvPr/>
        </p:nvPicPr>
        <p:blipFill rotWithShape="1">
          <a:blip r:embed="rId2"/>
          <a:srcRect l="34272" t="5048"/>
          <a:stretch/>
        </p:blipFill>
        <p:spPr bwMode="auto">
          <a:xfrm>
            <a:off x="1213409" y="1486828"/>
            <a:ext cx="3956759" cy="4576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16"/>
          <p:cNvPicPr/>
          <p:nvPr/>
        </p:nvPicPr>
        <p:blipFill rotWithShape="1">
          <a:blip r:embed="rId3"/>
          <a:srcRect l="20531" t="3303" r="23836" b="40205"/>
          <a:stretch/>
        </p:blipFill>
        <p:spPr>
          <a:xfrm>
            <a:off x="6020970" y="1486828"/>
            <a:ext cx="3924887" cy="38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19100" y="342407"/>
            <a:ext cx="11353800" cy="1325563"/>
          </a:xfrm>
        </p:spPr>
        <p:txBody>
          <a:bodyPr/>
          <a:lstStyle/>
          <a:p>
            <a:r>
              <a:rPr lang="de-DE" b="1" dirty="0" smtClean="0">
                <a:solidFill>
                  <a:srgbClr val="6F0104"/>
                </a:solidFill>
              </a:rPr>
              <a:t>Vorläufige Ergebnisse </a:t>
            </a:r>
            <a:r>
              <a:rPr lang="mr-IN" b="1" dirty="0" smtClean="0">
                <a:solidFill>
                  <a:srgbClr val="6F0104"/>
                </a:solidFill>
              </a:rPr>
              <a:t>–</a:t>
            </a:r>
            <a:r>
              <a:rPr lang="de-DE" b="1" dirty="0" smtClean="0">
                <a:solidFill>
                  <a:srgbClr val="6F0104"/>
                </a:solidFill>
              </a:rPr>
              <a:t> Speicherkraft des Bodens</a:t>
            </a:r>
            <a:endParaRPr lang="de-DE" b="1" dirty="0">
              <a:solidFill>
                <a:srgbClr val="6F0104"/>
              </a:solidFill>
            </a:endParaRPr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5653" t="4084"/>
          <a:stretch/>
        </p:blipFill>
        <p:spPr bwMode="auto">
          <a:xfrm>
            <a:off x="1108417" y="1691782"/>
            <a:ext cx="3706495" cy="4295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3"/>
          <p:cNvPicPr/>
          <p:nvPr/>
        </p:nvPicPr>
        <p:blipFill rotWithShape="1">
          <a:blip r:embed="rId3"/>
          <a:srcRect l="33456" t="3770"/>
          <a:stretch/>
        </p:blipFill>
        <p:spPr bwMode="auto">
          <a:xfrm>
            <a:off x="5764823" y="1691782"/>
            <a:ext cx="3778250" cy="4247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3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19100" y="342407"/>
            <a:ext cx="11353800" cy="1325563"/>
          </a:xfrm>
        </p:spPr>
        <p:txBody>
          <a:bodyPr/>
          <a:lstStyle/>
          <a:p>
            <a:r>
              <a:rPr lang="de-DE" b="1" dirty="0" smtClean="0">
                <a:solidFill>
                  <a:srgbClr val="6F0104"/>
                </a:solidFill>
              </a:rPr>
              <a:t>Vorläufige Ergebnisse </a:t>
            </a:r>
            <a:r>
              <a:rPr lang="mr-IN" b="1" dirty="0" smtClean="0">
                <a:solidFill>
                  <a:srgbClr val="6F0104"/>
                </a:solidFill>
              </a:rPr>
              <a:t>–</a:t>
            </a:r>
            <a:r>
              <a:rPr lang="de-DE" b="1" dirty="0" smtClean="0">
                <a:solidFill>
                  <a:srgbClr val="6F0104"/>
                </a:solidFill>
              </a:rPr>
              <a:t> Kalkgehalt des Bodens</a:t>
            </a:r>
            <a:endParaRPr lang="de-DE" b="1" dirty="0">
              <a:solidFill>
                <a:srgbClr val="6F0104"/>
              </a:solidFill>
            </a:endParaRPr>
          </a:p>
        </p:txBody>
      </p:sp>
      <p:pic>
        <p:nvPicPr>
          <p:cNvPr id="5" name="Grafik 22"/>
          <p:cNvPicPr/>
          <p:nvPr/>
        </p:nvPicPr>
        <p:blipFill rotWithShape="1">
          <a:blip r:embed="rId2"/>
          <a:srcRect l="29792" t="10439" r="4026" b="4013"/>
          <a:stretch/>
        </p:blipFill>
        <p:spPr bwMode="auto">
          <a:xfrm>
            <a:off x="701260" y="1667970"/>
            <a:ext cx="4208365" cy="3959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23"/>
          <p:cNvPicPr/>
          <p:nvPr/>
        </p:nvPicPr>
        <p:blipFill rotWithShape="1">
          <a:blip r:embed="rId3"/>
          <a:srcRect l="29304" t="10441" r="5489" b="4345"/>
          <a:stretch/>
        </p:blipFill>
        <p:spPr bwMode="auto">
          <a:xfrm>
            <a:off x="5737298" y="1667970"/>
            <a:ext cx="4011613" cy="3832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63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/>
          <p:nvPr/>
        </p:nvPicPr>
        <p:blipFill rotWithShape="1">
          <a:blip r:embed="rId2"/>
          <a:srcRect l="26618" t="3369" r="3047" b="1313"/>
          <a:stretch/>
        </p:blipFill>
        <p:spPr bwMode="auto">
          <a:xfrm>
            <a:off x="1690745" y="836713"/>
            <a:ext cx="2941949" cy="2890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11"/>
          <p:cNvPicPr/>
          <p:nvPr/>
        </p:nvPicPr>
        <p:blipFill rotWithShape="1">
          <a:blip r:embed="rId3"/>
          <a:srcRect l="24420" t="2694" r="1823" b="2321"/>
          <a:stretch/>
        </p:blipFill>
        <p:spPr bwMode="auto">
          <a:xfrm>
            <a:off x="5386765" y="3814875"/>
            <a:ext cx="3251955" cy="3036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12"/>
          <p:cNvPicPr/>
          <p:nvPr/>
        </p:nvPicPr>
        <p:blipFill rotWithShape="1">
          <a:blip r:embed="rId4"/>
          <a:srcRect l="27351" t="4714" r="2310" b="2320"/>
          <a:stretch/>
        </p:blipFill>
        <p:spPr bwMode="auto">
          <a:xfrm>
            <a:off x="1690745" y="3863127"/>
            <a:ext cx="3016685" cy="2890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-78526"/>
            <a:ext cx="11353800" cy="1325563"/>
          </a:xfrm>
        </p:spPr>
        <p:txBody>
          <a:bodyPr/>
          <a:lstStyle/>
          <a:p>
            <a:r>
              <a:rPr lang="de-DE" b="1" dirty="0" smtClean="0">
                <a:solidFill>
                  <a:srgbClr val="6F0104"/>
                </a:solidFill>
              </a:rPr>
              <a:t>Vorläufige Ergebnisse </a:t>
            </a:r>
            <a:r>
              <a:rPr lang="mr-IN" b="1" dirty="0" smtClean="0">
                <a:solidFill>
                  <a:srgbClr val="6F0104"/>
                </a:solidFill>
              </a:rPr>
              <a:t>–</a:t>
            </a:r>
            <a:r>
              <a:rPr lang="de-DE" b="1" dirty="0" smtClean="0">
                <a:solidFill>
                  <a:srgbClr val="6F0104"/>
                </a:solidFill>
              </a:rPr>
              <a:t> Bodenreaktion</a:t>
            </a:r>
            <a:endParaRPr lang="de-DE" b="1" dirty="0">
              <a:solidFill>
                <a:srgbClr val="6F0104"/>
              </a:solidFill>
            </a:endParaRPr>
          </a:p>
        </p:txBody>
      </p:sp>
      <p:pic>
        <p:nvPicPr>
          <p:cNvPr id="6" name="Grafik 10"/>
          <p:cNvPicPr/>
          <p:nvPr/>
        </p:nvPicPr>
        <p:blipFill rotWithShape="1">
          <a:blip r:embed="rId5"/>
          <a:srcRect l="27351" t="5052"/>
          <a:stretch/>
        </p:blipFill>
        <p:spPr bwMode="auto">
          <a:xfrm>
            <a:off x="5485239" y="836713"/>
            <a:ext cx="3302681" cy="3100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04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6F0104"/>
                </a:solidFill>
              </a:rPr>
              <a:t>Diskussion und Ausblick</a:t>
            </a:r>
            <a:endParaRPr lang="de-DE" b="1" dirty="0">
              <a:solidFill>
                <a:srgbClr val="6F010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1182" y="1825625"/>
            <a:ext cx="10692618" cy="447670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charset="2"/>
              <a:buChar char="à"/>
            </a:pPr>
            <a:r>
              <a:rPr lang="de-DE" dirty="0" smtClean="0">
                <a:sym typeface="Wingdings"/>
              </a:rPr>
              <a:t> Alle Makroelemente werden durch die Geologie und Bodenreaktion signifikant beeinflusst </a:t>
            </a:r>
          </a:p>
          <a:p>
            <a:pPr>
              <a:buFont typeface="Wingdings" charset="2"/>
              <a:buChar char="à"/>
            </a:pPr>
            <a:endParaRPr lang="de-DE" dirty="0" smtClean="0">
              <a:sym typeface="Wingdings"/>
            </a:endParaRPr>
          </a:p>
          <a:p>
            <a:pPr>
              <a:buFont typeface="Wingdings" charset="2"/>
              <a:buChar char="à"/>
            </a:pPr>
            <a:r>
              <a:rPr lang="de-DE" dirty="0" smtClean="0">
                <a:sym typeface="Wingdings"/>
              </a:rPr>
              <a:t> Kaliumgehalt wird durch alle untersuchten Faktoren signifikant beeinflusst</a:t>
            </a:r>
          </a:p>
          <a:p>
            <a:pPr>
              <a:buFont typeface="Wingdings" charset="2"/>
              <a:buChar char="à"/>
            </a:pPr>
            <a:endParaRPr lang="de-DE" dirty="0" smtClean="0">
              <a:sym typeface="Wingdings"/>
            </a:endParaRPr>
          </a:p>
          <a:p>
            <a:pPr>
              <a:buFont typeface="Wingdings" charset="2"/>
              <a:buChar char="à"/>
            </a:pPr>
            <a:r>
              <a:rPr lang="de-DE" dirty="0" smtClean="0">
                <a:sym typeface="Wingdings"/>
              </a:rPr>
              <a:t> Magnesiumgehalt wird durch Wasserverhältnisse des Bodens beeinflusst</a:t>
            </a:r>
          </a:p>
          <a:p>
            <a:pPr>
              <a:buFont typeface="Wingdings" charset="2"/>
              <a:buChar char="à"/>
            </a:pPr>
            <a:endParaRPr lang="de-DE" dirty="0" smtClean="0">
              <a:sym typeface="Wingdings"/>
            </a:endParaRPr>
          </a:p>
          <a:p>
            <a:pPr>
              <a:buFont typeface="Wingdings" charset="2"/>
              <a:buChar char="à"/>
            </a:pPr>
            <a:r>
              <a:rPr lang="de-DE" dirty="0" smtClean="0">
                <a:sym typeface="Wingdings"/>
              </a:rPr>
              <a:t> Calciumgehalt wird durch Kalkgehalt des Bodens beeinflusst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u="sng" dirty="0" smtClean="0"/>
              <a:t>In Zukunft</a:t>
            </a:r>
            <a:r>
              <a:rPr lang="de-DE" u="sng" dirty="0" smtClean="0"/>
              <a:t>....</a:t>
            </a:r>
          </a:p>
          <a:p>
            <a:pPr marL="0" indent="0">
              <a:buNone/>
            </a:pPr>
            <a:r>
              <a:rPr lang="de-DE" dirty="0"/>
              <a:t>	.... miteinbeziehen von </a:t>
            </a:r>
            <a:r>
              <a:rPr lang="de-DE" dirty="0" smtClean="0"/>
              <a:t>Klimadaten</a:t>
            </a:r>
            <a:endParaRPr lang="de-DE" u="sng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.... geeignetere Methoden für den Gehalt an Spurenelementen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.... weitere Jahrgänge in die Auswertung miteinbeziehen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.... Zusammenarbeit mit geologischer Bundesanstalt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6835" y="365126"/>
            <a:ext cx="10836965" cy="125164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6F0104"/>
                </a:solidFill>
              </a:rPr>
              <a:t>Was sind Mineralstoffe?</a:t>
            </a:r>
            <a:r>
              <a:rPr lang="de-DE" b="1" dirty="0">
                <a:solidFill>
                  <a:srgbClr val="6F0104"/>
                </a:solidFill>
              </a:rPr>
              <a:t>	</a:t>
            </a:r>
            <a:r>
              <a:rPr lang="de-DE" b="1" dirty="0" smtClean="0">
                <a:solidFill>
                  <a:srgbClr val="6F0104"/>
                </a:solidFill>
              </a:rPr>
              <a:t>	 </a:t>
            </a:r>
            <a:r>
              <a:rPr lang="de-DE" sz="2000" b="1" dirty="0" smtClean="0">
                <a:solidFill>
                  <a:srgbClr val="6F0104"/>
                </a:solidFill>
              </a:rPr>
              <a:t>(aus lebensmitteltechnologischer Sicht)</a:t>
            </a:r>
            <a:endParaRPr lang="de-DE" sz="2000" b="1" dirty="0">
              <a:solidFill>
                <a:srgbClr val="6F010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16766"/>
            <a:ext cx="10515600" cy="4560197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Makroelemente:</a:t>
            </a:r>
            <a:endParaRPr lang="de-DE" dirty="0" smtClean="0"/>
          </a:p>
          <a:p>
            <a:pPr lvl="1"/>
            <a:r>
              <a:rPr lang="de-DE" dirty="0" smtClean="0"/>
              <a:t>essentielle anorganische Verbindungen</a:t>
            </a:r>
          </a:p>
          <a:p>
            <a:pPr lvl="1"/>
            <a:r>
              <a:rPr lang="de-DE" dirty="0" smtClean="0"/>
              <a:t>im Wein immer als Ionen</a:t>
            </a:r>
          </a:p>
          <a:p>
            <a:pPr lvl="1"/>
            <a:r>
              <a:rPr lang="de-DE" dirty="0" smtClean="0"/>
              <a:t>Kationen: K</a:t>
            </a:r>
            <a:r>
              <a:rPr lang="de-DE" baseline="30000" dirty="0" smtClean="0"/>
              <a:t>+</a:t>
            </a:r>
            <a:r>
              <a:rPr lang="de-DE" dirty="0" smtClean="0"/>
              <a:t>, Ca</a:t>
            </a:r>
            <a:r>
              <a:rPr lang="de-DE" baseline="30000" dirty="0" smtClean="0"/>
              <a:t>2+</a:t>
            </a:r>
            <a:r>
              <a:rPr lang="de-DE" dirty="0" smtClean="0"/>
              <a:t>, Mg</a:t>
            </a:r>
            <a:r>
              <a:rPr lang="de-DE" baseline="30000" dirty="0" smtClean="0"/>
              <a:t>2+ </a:t>
            </a:r>
            <a:r>
              <a:rPr lang="de-DE" dirty="0" smtClean="0"/>
              <a:t>und Na</a:t>
            </a:r>
            <a:r>
              <a:rPr lang="de-DE" baseline="30000" dirty="0" smtClean="0"/>
              <a:t>+</a:t>
            </a:r>
          </a:p>
          <a:p>
            <a:pPr lvl="1"/>
            <a:r>
              <a:rPr lang="de-DE" dirty="0" smtClean="0"/>
              <a:t>Anionen: Cl</a:t>
            </a:r>
            <a:r>
              <a:rPr lang="de-DE" baseline="30000" dirty="0" smtClean="0"/>
              <a:t>- </a:t>
            </a:r>
            <a:r>
              <a:rPr lang="de-DE" dirty="0" smtClean="0"/>
              <a:t>, Phosphat und Sulfat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Spurenelemente: </a:t>
            </a:r>
          </a:p>
          <a:p>
            <a:pPr lvl="1"/>
            <a:r>
              <a:rPr lang="de-DE" dirty="0" smtClean="0"/>
              <a:t>im menschlichen Körper &lt; 50 mg/kg </a:t>
            </a:r>
          </a:p>
          <a:p>
            <a:pPr lvl="1"/>
            <a:r>
              <a:rPr lang="de-DE" dirty="0" smtClean="0"/>
              <a:t>oft Bestandteile von Enzymen</a:t>
            </a:r>
          </a:p>
          <a:p>
            <a:pPr lvl="1"/>
            <a:r>
              <a:rPr lang="de-DE" dirty="0" smtClean="0"/>
              <a:t>Eisen, Mangan, Kupfer, Zink, ...</a:t>
            </a:r>
            <a:endParaRPr lang="de-DE" dirty="0" smtClean="0">
              <a:sym typeface="Wingdings"/>
            </a:endParaRPr>
          </a:p>
          <a:p>
            <a:pPr lvl="1"/>
            <a:endParaRPr lang="de-DE" dirty="0">
              <a:sym typeface="Wingdings"/>
            </a:endParaRPr>
          </a:p>
          <a:p>
            <a:pPr marL="457200" lvl="1" indent="0">
              <a:buNone/>
            </a:pPr>
            <a:r>
              <a:rPr lang="de-DE" sz="2600" dirty="0" smtClean="0">
                <a:sym typeface="Wingdings"/>
              </a:rPr>
              <a:t>		Berechnung der Asche über Mineralstoffe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23973"/>
              </p:ext>
            </p:extLst>
          </p:nvPr>
        </p:nvGraphicFramePr>
        <p:xfrm>
          <a:off x="7036904" y="1876747"/>
          <a:ext cx="4121425" cy="32918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92608"/>
                <a:gridCol w="2028817"/>
              </a:tblGrid>
              <a:tr h="3535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6F0104"/>
                          </a:solidFill>
                          <a:effectLst/>
                        </a:rPr>
                        <a:t>Mineralstoff</a:t>
                      </a:r>
                      <a:endParaRPr lang="de-DE" sz="1600" dirty="0">
                        <a:solidFill>
                          <a:srgbClr val="6F010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6F0104"/>
                          </a:solidFill>
                          <a:effectLst/>
                        </a:rPr>
                        <a:t>Gehalt in mg/ L</a:t>
                      </a:r>
                      <a:endParaRPr lang="de-DE" sz="1600" dirty="0">
                        <a:solidFill>
                          <a:srgbClr val="6F0104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3535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Kalium</a:t>
                      </a:r>
                      <a:endParaRPr lang="de-DE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370 - 1120</a:t>
                      </a:r>
                      <a:endParaRPr lang="de-DE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340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Calcium</a:t>
                      </a:r>
                      <a:endParaRPr lang="de-DE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70 -  140</a:t>
                      </a:r>
                      <a:endParaRPr lang="de-DE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3635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Magnesium</a:t>
                      </a:r>
                      <a:endParaRPr lang="de-DE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60 - 140</a:t>
                      </a:r>
                      <a:endParaRPr lang="de-DE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340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Natrium</a:t>
                      </a:r>
                      <a:endParaRPr lang="de-DE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7 - 15</a:t>
                      </a:r>
                      <a:endParaRPr lang="de-DE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340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effectLst/>
                          <a:latin typeface="+mn-lt"/>
                          <a:ea typeface="Calibri" charset="0"/>
                        </a:rPr>
                        <a:t>Eisen</a:t>
                      </a:r>
                      <a:endParaRPr lang="de-DE" sz="1600" b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 charset="0"/>
                        </a:rPr>
                        <a:t>1</a:t>
                      </a:r>
                      <a:endParaRPr lang="de-DE" sz="16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340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effectLst/>
                          <a:latin typeface="+mn-lt"/>
                          <a:ea typeface="Calibri" charset="0"/>
                        </a:rPr>
                        <a:t>Mangan</a:t>
                      </a:r>
                      <a:endParaRPr lang="de-DE" sz="1600" b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aseline="0" dirty="0" smtClean="0">
                          <a:effectLst/>
                          <a:latin typeface="+mn-lt"/>
                          <a:ea typeface="Calibri" charset="0"/>
                        </a:rPr>
                        <a:t>1,5 - 5</a:t>
                      </a:r>
                      <a:endParaRPr lang="de-DE" sz="16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340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effectLst/>
                          <a:latin typeface="+mn-lt"/>
                          <a:ea typeface="Calibri" charset="0"/>
                        </a:rPr>
                        <a:t>Kupfer</a:t>
                      </a:r>
                      <a:endParaRPr lang="de-DE" sz="1600" b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 charset="0"/>
                        </a:rPr>
                        <a:t>0,5</a:t>
                      </a:r>
                      <a:endParaRPr lang="de-DE" sz="16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340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 smtClean="0">
                          <a:effectLst/>
                          <a:latin typeface="+mn-lt"/>
                          <a:ea typeface="Calibri" charset="0"/>
                        </a:rPr>
                        <a:t>Zink</a:t>
                      </a:r>
                      <a:endParaRPr lang="de-DE" sz="1600" b="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+mn-lt"/>
                          <a:ea typeface="Calibri" charset="0"/>
                        </a:rPr>
                        <a:t> 0,5 </a:t>
                      </a:r>
                      <a:r>
                        <a:rPr lang="mr-IN" sz="1600" dirty="0" smtClean="0">
                          <a:effectLst/>
                          <a:latin typeface="+mn-lt"/>
                          <a:ea typeface="Calibri" charset="0"/>
                        </a:rPr>
                        <a:t>–</a:t>
                      </a:r>
                      <a:r>
                        <a:rPr lang="de-DE" sz="1600" dirty="0" smtClean="0">
                          <a:effectLst/>
                          <a:latin typeface="+mn-lt"/>
                          <a:ea typeface="Calibri" charset="0"/>
                        </a:rPr>
                        <a:t> 3,5</a:t>
                      </a:r>
                      <a:endParaRPr lang="de-DE" sz="16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49733" y="1586497"/>
            <a:ext cx="34957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Mineralstoffgehalt</a:t>
            </a:r>
            <a:r>
              <a:rPr kumimoji="0" lang="de-DE" altLang="de-DE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 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Wein laut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Eschnauer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(1986)</a:t>
            </a:r>
          </a:p>
        </p:txBody>
      </p:sp>
    </p:spTree>
    <p:extLst>
      <p:ext uri="{BB962C8B-B14F-4D97-AF65-F5344CB8AC3E}">
        <p14:creationId xmlns:p14="http://schemas.microsoft.com/office/powerpoint/2010/main" val="293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ldergebnis für boden"/>
          <p:cNvSpPr>
            <a:spLocks noChangeAspect="1" noChangeArrowheads="1"/>
          </p:cNvSpPr>
          <p:nvPr/>
        </p:nvSpPr>
        <p:spPr bwMode="auto">
          <a:xfrm>
            <a:off x="0" y="0"/>
            <a:ext cx="6858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AutoShape 6" descr="ildergebnis für boden"/>
          <p:cNvSpPr>
            <a:spLocks noChangeAspect="1" noChangeArrowheads="1"/>
          </p:cNvSpPr>
          <p:nvPr/>
        </p:nvSpPr>
        <p:spPr bwMode="auto">
          <a:xfrm>
            <a:off x="152400" y="152400"/>
            <a:ext cx="6858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89113" y="1989137"/>
            <a:ext cx="1080052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rgbClr val="6F0104"/>
                </a:solidFill>
              </a:rPr>
              <a:t>Vielen Dank für die Aufmerksamkeit.</a:t>
            </a:r>
            <a:endParaRPr lang="de-DE" b="1" dirty="0">
              <a:solidFill>
                <a:srgbClr val="6F01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6F0104"/>
                </a:solidFill>
              </a:rPr>
              <a:t>Analyse der Elemente</a:t>
            </a:r>
            <a:endParaRPr lang="de-DE" b="1" dirty="0">
              <a:solidFill>
                <a:srgbClr val="6F010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56495" cy="4351338"/>
          </a:xfrm>
        </p:spPr>
        <p:txBody>
          <a:bodyPr>
            <a:normAutofit/>
          </a:bodyPr>
          <a:lstStyle/>
          <a:p>
            <a:r>
              <a:rPr lang="de-DE" dirty="0" smtClean="0"/>
              <a:t>Einzelelementverfahren </a:t>
            </a:r>
          </a:p>
          <a:p>
            <a:pPr lvl="1"/>
            <a:r>
              <a:rPr lang="de-DE" dirty="0" smtClean="0"/>
              <a:t>Flammen- AAS</a:t>
            </a:r>
          </a:p>
          <a:p>
            <a:pPr lvl="1"/>
            <a:r>
              <a:rPr lang="de-DE" dirty="0" smtClean="0"/>
              <a:t>Graphitrohr- AAS</a:t>
            </a:r>
          </a:p>
          <a:p>
            <a:pPr lvl="1"/>
            <a:endParaRPr lang="de-DE" dirty="0" smtClean="0"/>
          </a:p>
          <a:p>
            <a:r>
              <a:rPr lang="de-DE" dirty="0"/>
              <a:t>(</a:t>
            </a:r>
            <a:r>
              <a:rPr lang="de-DE" dirty="0" err="1" smtClean="0"/>
              <a:t>Oligoelementverfahren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Multielementverfahren </a:t>
            </a:r>
          </a:p>
          <a:p>
            <a:pPr lvl="1"/>
            <a:r>
              <a:rPr lang="de-DE" dirty="0" smtClean="0"/>
              <a:t>ICP- OES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AutoShape 2" descr="ildergebnis für flammenaas"/>
          <p:cNvSpPr>
            <a:spLocks noChangeAspect="1" noChangeArrowheads="1"/>
          </p:cNvSpPr>
          <p:nvPr/>
        </p:nvSpPr>
        <p:spPr bwMode="auto">
          <a:xfrm>
            <a:off x="7070282" y="3155941"/>
            <a:ext cx="3775909" cy="169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400" smtClean="0">
                <a:sym typeface="Wingdings"/>
              </a:rPr>
              <a:t> </a:t>
            </a:r>
            <a:r>
              <a:rPr lang="de-DE" sz="2400" smtClean="0"/>
              <a:t>Sonderverfahren</a:t>
            </a:r>
            <a:endParaRPr lang="de-DE" sz="2400" dirty="0"/>
          </a:p>
          <a:p>
            <a:pPr lvl="1"/>
            <a:r>
              <a:rPr lang="de-DE" sz="2400" dirty="0"/>
              <a:t>ICP- MS</a:t>
            </a:r>
          </a:p>
          <a:p>
            <a:pPr lvl="1"/>
            <a:r>
              <a:rPr lang="de-DE" sz="2400" dirty="0"/>
              <a:t>Ionenchromatographie</a:t>
            </a:r>
          </a:p>
        </p:txBody>
      </p:sp>
    </p:spTree>
    <p:extLst>
      <p:ext uri="{BB962C8B-B14F-4D97-AF65-F5344CB8AC3E}">
        <p14:creationId xmlns:p14="http://schemas.microsoft.com/office/powerpoint/2010/main" val="17536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6F0104"/>
                </a:solidFill>
              </a:rPr>
              <a:t>Analyse der Elemente </a:t>
            </a:r>
            <a:r>
              <a:rPr lang="mr-IN" b="1" dirty="0">
                <a:solidFill>
                  <a:srgbClr val="6F0104"/>
                </a:solidFill>
              </a:rPr>
              <a:t>–</a:t>
            </a:r>
            <a:r>
              <a:rPr lang="de-DE" b="1" dirty="0">
                <a:solidFill>
                  <a:srgbClr val="6F0104"/>
                </a:solidFill>
              </a:rPr>
              <a:t> Prinzip </a:t>
            </a:r>
            <a:r>
              <a:rPr lang="de-DE" b="1" dirty="0" smtClean="0">
                <a:solidFill>
                  <a:srgbClr val="6F0104"/>
                </a:solidFill>
              </a:rPr>
              <a:t>Flammen- AAS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912144"/>
            <a:ext cx="9395052" cy="4056394"/>
          </a:xfrm>
        </p:spPr>
      </p:pic>
      <p:sp>
        <p:nvSpPr>
          <p:cNvPr id="5" name="Textfeld 4"/>
          <p:cNvSpPr txBox="1"/>
          <p:nvPr/>
        </p:nvSpPr>
        <p:spPr>
          <a:xfrm>
            <a:off x="4046034" y="6304661"/>
            <a:ext cx="3212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Quelle: Arbeitskreis Analytik, Leibniz Universität Hannover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305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20" y="319405"/>
            <a:ext cx="10515600" cy="1325563"/>
          </a:xfrm>
        </p:spPr>
        <p:txBody>
          <a:bodyPr/>
          <a:lstStyle/>
          <a:p>
            <a:r>
              <a:rPr lang="de-DE" b="1" dirty="0">
                <a:solidFill>
                  <a:srgbClr val="6F0104"/>
                </a:solidFill>
              </a:rPr>
              <a:t>Analyse der </a:t>
            </a:r>
            <a:r>
              <a:rPr lang="de-DE" b="1" dirty="0" smtClean="0">
                <a:solidFill>
                  <a:srgbClr val="6F0104"/>
                </a:solidFill>
              </a:rPr>
              <a:t>Elemente </a:t>
            </a:r>
            <a:r>
              <a:rPr lang="mr-IN" b="1" dirty="0" smtClean="0">
                <a:solidFill>
                  <a:srgbClr val="6F0104"/>
                </a:solidFill>
              </a:rPr>
              <a:t>–</a:t>
            </a:r>
            <a:r>
              <a:rPr lang="de-DE" b="1" dirty="0" smtClean="0">
                <a:solidFill>
                  <a:srgbClr val="6F0104"/>
                </a:solidFill>
              </a:rPr>
              <a:t> Prinzip ICP- OES</a:t>
            </a:r>
            <a:endParaRPr lang="de-DE" dirty="0"/>
          </a:p>
        </p:txBody>
      </p:sp>
      <p:pic>
        <p:nvPicPr>
          <p:cNvPr id="6146" name="Picture 2" descr="http://www.rohs-cmet.in/sites/default/files/images/ICP-OES%20image%202%20(Custom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528604"/>
            <a:ext cx="7504466" cy="475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491046" y="6278880"/>
            <a:ext cx="29129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Quelle: http://</a:t>
            </a:r>
            <a:r>
              <a:rPr lang="de-DE" sz="1000" dirty="0" err="1"/>
              <a:t>www.rohs-cmet.in</a:t>
            </a:r>
            <a:r>
              <a:rPr lang="de-DE" sz="1000" dirty="0"/>
              <a:t>/</a:t>
            </a:r>
            <a:r>
              <a:rPr lang="de-DE" sz="1000" dirty="0" err="1"/>
              <a:t>content</a:t>
            </a:r>
            <a:r>
              <a:rPr lang="de-DE" sz="1000" dirty="0"/>
              <a:t>/</a:t>
            </a:r>
            <a:r>
              <a:rPr lang="de-DE" sz="1000" dirty="0" err="1"/>
              <a:t>icp-oes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6996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658" y="351057"/>
            <a:ext cx="10515600" cy="1325563"/>
          </a:xfrm>
        </p:spPr>
        <p:txBody>
          <a:bodyPr/>
          <a:lstStyle/>
          <a:p>
            <a:r>
              <a:rPr lang="de-DE" b="1" dirty="0" smtClean="0">
                <a:solidFill>
                  <a:srgbClr val="6F0104"/>
                </a:solidFill>
              </a:rPr>
              <a:t>Ursprung der Proben </a:t>
            </a:r>
            <a:r>
              <a:rPr lang="mr-IN" b="1" dirty="0" smtClean="0">
                <a:solidFill>
                  <a:srgbClr val="6F0104"/>
                </a:solidFill>
              </a:rPr>
              <a:t>–</a:t>
            </a:r>
            <a:r>
              <a:rPr lang="de-DE" b="1" dirty="0" smtClean="0">
                <a:solidFill>
                  <a:srgbClr val="6F0104"/>
                </a:solidFill>
              </a:rPr>
              <a:t> </a:t>
            </a:r>
            <a:br>
              <a:rPr lang="de-DE" b="1" dirty="0" smtClean="0">
                <a:solidFill>
                  <a:srgbClr val="6F0104"/>
                </a:solidFill>
              </a:rPr>
            </a:br>
            <a:r>
              <a:rPr lang="de-DE" b="1" dirty="0" smtClean="0">
                <a:solidFill>
                  <a:srgbClr val="6F0104"/>
                </a:solidFill>
              </a:rPr>
              <a:t>EU Weindatenbank</a:t>
            </a:r>
            <a:endParaRPr lang="de-DE" b="1" dirty="0">
              <a:solidFill>
                <a:srgbClr val="6F010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363372"/>
            <a:ext cx="5689209" cy="3587262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standardisiert </a:t>
            </a:r>
            <a:r>
              <a:rPr lang="de-DE" dirty="0" err="1" smtClean="0"/>
              <a:t>vinifiziert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2006 bis 2017 </a:t>
            </a:r>
          </a:p>
          <a:p>
            <a:endParaRPr lang="de-DE" dirty="0" smtClean="0"/>
          </a:p>
          <a:p>
            <a:r>
              <a:rPr lang="de-DE" dirty="0" smtClean="0"/>
              <a:t>circa 50 Weine pro Jahr</a:t>
            </a:r>
          </a:p>
          <a:p>
            <a:endParaRPr lang="de-DE" dirty="0"/>
          </a:p>
          <a:p>
            <a:r>
              <a:rPr lang="de-DE" dirty="0" smtClean="0"/>
              <a:t>unterschiedliche Regionen Österreichs</a:t>
            </a:r>
          </a:p>
          <a:p>
            <a:endParaRPr lang="de-DE" dirty="0" smtClean="0"/>
          </a:p>
          <a:p>
            <a:r>
              <a:rPr lang="de-DE" dirty="0" smtClean="0"/>
              <a:t>unter gleichen Bedingungen gelagert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1743" r="1943" b="2300"/>
          <a:stretch/>
        </p:blipFill>
        <p:spPr>
          <a:xfrm>
            <a:off x="7033846" y="0"/>
            <a:ext cx="4797083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537" y="351587"/>
            <a:ext cx="11201400" cy="1325563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6F0104"/>
                </a:solidFill>
              </a:rPr>
              <a:t>Ursprung der Proben </a:t>
            </a:r>
            <a:r>
              <a:rPr lang="mr-IN" b="1" dirty="0" smtClean="0">
                <a:solidFill>
                  <a:srgbClr val="6F0104"/>
                </a:solidFill>
              </a:rPr>
              <a:t>–</a:t>
            </a:r>
            <a:r>
              <a:rPr lang="de-DE" b="1" dirty="0" smtClean="0">
                <a:solidFill>
                  <a:srgbClr val="6F0104"/>
                </a:solidFill>
              </a:rPr>
              <a:t> </a:t>
            </a:r>
            <a:br>
              <a:rPr lang="de-DE" b="1" dirty="0" smtClean="0">
                <a:solidFill>
                  <a:srgbClr val="6F0104"/>
                </a:solidFill>
              </a:rPr>
            </a:br>
            <a:r>
              <a:rPr lang="de-DE" b="1" dirty="0">
                <a:solidFill>
                  <a:srgbClr val="6F0104"/>
                </a:solidFill>
              </a:rPr>
              <a:t>	</a:t>
            </a:r>
            <a:r>
              <a:rPr lang="de-DE" b="1" dirty="0" smtClean="0">
                <a:solidFill>
                  <a:srgbClr val="6F0104"/>
                </a:solidFill>
              </a:rPr>
              <a:t>		    </a:t>
            </a:r>
            <a:r>
              <a:rPr lang="de-DE" b="1" dirty="0" err="1" smtClean="0">
                <a:solidFill>
                  <a:srgbClr val="6F0104"/>
                </a:solidFill>
              </a:rPr>
              <a:t>Vinifizierung</a:t>
            </a:r>
            <a:r>
              <a:rPr lang="de-DE" b="1" dirty="0" smtClean="0">
                <a:solidFill>
                  <a:srgbClr val="6F0104"/>
                </a:solidFill>
              </a:rPr>
              <a:t> authentischer Weine</a:t>
            </a:r>
            <a:endParaRPr lang="de-DE" b="1" dirty="0">
              <a:solidFill>
                <a:srgbClr val="6F010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537" y="1948861"/>
            <a:ext cx="10698479" cy="46015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standardisierter Prozess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circa 25 - 35 kg Trauben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Zugabe von SO</a:t>
            </a:r>
            <a:r>
              <a:rPr lang="de-DE" baseline="-25000" dirty="0" smtClean="0"/>
              <a:t>2 </a:t>
            </a:r>
            <a:r>
              <a:rPr lang="de-DE" dirty="0" smtClean="0"/>
              <a:t> in Form von schwefliger Säure</a:t>
            </a:r>
            <a:endParaRPr lang="de-DE" baseline="-250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Fermentation mit Reinzuchthefe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Lagerung für circa 6 Monate bei 4°C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24653" r="19732" b="25410"/>
          <a:stretch/>
        </p:blipFill>
        <p:spPr>
          <a:xfrm>
            <a:off x="7420453" y="1844126"/>
            <a:ext cx="1645169" cy="16104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1000" sy="1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trukturform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608" y="3384872"/>
            <a:ext cx="1517213" cy="82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dergebnis für hef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53" y="4483463"/>
            <a:ext cx="2111561" cy="138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6F0104"/>
                </a:solidFill>
              </a:rPr>
              <a:t>Einflüsse auf den Mineralstoffgehalt </a:t>
            </a:r>
            <a:endParaRPr lang="de-DE" b="1" dirty="0">
              <a:solidFill>
                <a:srgbClr val="6F010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Standort des Weingartens: </a:t>
            </a:r>
          </a:p>
          <a:p>
            <a:pPr lvl="3"/>
            <a:r>
              <a:rPr lang="de-DE" dirty="0" smtClean="0"/>
              <a:t>Geologie</a:t>
            </a:r>
          </a:p>
          <a:p>
            <a:pPr lvl="3"/>
            <a:r>
              <a:rPr lang="de-DE" dirty="0" smtClean="0"/>
              <a:t>Boden</a:t>
            </a:r>
          </a:p>
          <a:p>
            <a:pPr lvl="3"/>
            <a:r>
              <a:rPr lang="de-DE" dirty="0" smtClean="0"/>
              <a:t>Klima</a:t>
            </a:r>
          </a:p>
          <a:p>
            <a:r>
              <a:rPr lang="de-DE" dirty="0" err="1" smtClean="0"/>
              <a:t>Vinifizierung</a:t>
            </a:r>
            <a:r>
              <a:rPr lang="de-DE" dirty="0" smtClean="0"/>
              <a:t>:</a:t>
            </a:r>
          </a:p>
          <a:p>
            <a:pPr lvl="3"/>
            <a:r>
              <a:rPr lang="de-DE" dirty="0" smtClean="0"/>
              <a:t>Hefe</a:t>
            </a:r>
          </a:p>
          <a:p>
            <a:pPr lvl="3"/>
            <a:r>
              <a:rPr lang="de-DE" dirty="0" smtClean="0"/>
              <a:t>Weinschönungsmittel</a:t>
            </a:r>
          </a:p>
          <a:p>
            <a:pPr lvl="3"/>
            <a:r>
              <a:rPr lang="de-DE" dirty="0" smtClean="0"/>
              <a:t>Kontamination durch Maschinen, Geräte, Schlauchanschlüsse,...</a:t>
            </a:r>
            <a:endParaRPr lang="de-DE" dirty="0"/>
          </a:p>
          <a:p>
            <a:r>
              <a:rPr lang="de-DE" dirty="0" smtClean="0"/>
              <a:t>Lagerung:</a:t>
            </a:r>
          </a:p>
          <a:p>
            <a:pPr lvl="3"/>
            <a:r>
              <a:rPr lang="de-DE" dirty="0" smtClean="0"/>
              <a:t>Verpackung</a:t>
            </a:r>
          </a:p>
          <a:p>
            <a:pPr lvl="3"/>
            <a:r>
              <a:rPr lang="de-DE" dirty="0" smtClean="0"/>
              <a:t>Lagerungsbedingungen</a:t>
            </a:r>
            <a:endParaRPr lang="de-DE" dirty="0" smtClean="0"/>
          </a:p>
          <a:p>
            <a:pPr lvl="3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420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6F0104"/>
                </a:solidFill>
              </a:rPr>
              <a:t>Einflüsse auf den Mineralstoffgehalt </a:t>
            </a:r>
            <a:endParaRPr lang="de-DE" b="1" dirty="0">
              <a:solidFill>
                <a:srgbClr val="6F010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Standort des Weingartens: </a:t>
            </a:r>
          </a:p>
          <a:p>
            <a:pPr lvl="3"/>
            <a:r>
              <a:rPr lang="de-DE" dirty="0" smtClean="0"/>
              <a:t>Geologie</a:t>
            </a:r>
          </a:p>
          <a:p>
            <a:pPr lvl="3"/>
            <a:r>
              <a:rPr lang="de-DE" dirty="0" smtClean="0"/>
              <a:t>Boden</a:t>
            </a:r>
          </a:p>
          <a:p>
            <a:pPr lvl="3"/>
            <a:r>
              <a:rPr lang="de-DE" dirty="0" smtClean="0"/>
              <a:t>Klima</a:t>
            </a:r>
          </a:p>
          <a:p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Vinifizierung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lvl="3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Hefe</a:t>
            </a:r>
          </a:p>
          <a:p>
            <a:pPr lvl="3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Weinschönungsmittel</a:t>
            </a:r>
          </a:p>
          <a:p>
            <a:pPr lvl="3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Kontamination durch Maschinen, Geräte, Schlauchanschlüsse,...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Lagerung:</a:t>
            </a:r>
          </a:p>
          <a:p>
            <a:pPr lvl="3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Verpackung</a:t>
            </a:r>
          </a:p>
          <a:p>
            <a:pPr lvl="3"/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Lagerungsbedinungen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3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252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Macintosh PowerPoint</Application>
  <PresentationFormat>Breitbild</PresentationFormat>
  <Paragraphs>120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Calibri</vt:lpstr>
      <vt:lpstr>Calibri Light</vt:lpstr>
      <vt:lpstr>Mangal</vt:lpstr>
      <vt:lpstr>Times New Roman</vt:lpstr>
      <vt:lpstr>Wingdings</vt:lpstr>
      <vt:lpstr>Arial</vt:lpstr>
      <vt:lpstr>Office-Design</vt:lpstr>
      <vt:lpstr>Einfluss des Bodens auf den Mineralstoffgehalt in authentischen Weinproben verschiedener Jahrgänge und Regionen aus Österreich</vt:lpstr>
      <vt:lpstr>Was sind Mineralstoffe?   (aus lebensmitteltechnologischer Sicht)</vt:lpstr>
      <vt:lpstr>Analyse der Elemente</vt:lpstr>
      <vt:lpstr>Analyse der Elemente – Prinzip Flammen- AAS</vt:lpstr>
      <vt:lpstr>Analyse der Elemente – Prinzip ICP- OES</vt:lpstr>
      <vt:lpstr>Ursprung der Proben –  EU Weindatenbank</vt:lpstr>
      <vt:lpstr>Ursprung der Proben –         Vinifizierung authentischer Weine</vt:lpstr>
      <vt:lpstr>Einflüsse auf den Mineralstoffgehalt </vt:lpstr>
      <vt:lpstr>Einflüsse auf den Mineralstoffgehalt </vt:lpstr>
      <vt:lpstr>Vorläufige Ergebnisse – Geologie </vt:lpstr>
      <vt:lpstr>Vorläufige Ergebnisse – Geologie </vt:lpstr>
      <vt:lpstr>Vorläufige Ergebnisse – Bodenfeuchte </vt:lpstr>
      <vt:lpstr>Vorläufige Ergebnisse – Bodenfeuchte </vt:lpstr>
      <vt:lpstr>Vorläufige Ergebnisse – Durchlässigkeit des Bodens </vt:lpstr>
      <vt:lpstr>Vorläufige Ergebnisse – Durchlässigkeit des Bodens </vt:lpstr>
      <vt:lpstr>Vorläufige Ergebnisse – Speicherkraft des Bodens</vt:lpstr>
      <vt:lpstr>Vorläufige Ergebnisse – Kalkgehalt des Bodens</vt:lpstr>
      <vt:lpstr>Vorläufige Ergebnisse – Bodenreaktion</vt:lpstr>
      <vt:lpstr>Diskussion und Ausblick</vt:lpstr>
      <vt:lpstr>PowerPoint-Präsentation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Einfluss des Bodens auf den Mineralstoffgehalt von authentischem Wein in verschi</dc:title>
  <dc:creator>Johanna Zauner</dc:creator>
  <cp:lastModifiedBy>Johanna Zauner</cp:lastModifiedBy>
  <cp:revision>77</cp:revision>
  <dcterms:created xsi:type="dcterms:W3CDTF">2018-11-20T09:01:00Z</dcterms:created>
  <dcterms:modified xsi:type="dcterms:W3CDTF">2018-12-06T06:57:21Z</dcterms:modified>
</cp:coreProperties>
</file>