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gif" ContentType="image/gif"/>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charts/chart1.xml" ContentType="application/vnd.openxmlformats-officedocument.drawingml.chart+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8" r:id="rId1"/>
  </p:sldMasterIdLst>
  <p:notesMasterIdLst>
    <p:notesMasterId r:id="rId41"/>
  </p:notesMasterIdLst>
  <p:handoutMasterIdLst>
    <p:handoutMasterId r:id="rId42"/>
  </p:handoutMasterIdLst>
  <p:sldIdLst>
    <p:sldId id="256" r:id="rId2"/>
    <p:sldId id="287" r:id="rId3"/>
    <p:sldId id="288" r:id="rId4"/>
    <p:sldId id="292" r:id="rId5"/>
    <p:sldId id="294" r:id="rId6"/>
    <p:sldId id="291" r:id="rId7"/>
    <p:sldId id="289" r:id="rId8"/>
    <p:sldId id="290" r:id="rId9"/>
    <p:sldId id="293" r:id="rId10"/>
    <p:sldId id="298" r:id="rId11"/>
    <p:sldId id="322" r:id="rId12"/>
    <p:sldId id="295" r:id="rId13"/>
    <p:sldId id="296" r:id="rId14"/>
    <p:sldId id="302" r:id="rId15"/>
    <p:sldId id="303" r:id="rId16"/>
    <p:sldId id="304" r:id="rId17"/>
    <p:sldId id="297" r:id="rId18"/>
    <p:sldId id="281" r:id="rId19"/>
    <p:sldId id="299" r:id="rId20"/>
    <p:sldId id="300" r:id="rId21"/>
    <p:sldId id="263" r:id="rId22"/>
    <p:sldId id="278" r:id="rId23"/>
    <p:sldId id="301" r:id="rId24"/>
    <p:sldId id="305" r:id="rId25"/>
    <p:sldId id="307" r:id="rId26"/>
    <p:sldId id="308" r:id="rId27"/>
    <p:sldId id="309" r:id="rId28"/>
    <p:sldId id="311" r:id="rId29"/>
    <p:sldId id="312" r:id="rId30"/>
    <p:sldId id="313" r:id="rId31"/>
    <p:sldId id="314" r:id="rId32"/>
    <p:sldId id="315" r:id="rId33"/>
    <p:sldId id="316" r:id="rId34"/>
    <p:sldId id="317" r:id="rId35"/>
    <p:sldId id="318" r:id="rId36"/>
    <p:sldId id="319" r:id="rId37"/>
    <p:sldId id="320" r:id="rId38"/>
    <p:sldId id="321" r:id="rId39"/>
    <p:sldId id="282" r:id="rId40"/>
  </p:sldIdLst>
  <p:sldSz cx="9144000" cy="5143500" type="screen16x9"/>
  <p:notesSz cx="6735763" cy="9866313"/>
  <p:defaultTextStyle>
    <a:defPPr>
      <a:defRPr lang="de-DE"/>
    </a:defPPr>
    <a:lvl1pPr algn="l" defTabSz="457200" rtl="0" fontAlgn="base">
      <a:spcBef>
        <a:spcPct val="0"/>
      </a:spcBef>
      <a:spcAft>
        <a:spcPct val="0"/>
      </a:spcAft>
      <a:defRPr kern="1200">
        <a:solidFill>
          <a:schemeClr val="tx1"/>
        </a:solidFill>
        <a:latin typeface="Times New Roman" pitchFamily="18" charset="0"/>
        <a:ea typeface="+mn-ea"/>
        <a:cs typeface="Arial" charset="0"/>
      </a:defRPr>
    </a:lvl1pPr>
    <a:lvl2pPr marL="457200" algn="l" defTabSz="457200" rtl="0" fontAlgn="base">
      <a:spcBef>
        <a:spcPct val="0"/>
      </a:spcBef>
      <a:spcAft>
        <a:spcPct val="0"/>
      </a:spcAft>
      <a:defRPr kern="1200">
        <a:solidFill>
          <a:schemeClr val="tx1"/>
        </a:solidFill>
        <a:latin typeface="Times New Roman" pitchFamily="18" charset="0"/>
        <a:ea typeface="+mn-ea"/>
        <a:cs typeface="Arial" charset="0"/>
      </a:defRPr>
    </a:lvl2pPr>
    <a:lvl3pPr marL="914400" algn="l" defTabSz="457200" rtl="0" fontAlgn="base">
      <a:spcBef>
        <a:spcPct val="0"/>
      </a:spcBef>
      <a:spcAft>
        <a:spcPct val="0"/>
      </a:spcAft>
      <a:defRPr kern="1200">
        <a:solidFill>
          <a:schemeClr val="tx1"/>
        </a:solidFill>
        <a:latin typeface="Times New Roman" pitchFamily="18" charset="0"/>
        <a:ea typeface="+mn-ea"/>
        <a:cs typeface="Arial" charset="0"/>
      </a:defRPr>
    </a:lvl3pPr>
    <a:lvl4pPr marL="1371600" algn="l" defTabSz="457200" rtl="0" fontAlgn="base">
      <a:spcBef>
        <a:spcPct val="0"/>
      </a:spcBef>
      <a:spcAft>
        <a:spcPct val="0"/>
      </a:spcAft>
      <a:defRPr kern="1200">
        <a:solidFill>
          <a:schemeClr val="tx1"/>
        </a:solidFill>
        <a:latin typeface="Times New Roman" pitchFamily="18" charset="0"/>
        <a:ea typeface="+mn-ea"/>
        <a:cs typeface="Arial" charset="0"/>
      </a:defRPr>
    </a:lvl4pPr>
    <a:lvl5pPr marL="1828800" algn="l" defTabSz="457200" rtl="0" fontAlgn="base">
      <a:spcBef>
        <a:spcPct val="0"/>
      </a:spcBef>
      <a:spcAft>
        <a:spcPct val="0"/>
      </a:spcAft>
      <a:defRPr kern="1200">
        <a:solidFill>
          <a:schemeClr val="tx1"/>
        </a:solidFill>
        <a:latin typeface="Times New Roman" pitchFamily="18" charset="0"/>
        <a:ea typeface="+mn-ea"/>
        <a:cs typeface="Arial" charset="0"/>
      </a:defRPr>
    </a:lvl5pPr>
    <a:lvl6pPr marL="2286000" algn="l" defTabSz="914400" rtl="0" eaLnBrk="1" latinLnBrk="0" hangingPunct="1">
      <a:defRPr kern="1200">
        <a:solidFill>
          <a:schemeClr val="tx1"/>
        </a:solidFill>
        <a:latin typeface="Times New Roman" pitchFamily="18" charset="0"/>
        <a:ea typeface="+mn-ea"/>
        <a:cs typeface="Arial" charset="0"/>
      </a:defRPr>
    </a:lvl6pPr>
    <a:lvl7pPr marL="2743200" algn="l" defTabSz="914400" rtl="0" eaLnBrk="1" latinLnBrk="0" hangingPunct="1">
      <a:defRPr kern="1200">
        <a:solidFill>
          <a:schemeClr val="tx1"/>
        </a:solidFill>
        <a:latin typeface="Times New Roman" pitchFamily="18" charset="0"/>
        <a:ea typeface="+mn-ea"/>
        <a:cs typeface="Arial" charset="0"/>
      </a:defRPr>
    </a:lvl7pPr>
    <a:lvl8pPr marL="3200400" algn="l" defTabSz="914400" rtl="0" eaLnBrk="1" latinLnBrk="0" hangingPunct="1">
      <a:defRPr kern="1200">
        <a:solidFill>
          <a:schemeClr val="tx1"/>
        </a:solidFill>
        <a:latin typeface="Times New Roman" pitchFamily="18" charset="0"/>
        <a:ea typeface="+mn-ea"/>
        <a:cs typeface="Arial" charset="0"/>
      </a:defRPr>
    </a:lvl8pPr>
    <a:lvl9pPr marL="3657600" algn="l" defTabSz="914400" rtl="0" eaLnBrk="1" latinLnBrk="0" hangingPunct="1">
      <a:defRPr kern="1200">
        <a:solidFill>
          <a:schemeClr val="tx1"/>
        </a:solidFill>
        <a:latin typeface="Times New Roman" pitchFamily="18" charset="0"/>
        <a:ea typeface="+mn-ea"/>
        <a:cs typeface="Arial" charset="0"/>
      </a:defRPr>
    </a:lvl9pPr>
  </p:defaultTextStyle>
  <p:extLst>
    <p:ext uri="{EFAFB233-063F-42B5-8137-9DF3F51BA10A}">
      <p15:sldGuideLst xmlns:p15="http://schemas.microsoft.com/office/powerpoint/2012/main">
        <p15:guide id="1" orient="horz" pos="3140">
          <p15:clr>
            <a:srgbClr val="A4A3A4"/>
          </p15:clr>
        </p15:guide>
        <p15:guide id="2" pos="338">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7835"/>
    <a:srgbClr val="1F6BAE"/>
    <a:srgbClr val="F3F4F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ittlere Formatvorlage 2 - Akz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Keine Formatvorlage, Tabellenraster">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7151" autoAdjust="0"/>
    <p:restoredTop sz="99811" autoAdjust="0"/>
  </p:normalViewPr>
  <p:slideViewPr>
    <p:cSldViewPr snapToGrid="0" snapToObjects="1">
      <p:cViewPr varScale="1">
        <p:scale>
          <a:sx n="120" d="100"/>
          <a:sy n="120" d="100"/>
        </p:scale>
        <p:origin x="102" y="642"/>
      </p:cViewPr>
      <p:guideLst>
        <p:guide orient="horz" pos="3140"/>
        <p:guide pos="338"/>
      </p:guideLst>
    </p:cSldViewPr>
  </p:slideViewPr>
  <p:outlineViewPr>
    <p:cViewPr>
      <p:scale>
        <a:sx n="33" d="100"/>
        <a:sy n="33" d="100"/>
      </p:scale>
      <p:origin x="0" y="0"/>
    </p:cViewPr>
  </p:outlineViewPr>
  <p:notesTextViewPr>
    <p:cViewPr>
      <p:scale>
        <a:sx n="3" d="2"/>
        <a:sy n="3" d="2"/>
      </p:scale>
      <p:origin x="0" y="0"/>
    </p:cViewPr>
  </p:notesTextViewPr>
  <p:notesViewPr>
    <p:cSldViewPr snapToGrid="0" snapToObjects="1">
      <p:cViewPr>
        <p:scale>
          <a:sx n="125" d="100"/>
          <a:sy n="125" d="100"/>
        </p:scale>
        <p:origin x="2322" y="-108"/>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handoutMaster" Target="handoutMasters/handoutMaster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0" Type="http://schemas.openxmlformats.org/officeDocument/2006/relationships/slide" Target="slides/slide19.xml"/><Relationship Id="rId41" Type="http://schemas.openxmlformats.org/officeDocument/2006/relationships/notesMaster" Target="notesMasters/notesMaster1.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Arbeitsblatt.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de-D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en-US"/>
              <a:t>Anreicherung mit Rübenzucker</a:t>
            </a:r>
            <a:r>
              <a:rPr lang="en-US" baseline="0"/>
              <a:t> </a:t>
            </a:r>
            <a:endParaRPr lang="en-US"/>
          </a:p>
        </c:rich>
      </c:tx>
      <c:layout/>
      <c:overlay val="0"/>
    </c:title>
    <c:autoTitleDeleted val="0"/>
    <c:plotArea>
      <c:layout/>
      <c:scatterChart>
        <c:scatterStyle val="lineMarker"/>
        <c:varyColors val="0"/>
        <c:ser>
          <c:idx val="0"/>
          <c:order val="0"/>
          <c:tx>
            <c:strRef>
              <c:f>'data_SocietalRelevance_2018-05-'!$M$28</c:f>
              <c:strCache>
                <c:ptCount val="1"/>
                <c:pt idx="0">
                  <c:v>(D/H)I</c:v>
                </c:pt>
              </c:strCache>
            </c:strRef>
          </c:tx>
          <c:spPr>
            <a:ln w="28575">
              <a:noFill/>
            </a:ln>
          </c:spPr>
          <c:trendline>
            <c:trendlineType val="linear"/>
            <c:dispRSqr val="0"/>
            <c:dispEq val="0"/>
          </c:trendline>
          <c:xVal>
            <c:numRef>
              <c:f>'data_SocietalRelevance_2018-05-'!$L$29:$L$33</c:f>
              <c:numCache>
                <c:formatCode>General</c:formatCode>
                <c:ptCount val="5"/>
                <c:pt idx="0">
                  <c:v>0</c:v>
                </c:pt>
                <c:pt idx="1">
                  <c:v>0.5</c:v>
                </c:pt>
                <c:pt idx="2">
                  <c:v>1</c:v>
                </c:pt>
                <c:pt idx="3">
                  <c:v>1.5</c:v>
                </c:pt>
                <c:pt idx="4">
                  <c:v>2</c:v>
                </c:pt>
              </c:numCache>
            </c:numRef>
          </c:xVal>
          <c:yVal>
            <c:numRef>
              <c:f>'data_SocietalRelevance_2018-05-'!$M$29:$M$33</c:f>
              <c:numCache>
                <c:formatCode>General</c:formatCode>
                <c:ptCount val="5"/>
                <c:pt idx="0">
                  <c:v>102.3</c:v>
                </c:pt>
                <c:pt idx="1">
                  <c:v>101.9</c:v>
                </c:pt>
                <c:pt idx="2">
                  <c:v>101</c:v>
                </c:pt>
                <c:pt idx="3">
                  <c:v>100.45</c:v>
                </c:pt>
                <c:pt idx="4">
                  <c:v>99.9</c:v>
                </c:pt>
              </c:numCache>
            </c:numRef>
          </c:yVal>
          <c:smooth val="0"/>
          <c:extLst>
            <c:ext xmlns:c16="http://schemas.microsoft.com/office/drawing/2014/chart" uri="{C3380CC4-5D6E-409C-BE32-E72D297353CC}">
              <c16:uniqueId val="{00000001-B28E-458E-9A91-C7282B34C741}"/>
            </c:ext>
          </c:extLst>
        </c:ser>
        <c:dLbls>
          <c:showLegendKey val="0"/>
          <c:showVal val="0"/>
          <c:showCatName val="0"/>
          <c:showSerName val="0"/>
          <c:showPercent val="0"/>
          <c:showBubbleSize val="0"/>
        </c:dLbls>
        <c:axId val="95745152"/>
        <c:axId val="102272384"/>
      </c:scatterChart>
      <c:valAx>
        <c:axId val="95745152"/>
        <c:scaling>
          <c:orientation val="minMax"/>
        </c:scaling>
        <c:delete val="0"/>
        <c:axPos val="b"/>
        <c:title>
          <c:tx>
            <c:rich>
              <a:bodyPr/>
              <a:lstStyle/>
              <a:p>
                <a:pPr>
                  <a:defRPr/>
                </a:pPr>
                <a:r>
                  <a:rPr lang="de-DE"/>
                  <a:t>Angereichert mit</a:t>
                </a:r>
                <a:r>
                  <a:rPr lang="de-DE" baseline="0"/>
                  <a:t> Rübenzucker in % Alkohol</a:t>
                </a:r>
                <a:endParaRPr lang="de-DE"/>
              </a:p>
            </c:rich>
          </c:tx>
          <c:layout/>
          <c:overlay val="0"/>
        </c:title>
        <c:numFmt formatCode="General" sourceLinked="1"/>
        <c:majorTickMark val="none"/>
        <c:minorTickMark val="none"/>
        <c:tickLblPos val="nextTo"/>
        <c:crossAx val="102272384"/>
        <c:crosses val="autoZero"/>
        <c:crossBetween val="midCat"/>
      </c:valAx>
      <c:valAx>
        <c:axId val="102272384"/>
        <c:scaling>
          <c:orientation val="minMax"/>
        </c:scaling>
        <c:delete val="0"/>
        <c:axPos val="l"/>
        <c:title>
          <c:tx>
            <c:rich>
              <a:bodyPr/>
              <a:lstStyle/>
              <a:p>
                <a:pPr>
                  <a:defRPr/>
                </a:pPr>
                <a:r>
                  <a:rPr lang="de-DE"/>
                  <a:t>(D/H)I ppm Ethanol</a:t>
                </a:r>
              </a:p>
            </c:rich>
          </c:tx>
          <c:layout/>
          <c:overlay val="0"/>
        </c:title>
        <c:numFmt formatCode="General" sourceLinked="1"/>
        <c:majorTickMark val="none"/>
        <c:minorTickMark val="none"/>
        <c:tickLblPos val="nextTo"/>
        <c:crossAx val="95745152"/>
        <c:crosses val="autoZero"/>
        <c:crossBetween val="midCat"/>
      </c:valAx>
    </c:plotArea>
    <c:plotVisOnly val="1"/>
    <c:dispBlanksAs val="gap"/>
    <c:showDLblsOverMax val="0"/>
  </c:chart>
  <c:externalData r:id="rId1">
    <c:autoUpdate val="0"/>
  </c:externalData>
</c:chartSpac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Überschriftenplatzhalter 1"/>
          <p:cNvSpPr>
            <a:spLocks noGrp="1"/>
          </p:cNvSpPr>
          <p:nvPr>
            <p:ph type="hdr" sz="quarter"/>
          </p:nvPr>
        </p:nvSpPr>
        <p:spPr>
          <a:xfrm>
            <a:off x="0" y="0"/>
            <a:ext cx="2918831" cy="493316"/>
          </a:xfrm>
          <a:prstGeom prst="rect">
            <a:avLst/>
          </a:prstGeom>
        </p:spPr>
        <p:txBody>
          <a:bodyPr vert="horz" lIns="91440" tIns="45720" rIns="91440" bIns="45720" rtlCol="0"/>
          <a:lstStyle>
            <a:lvl1pPr algn="l" fontAlgn="auto">
              <a:spcBef>
                <a:spcPts val="0"/>
              </a:spcBef>
              <a:spcAft>
                <a:spcPts val="0"/>
              </a:spcAft>
              <a:defRPr sz="1200">
                <a:latin typeface="+mn-lt"/>
                <a:cs typeface="+mn-cs"/>
              </a:defRPr>
            </a:lvl1pPr>
          </a:lstStyle>
          <a:p>
            <a:pPr>
              <a:defRPr/>
            </a:pPr>
            <a:endParaRPr lang="de-DE"/>
          </a:p>
        </p:txBody>
      </p:sp>
      <p:sp>
        <p:nvSpPr>
          <p:cNvPr id="3" name="Datumsplatzhalter 2"/>
          <p:cNvSpPr>
            <a:spLocks noGrp="1"/>
          </p:cNvSpPr>
          <p:nvPr>
            <p:ph type="dt" sz="quarter" idx="1"/>
          </p:nvPr>
        </p:nvSpPr>
        <p:spPr>
          <a:xfrm>
            <a:off x="3815373" y="0"/>
            <a:ext cx="2918831" cy="493316"/>
          </a:xfrm>
          <a:prstGeom prst="rect">
            <a:avLst/>
          </a:prstGeom>
        </p:spPr>
        <p:txBody>
          <a:bodyPr vert="horz" lIns="91440" tIns="45720" rIns="91440" bIns="45720" rtlCol="0"/>
          <a:lstStyle>
            <a:lvl1pPr algn="r" fontAlgn="auto">
              <a:spcBef>
                <a:spcPts val="0"/>
              </a:spcBef>
              <a:spcAft>
                <a:spcPts val="0"/>
              </a:spcAft>
              <a:defRPr sz="1200">
                <a:latin typeface="+mn-lt"/>
                <a:cs typeface="+mn-cs"/>
              </a:defRPr>
            </a:lvl1pPr>
          </a:lstStyle>
          <a:p>
            <a:pPr>
              <a:defRPr/>
            </a:pPr>
            <a:fld id="{DB92E184-2898-472C-B4EF-9592C6D8C3D9}" type="datetimeFigureOut">
              <a:rPr lang="de-DE"/>
              <a:pPr>
                <a:defRPr/>
              </a:pPr>
              <a:t>06.12.2018</a:t>
            </a:fld>
            <a:endParaRPr lang="de-DE"/>
          </a:p>
        </p:txBody>
      </p:sp>
      <p:sp>
        <p:nvSpPr>
          <p:cNvPr id="4" name="Fußzeilenplatzhalter 3"/>
          <p:cNvSpPr>
            <a:spLocks noGrp="1"/>
          </p:cNvSpPr>
          <p:nvPr>
            <p:ph type="ftr" sz="quarter" idx="2"/>
          </p:nvPr>
        </p:nvSpPr>
        <p:spPr>
          <a:xfrm>
            <a:off x="0" y="9371285"/>
            <a:ext cx="2918831" cy="493316"/>
          </a:xfrm>
          <a:prstGeom prst="rect">
            <a:avLst/>
          </a:prstGeom>
        </p:spPr>
        <p:txBody>
          <a:bodyPr vert="horz" lIns="91440" tIns="45720" rIns="91440" bIns="45720" rtlCol="0" anchor="b"/>
          <a:lstStyle>
            <a:lvl1pPr algn="l" fontAlgn="auto">
              <a:spcBef>
                <a:spcPts val="0"/>
              </a:spcBef>
              <a:spcAft>
                <a:spcPts val="0"/>
              </a:spcAft>
              <a:defRPr sz="1200">
                <a:latin typeface="+mn-lt"/>
                <a:cs typeface="+mn-cs"/>
              </a:defRPr>
            </a:lvl1pPr>
          </a:lstStyle>
          <a:p>
            <a:pPr>
              <a:defRPr/>
            </a:pPr>
            <a:endParaRPr lang="de-DE"/>
          </a:p>
        </p:txBody>
      </p:sp>
      <p:sp>
        <p:nvSpPr>
          <p:cNvPr id="5" name="Foliennummernplatzhalter 4"/>
          <p:cNvSpPr>
            <a:spLocks noGrp="1"/>
          </p:cNvSpPr>
          <p:nvPr>
            <p:ph type="sldNum" sz="quarter" idx="3"/>
          </p:nvPr>
        </p:nvSpPr>
        <p:spPr>
          <a:xfrm>
            <a:off x="3815373" y="9371285"/>
            <a:ext cx="2918831" cy="493316"/>
          </a:xfrm>
          <a:prstGeom prst="rect">
            <a:avLst/>
          </a:prstGeom>
        </p:spPr>
        <p:txBody>
          <a:bodyPr vert="horz" lIns="91440" tIns="45720" rIns="91440" bIns="45720" rtlCol="0" anchor="b"/>
          <a:lstStyle>
            <a:lvl1pPr algn="r" fontAlgn="auto">
              <a:spcBef>
                <a:spcPts val="0"/>
              </a:spcBef>
              <a:spcAft>
                <a:spcPts val="0"/>
              </a:spcAft>
              <a:defRPr sz="1200">
                <a:latin typeface="+mn-lt"/>
                <a:cs typeface="+mn-cs"/>
              </a:defRPr>
            </a:lvl1pPr>
          </a:lstStyle>
          <a:p>
            <a:pPr>
              <a:defRPr/>
            </a:pPr>
            <a:fld id="{FC767F61-76C4-4043-B621-44AC05CF5CC3}" type="slidenum">
              <a:rPr/>
              <a:pPr>
                <a:defRPr/>
              </a:pPr>
              <a:t>‹Nr.›</a:t>
            </a:fld>
            <a:endParaRPr lang="de-DE"/>
          </a:p>
        </p:txBody>
      </p:sp>
    </p:spTree>
    <p:extLst>
      <p:ext uri="{BB962C8B-B14F-4D97-AF65-F5344CB8AC3E}">
        <p14:creationId xmlns:p14="http://schemas.microsoft.com/office/powerpoint/2010/main" val="3809763726"/>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Überschriftenplatzhalter 1"/>
          <p:cNvSpPr>
            <a:spLocks noGrp="1"/>
          </p:cNvSpPr>
          <p:nvPr>
            <p:ph type="hdr" sz="quarter"/>
          </p:nvPr>
        </p:nvSpPr>
        <p:spPr>
          <a:xfrm>
            <a:off x="0" y="0"/>
            <a:ext cx="2918831" cy="493316"/>
          </a:xfrm>
          <a:prstGeom prst="rect">
            <a:avLst/>
          </a:prstGeom>
        </p:spPr>
        <p:txBody>
          <a:bodyPr vert="horz" lIns="91440" tIns="45720" rIns="91440" bIns="45720" rtlCol="0"/>
          <a:lstStyle>
            <a:lvl1pPr algn="l" fontAlgn="auto">
              <a:spcBef>
                <a:spcPts val="0"/>
              </a:spcBef>
              <a:spcAft>
                <a:spcPts val="0"/>
              </a:spcAft>
              <a:defRPr sz="1200">
                <a:latin typeface="+mn-lt"/>
                <a:cs typeface="+mn-cs"/>
              </a:defRPr>
            </a:lvl1pPr>
          </a:lstStyle>
          <a:p>
            <a:pPr>
              <a:defRPr/>
            </a:pPr>
            <a:endParaRPr lang="de-DE"/>
          </a:p>
        </p:txBody>
      </p:sp>
      <p:sp>
        <p:nvSpPr>
          <p:cNvPr id="3" name="Datumsplatzhalter 2"/>
          <p:cNvSpPr>
            <a:spLocks noGrp="1"/>
          </p:cNvSpPr>
          <p:nvPr>
            <p:ph type="dt" idx="1"/>
          </p:nvPr>
        </p:nvSpPr>
        <p:spPr>
          <a:xfrm>
            <a:off x="3815373" y="0"/>
            <a:ext cx="2918831" cy="493316"/>
          </a:xfrm>
          <a:prstGeom prst="rect">
            <a:avLst/>
          </a:prstGeom>
        </p:spPr>
        <p:txBody>
          <a:bodyPr vert="horz" lIns="91440" tIns="45720" rIns="91440" bIns="45720" rtlCol="0"/>
          <a:lstStyle>
            <a:lvl1pPr algn="r" fontAlgn="auto">
              <a:spcBef>
                <a:spcPts val="0"/>
              </a:spcBef>
              <a:spcAft>
                <a:spcPts val="0"/>
              </a:spcAft>
              <a:defRPr sz="1200">
                <a:latin typeface="+mn-lt"/>
                <a:cs typeface="+mn-cs"/>
              </a:defRPr>
            </a:lvl1pPr>
          </a:lstStyle>
          <a:p>
            <a:pPr>
              <a:defRPr/>
            </a:pPr>
            <a:fld id="{FB6F6A71-3189-44F6-A599-7B6EE1C06566}" type="datetimeFigureOut">
              <a:rPr lang="de-DE"/>
              <a:pPr>
                <a:defRPr/>
              </a:pPr>
              <a:t>06.12.2018</a:t>
            </a:fld>
            <a:endParaRPr lang="de-DE"/>
          </a:p>
        </p:txBody>
      </p:sp>
      <p:sp>
        <p:nvSpPr>
          <p:cNvPr id="4" name="Folienbildplatzhalter 3"/>
          <p:cNvSpPr>
            <a:spLocks noGrp="1" noRot="1" noChangeAspect="1"/>
          </p:cNvSpPr>
          <p:nvPr>
            <p:ph type="sldImg" idx="2"/>
          </p:nvPr>
        </p:nvSpPr>
        <p:spPr>
          <a:xfrm>
            <a:off x="79375" y="739775"/>
            <a:ext cx="6577013" cy="3700463"/>
          </a:xfrm>
          <a:prstGeom prst="rect">
            <a:avLst/>
          </a:prstGeom>
          <a:noFill/>
          <a:ln w="12700">
            <a:solidFill>
              <a:prstClr val="black"/>
            </a:solidFill>
          </a:ln>
        </p:spPr>
        <p:txBody>
          <a:bodyPr vert="horz" lIns="91440" tIns="45720" rIns="91440" bIns="45720" rtlCol="0" anchor="ctr"/>
          <a:lstStyle/>
          <a:p>
            <a:pPr lvl="0"/>
            <a:endParaRPr lang="de-DE" noProof="0"/>
          </a:p>
        </p:txBody>
      </p:sp>
      <p:sp>
        <p:nvSpPr>
          <p:cNvPr id="5" name="Notizenplatzhalter 4"/>
          <p:cNvSpPr>
            <a:spLocks noGrp="1"/>
          </p:cNvSpPr>
          <p:nvPr>
            <p:ph type="body" sz="quarter" idx="3"/>
          </p:nvPr>
        </p:nvSpPr>
        <p:spPr>
          <a:xfrm>
            <a:off x="673577" y="4686499"/>
            <a:ext cx="5388610" cy="4439841"/>
          </a:xfrm>
          <a:prstGeom prst="rect">
            <a:avLst/>
          </a:prstGeom>
        </p:spPr>
        <p:txBody>
          <a:bodyPr vert="horz" lIns="91440" tIns="45720" rIns="91440" bIns="45720" rtlCol="0"/>
          <a:lstStyle/>
          <a:p>
            <a:pPr lvl="0"/>
            <a:r>
              <a:rPr lang="de-AT" noProof="0"/>
              <a:t>Mastertextformat bearbeiten</a:t>
            </a:r>
          </a:p>
          <a:p>
            <a:pPr lvl="1"/>
            <a:r>
              <a:rPr lang="de-AT" noProof="0"/>
              <a:t>Zweite Ebene</a:t>
            </a:r>
          </a:p>
          <a:p>
            <a:pPr lvl="2"/>
            <a:r>
              <a:rPr lang="de-AT" noProof="0"/>
              <a:t>Dritte Ebene</a:t>
            </a:r>
          </a:p>
          <a:p>
            <a:pPr lvl="3"/>
            <a:r>
              <a:rPr lang="de-AT" noProof="0"/>
              <a:t>Vierte Ebene</a:t>
            </a:r>
          </a:p>
          <a:p>
            <a:pPr lvl="4"/>
            <a:r>
              <a:rPr lang="de-AT" noProof="0"/>
              <a:t>Fünfte Ebene</a:t>
            </a:r>
            <a:endParaRPr lang="de-DE" noProof="0"/>
          </a:p>
        </p:txBody>
      </p:sp>
      <p:sp>
        <p:nvSpPr>
          <p:cNvPr id="6" name="Fußzeilenplatzhalter 5"/>
          <p:cNvSpPr>
            <a:spLocks noGrp="1"/>
          </p:cNvSpPr>
          <p:nvPr>
            <p:ph type="ftr" sz="quarter" idx="4"/>
          </p:nvPr>
        </p:nvSpPr>
        <p:spPr>
          <a:xfrm>
            <a:off x="0" y="9371285"/>
            <a:ext cx="2918831" cy="493316"/>
          </a:xfrm>
          <a:prstGeom prst="rect">
            <a:avLst/>
          </a:prstGeom>
        </p:spPr>
        <p:txBody>
          <a:bodyPr vert="horz" lIns="91440" tIns="45720" rIns="91440" bIns="45720" rtlCol="0" anchor="b"/>
          <a:lstStyle>
            <a:lvl1pPr algn="l" fontAlgn="auto">
              <a:spcBef>
                <a:spcPts val="0"/>
              </a:spcBef>
              <a:spcAft>
                <a:spcPts val="0"/>
              </a:spcAft>
              <a:defRPr sz="1200">
                <a:latin typeface="+mn-lt"/>
                <a:cs typeface="+mn-cs"/>
              </a:defRPr>
            </a:lvl1pPr>
          </a:lstStyle>
          <a:p>
            <a:pPr>
              <a:defRPr/>
            </a:pPr>
            <a:endParaRPr lang="de-DE"/>
          </a:p>
        </p:txBody>
      </p:sp>
      <p:sp>
        <p:nvSpPr>
          <p:cNvPr id="7" name="Foliennummernplatzhalter 6"/>
          <p:cNvSpPr>
            <a:spLocks noGrp="1"/>
          </p:cNvSpPr>
          <p:nvPr>
            <p:ph type="sldNum" sz="quarter" idx="5"/>
          </p:nvPr>
        </p:nvSpPr>
        <p:spPr>
          <a:xfrm>
            <a:off x="3815373" y="9371285"/>
            <a:ext cx="2918831" cy="493316"/>
          </a:xfrm>
          <a:prstGeom prst="rect">
            <a:avLst/>
          </a:prstGeom>
        </p:spPr>
        <p:txBody>
          <a:bodyPr vert="horz" lIns="91440" tIns="45720" rIns="91440" bIns="45720" rtlCol="0" anchor="b"/>
          <a:lstStyle>
            <a:lvl1pPr algn="r" fontAlgn="auto">
              <a:spcBef>
                <a:spcPts val="0"/>
              </a:spcBef>
              <a:spcAft>
                <a:spcPts val="0"/>
              </a:spcAft>
              <a:defRPr sz="1200">
                <a:latin typeface="+mn-lt"/>
                <a:cs typeface="+mn-cs"/>
              </a:defRPr>
            </a:lvl1pPr>
          </a:lstStyle>
          <a:p>
            <a:pPr>
              <a:defRPr/>
            </a:pPr>
            <a:fld id="{C3C28332-15BE-4EE9-88D2-DCAF579B3B72}" type="slidenum">
              <a:rPr/>
              <a:pPr>
                <a:defRPr/>
              </a:pPr>
              <a:t>‹Nr.›</a:t>
            </a:fld>
            <a:endParaRPr lang="de-DE"/>
          </a:p>
        </p:txBody>
      </p:sp>
    </p:spTree>
    <p:extLst>
      <p:ext uri="{BB962C8B-B14F-4D97-AF65-F5344CB8AC3E}">
        <p14:creationId xmlns:p14="http://schemas.microsoft.com/office/powerpoint/2010/main" val="1634837897"/>
      </p:ext>
    </p:extLst>
  </p:cSld>
  <p:clrMap bg1="lt1" tx1="dk1" bg2="lt2" tx2="dk2" accent1="accent1" accent2="accent2" accent3="accent3" accent4="accent4" accent5="accent5" accent6="accent6" hlink="hlink" folHlink="folHlink"/>
  <p:hf hdr="0" ftr="0" dt="0"/>
  <p:notesStyle>
    <a:lvl1pPr algn="l" defTabSz="457200" rtl="0" fontAlgn="base">
      <a:spcBef>
        <a:spcPct val="30000"/>
      </a:spcBef>
      <a:spcAft>
        <a:spcPct val="0"/>
      </a:spcAft>
      <a:defRPr sz="1200" kern="1200">
        <a:solidFill>
          <a:schemeClr val="tx1"/>
        </a:solidFill>
        <a:latin typeface="+mn-lt"/>
        <a:ea typeface="+mn-ea"/>
        <a:cs typeface="+mn-cs"/>
      </a:defRPr>
    </a:lvl1pPr>
    <a:lvl2pPr marL="457200" algn="l" defTabSz="457200" rtl="0" fontAlgn="base">
      <a:spcBef>
        <a:spcPct val="30000"/>
      </a:spcBef>
      <a:spcAft>
        <a:spcPct val="0"/>
      </a:spcAft>
      <a:defRPr sz="1200" kern="1200">
        <a:solidFill>
          <a:schemeClr val="tx1"/>
        </a:solidFill>
        <a:latin typeface="+mn-lt"/>
        <a:ea typeface="+mn-ea"/>
        <a:cs typeface="+mn-cs"/>
      </a:defRPr>
    </a:lvl2pPr>
    <a:lvl3pPr marL="914400" algn="l" defTabSz="457200" rtl="0" fontAlgn="base">
      <a:spcBef>
        <a:spcPct val="30000"/>
      </a:spcBef>
      <a:spcAft>
        <a:spcPct val="0"/>
      </a:spcAft>
      <a:defRPr sz="1200" kern="1200">
        <a:solidFill>
          <a:schemeClr val="tx1"/>
        </a:solidFill>
        <a:latin typeface="+mn-lt"/>
        <a:ea typeface="+mn-ea"/>
        <a:cs typeface="+mn-cs"/>
      </a:defRPr>
    </a:lvl3pPr>
    <a:lvl4pPr marL="1371600" algn="l" defTabSz="457200" rtl="0" fontAlgn="base">
      <a:spcBef>
        <a:spcPct val="30000"/>
      </a:spcBef>
      <a:spcAft>
        <a:spcPct val="0"/>
      </a:spcAft>
      <a:defRPr sz="1200" kern="1200">
        <a:solidFill>
          <a:schemeClr val="tx1"/>
        </a:solidFill>
        <a:latin typeface="+mn-lt"/>
        <a:ea typeface="+mn-ea"/>
        <a:cs typeface="+mn-cs"/>
      </a:defRPr>
    </a:lvl4pPr>
    <a:lvl5pPr marL="1828800" algn="l" defTabSz="457200" rtl="0" fontAlgn="base">
      <a:spcBef>
        <a:spcPct val="30000"/>
      </a:spcBef>
      <a:spcAft>
        <a:spcPct val="0"/>
      </a:spcAft>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AT" dirty="0"/>
              <a:t>C3 Pflanzen (wie Rebe und Zuckerrübe) </a:t>
            </a:r>
            <a:r>
              <a:rPr lang="de-AT" dirty="0" err="1"/>
              <a:t>vs</a:t>
            </a:r>
            <a:r>
              <a:rPr lang="de-AT" dirty="0"/>
              <a:t> C4 Pflanzen (Zuckerrohr))</a:t>
            </a:r>
            <a:endParaRPr lang="en-US" dirty="0"/>
          </a:p>
        </p:txBody>
      </p:sp>
      <p:sp>
        <p:nvSpPr>
          <p:cNvPr id="4" name="Foliennummernplatzhalter 3"/>
          <p:cNvSpPr>
            <a:spLocks noGrp="1"/>
          </p:cNvSpPr>
          <p:nvPr>
            <p:ph type="sldNum" sz="quarter" idx="10"/>
          </p:nvPr>
        </p:nvSpPr>
        <p:spPr/>
        <p:txBody>
          <a:bodyPr/>
          <a:lstStyle/>
          <a:p>
            <a:pPr>
              <a:defRPr/>
            </a:pPr>
            <a:fld id="{C3C28332-15BE-4EE9-88D2-DCAF579B3B72}" type="slidenum">
              <a:rPr lang="en-US" smtClean="0"/>
              <a:pPr>
                <a:defRPr/>
              </a:pPr>
              <a:t>4</a:t>
            </a:fld>
            <a:endParaRPr lang="en-US"/>
          </a:p>
        </p:txBody>
      </p:sp>
    </p:spTree>
    <p:extLst>
      <p:ext uri="{BB962C8B-B14F-4D97-AF65-F5344CB8AC3E}">
        <p14:creationId xmlns:p14="http://schemas.microsoft.com/office/powerpoint/2010/main" val="211688660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smtClean="0"/>
              <a:t>Es kann ein leichtes Nord/Südgefälle beobachtet werden. Die </a:t>
            </a:r>
            <a:r>
              <a:rPr lang="de-DE" dirty="0" err="1" smtClean="0"/>
              <a:t>nördichen</a:t>
            </a:r>
            <a:r>
              <a:rPr lang="de-DE" dirty="0" smtClean="0"/>
              <a:t> Gebiete, </a:t>
            </a:r>
            <a:r>
              <a:rPr lang="de-DE" dirty="0" err="1" smtClean="0"/>
              <a:t>Kamptal</a:t>
            </a:r>
            <a:r>
              <a:rPr lang="de-DE" dirty="0" smtClean="0"/>
              <a:t>/Wachau/</a:t>
            </a:r>
            <a:r>
              <a:rPr lang="de-DE" dirty="0" err="1" smtClean="0"/>
              <a:t>Traisental</a:t>
            </a:r>
            <a:r>
              <a:rPr lang="de-DE" dirty="0" smtClean="0"/>
              <a:t>/</a:t>
            </a:r>
            <a:r>
              <a:rPr lang="de-DE" dirty="0" err="1" smtClean="0"/>
              <a:t>Kremstal</a:t>
            </a:r>
            <a:r>
              <a:rPr lang="de-DE" dirty="0" smtClean="0"/>
              <a:t>, Weinviertel, Wiener Umland Nordteil, </a:t>
            </a:r>
            <a:r>
              <a:rPr lang="de-DE" dirty="0" err="1" smtClean="0"/>
              <a:t>Mittelburgenlaund</a:t>
            </a:r>
            <a:r>
              <a:rPr lang="de-DE" dirty="0" smtClean="0"/>
              <a:t> und Nordburgenland zeigen tendenziell höhere Werte als die südlichen Gebiete der Steiermark und Südburgenland.</a:t>
            </a:r>
          </a:p>
          <a:p>
            <a:r>
              <a:rPr lang="de-DE" dirty="0" smtClean="0"/>
              <a:t>Die Interpretation ist schwierig, das zeigt sich in den Ergebnissen von Wien und </a:t>
            </a:r>
            <a:r>
              <a:rPr lang="de-DE" dirty="0" err="1" smtClean="0"/>
              <a:t>Winer</a:t>
            </a:r>
            <a:r>
              <a:rPr lang="de-DE" dirty="0" smtClean="0"/>
              <a:t> Umland Südteil, die nicht in das beschriebene Nord Süd Gefälle passen. Eventuell ist das spezielle Stadtklima und die dichte Bebauung südlich von Wien dafür verantwortlich. Weitere Studien sind allenfalls notwendig</a:t>
            </a:r>
            <a:endParaRPr lang="en-US" dirty="0"/>
          </a:p>
        </p:txBody>
      </p:sp>
      <p:sp>
        <p:nvSpPr>
          <p:cNvPr id="4" name="Foliennummernplatzhalter 3"/>
          <p:cNvSpPr>
            <a:spLocks noGrp="1"/>
          </p:cNvSpPr>
          <p:nvPr>
            <p:ph type="sldNum" sz="quarter" idx="10"/>
          </p:nvPr>
        </p:nvSpPr>
        <p:spPr/>
        <p:txBody>
          <a:bodyPr/>
          <a:lstStyle/>
          <a:p>
            <a:pPr>
              <a:defRPr/>
            </a:pPr>
            <a:fld id="{C3C28332-15BE-4EE9-88D2-DCAF579B3B72}" type="slidenum">
              <a:rPr lang="en-US" smtClean="0"/>
              <a:pPr>
                <a:defRPr/>
              </a:pPr>
              <a:t>13</a:t>
            </a:fld>
            <a:endParaRPr lang="en-US"/>
          </a:p>
        </p:txBody>
      </p:sp>
    </p:spTree>
    <p:extLst>
      <p:ext uri="{BB962C8B-B14F-4D97-AF65-F5344CB8AC3E}">
        <p14:creationId xmlns:p14="http://schemas.microsoft.com/office/powerpoint/2010/main" val="104339808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smtClean="0"/>
              <a:t>Die höchsten Werte kommen aus dem Burgenland </a:t>
            </a:r>
            <a:r>
              <a:rPr lang="de-DE" dirty="0" smtClean="0">
                <a:sym typeface="Wingdings" panose="05000000000000000000" pitchFamily="2" charset="2"/>
              </a:rPr>
              <a:t> was wiederum durch die höchsten Durchschnittstemperaturen erklärbar ist.</a:t>
            </a:r>
            <a:endParaRPr lang="en-US" dirty="0"/>
          </a:p>
        </p:txBody>
      </p:sp>
      <p:sp>
        <p:nvSpPr>
          <p:cNvPr id="4" name="Foliennummernplatzhalter 3"/>
          <p:cNvSpPr>
            <a:spLocks noGrp="1"/>
          </p:cNvSpPr>
          <p:nvPr>
            <p:ph type="sldNum" sz="quarter" idx="10"/>
          </p:nvPr>
        </p:nvSpPr>
        <p:spPr/>
        <p:txBody>
          <a:bodyPr/>
          <a:lstStyle/>
          <a:p>
            <a:pPr>
              <a:defRPr/>
            </a:pPr>
            <a:fld id="{C3C28332-15BE-4EE9-88D2-DCAF579B3B72}" type="slidenum">
              <a:rPr lang="en-US" smtClean="0"/>
              <a:pPr>
                <a:defRPr/>
              </a:pPr>
              <a:t>14</a:t>
            </a:fld>
            <a:endParaRPr lang="en-US"/>
          </a:p>
        </p:txBody>
      </p:sp>
    </p:spTree>
    <p:extLst>
      <p:ext uri="{BB962C8B-B14F-4D97-AF65-F5344CB8AC3E}">
        <p14:creationId xmlns:p14="http://schemas.microsoft.com/office/powerpoint/2010/main" val="49622143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a:xfrm>
            <a:off x="340202" y="4624587"/>
            <a:ext cx="5388610" cy="4439841"/>
          </a:xfrm>
        </p:spPr>
        <p:txBody>
          <a:bodyPr/>
          <a:lstStyle/>
          <a:p>
            <a:r>
              <a:rPr lang="de-DE" dirty="0" smtClean="0"/>
              <a:t>Unterschiede im Kohlenstoff sind vor allem auf Wasserverfügbarkeit und Wasserspeicherfähigkeit zurückzuführen. Wir sind gerade in einer Projektvorbereitung auch mit der geologischen Bundesanstalt und der Universität für </a:t>
            </a:r>
            <a:r>
              <a:rPr lang="de-DE" dirty="0" smtClean="0"/>
              <a:t>Bodenkultur sowie dem BLT </a:t>
            </a:r>
            <a:r>
              <a:rPr lang="de-DE" dirty="0" err="1" smtClean="0"/>
              <a:t>Wieselburg</a:t>
            </a:r>
            <a:r>
              <a:rPr lang="de-DE" dirty="0" smtClean="0"/>
              <a:t>, </a:t>
            </a:r>
            <a:r>
              <a:rPr lang="de-DE" dirty="0" smtClean="0"/>
              <a:t>wo wir uns genau diese Wechselwirkung zwischen Boden, Klima und Isotopenverhältnisse anschauen möchten. </a:t>
            </a:r>
          </a:p>
          <a:p>
            <a:r>
              <a:rPr lang="de-DE" dirty="0" smtClean="0"/>
              <a:t>Je größer der Wassermangel desto mehr C13 wird eingebaut desto weniger negativ ist der Wert in VPDB (Vienna </a:t>
            </a:r>
            <a:r>
              <a:rPr lang="de-DE" dirty="0" err="1" smtClean="0"/>
              <a:t>Pee</a:t>
            </a:r>
            <a:r>
              <a:rPr lang="de-DE" dirty="0" smtClean="0"/>
              <a:t> Dee </a:t>
            </a:r>
            <a:r>
              <a:rPr lang="de-DE" dirty="0" err="1" smtClean="0"/>
              <a:t>Belemnite</a:t>
            </a:r>
            <a:r>
              <a:rPr lang="de-DE" dirty="0" smtClean="0"/>
              <a:t>)</a:t>
            </a:r>
          </a:p>
          <a:p>
            <a:r>
              <a:rPr lang="de-DE" dirty="0" smtClean="0"/>
              <a:t>… ist ein </a:t>
            </a:r>
            <a:r>
              <a:rPr lang="de-DE" dirty="0" err="1" smtClean="0"/>
              <a:t>Fosiler</a:t>
            </a:r>
            <a:r>
              <a:rPr lang="de-DE" dirty="0" smtClean="0"/>
              <a:t> Standard mit relativ viel C13. </a:t>
            </a:r>
          </a:p>
          <a:p>
            <a:endParaRPr lang="de-DE" dirty="0"/>
          </a:p>
          <a:p>
            <a:r>
              <a:rPr lang="de-DE" dirty="0" smtClean="0"/>
              <a:t> </a:t>
            </a:r>
            <a:endParaRPr lang="en-US" dirty="0"/>
          </a:p>
        </p:txBody>
      </p:sp>
      <p:sp>
        <p:nvSpPr>
          <p:cNvPr id="4" name="Foliennummernplatzhalter 3"/>
          <p:cNvSpPr>
            <a:spLocks noGrp="1"/>
          </p:cNvSpPr>
          <p:nvPr>
            <p:ph type="sldNum" sz="quarter" idx="10"/>
          </p:nvPr>
        </p:nvSpPr>
        <p:spPr/>
        <p:txBody>
          <a:bodyPr/>
          <a:lstStyle/>
          <a:p>
            <a:pPr>
              <a:defRPr/>
            </a:pPr>
            <a:fld id="{C3C28332-15BE-4EE9-88D2-DCAF579B3B72}" type="slidenum">
              <a:rPr lang="en-US" smtClean="0"/>
              <a:pPr>
                <a:defRPr/>
              </a:pPr>
              <a:t>15</a:t>
            </a:fld>
            <a:endParaRPr lang="en-US"/>
          </a:p>
        </p:txBody>
      </p:sp>
    </p:spTree>
    <p:extLst>
      <p:ext uri="{BB962C8B-B14F-4D97-AF65-F5344CB8AC3E}">
        <p14:creationId xmlns:p14="http://schemas.microsoft.com/office/powerpoint/2010/main" val="129025085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smtClean="0"/>
              <a:t>Die niedrigen Werte von d18O in Wien und </a:t>
            </a:r>
            <a:r>
              <a:rPr lang="de-DE" dirty="0" err="1" smtClean="0"/>
              <a:t>Wagram</a:t>
            </a:r>
            <a:r>
              <a:rPr lang="de-DE" dirty="0" smtClean="0"/>
              <a:t>, </a:t>
            </a:r>
            <a:r>
              <a:rPr lang="de-DE" dirty="0" err="1" smtClean="0"/>
              <a:t>Kamptal</a:t>
            </a:r>
            <a:r>
              <a:rPr lang="de-DE" dirty="0" smtClean="0"/>
              <a:t>, Wachau, </a:t>
            </a:r>
            <a:r>
              <a:rPr lang="de-DE" dirty="0" err="1" smtClean="0"/>
              <a:t>Traisental</a:t>
            </a:r>
            <a:r>
              <a:rPr lang="de-DE" dirty="0" smtClean="0"/>
              <a:t> und </a:t>
            </a:r>
            <a:r>
              <a:rPr lang="de-DE" dirty="0" err="1" smtClean="0"/>
              <a:t>Kremstal</a:t>
            </a:r>
            <a:r>
              <a:rPr lang="de-DE" dirty="0" smtClean="0"/>
              <a:t> können durch die Flussnähe erklärt werden.</a:t>
            </a:r>
          </a:p>
          <a:p>
            <a:r>
              <a:rPr lang="de-DE" dirty="0" smtClean="0"/>
              <a:t>Weitere Studien sind aber allenfalls noch notwendig</a:t>
            </a:r>
            <a:endParaRPr lang="en-US" dirty="0"/>
          </a:p>
        </p:txBody>
      </p:sp>
      <p:sp>
        <p:nvSpPr>
          <p:cNvPr id="4" name="Foliennummernplatzhalter 3"/>
          <p:cNvSpPr>
            <a:spLocks noGrp="1"/>
          </p:cNvSpPr>
          <p:nvPr>
            <p:ph type="sldNum" sz="quarter" idx="10"/>
          </p:nvPr>
        </p:nvSpPr>
        <p:spPr/>
        <p:txBody>
          <a:bodyPr/>
          <a:lstStyle/>
          <a:p>
            <a:pPr>
              <a:defRPr/>
            </a:pPr>
            <a:fld id="{C3C28332-15BE-4EE9-88D2-DCAF579B3B72}" type="slidenum">
              <a:rPr lang="en-US" smtClean="0"/>
              <a:pPr>
                <a:defRPr/>
              </a:pPr>
              <a:t>16</a:t>
            </a:fld>
            <a:endParaRPr lang="en-US"/>
          </a:p>
        </p:txBody>
      </p:sp>
    </p:spTree>
    <p:extLst>
      <p:ext uri="{BB962C8B-B14F-4D97-AF65-F5344CB8AC3E}">
        <p14:creationId xmlns:p14="http://schemas.microsoft.com/office/powerpoint/2010/main" val="363277387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en-US" dirty="0"/>
          </a:p>
        </p:txBody>
      </p:sp>
      <p:sp>
        <p:nvSpPr>
          <p:cNvPr id="4" name="Foliennummernplatzhalter 3"/>
          <p:cNvSpPr>
            <a:spLocks noGrp="1"/>
          </p:cNvSpPr>
          <p:nvPr>
            <p:ph type="sldNum" sz="quarter" idx="10"/>
          </p:nvPr>
        </p:nvSpPr>
        <p:spPr/>
        <p:txBody>
          <a:bodyPr/>
          <a:lstStyle/>
          <a:p>
            <a:pPr>
              <a:defRPr/>
            </a:pPr>
            <a:fld id="{C3C28332-15BE-4EE9-88D2-DCAF579B3B72}" type="slidenum">
              <a:rPr lang="en-US" smtClean="0"/>
              <a:pPr>
                <a:defRPr/>
              </a:pPr>
              <a:t>17</a:t>
            </a:fld>
            <a:endParaRPr lang="en-US"/>
          </a:p>
        </p:txBody>
      </p:sp>
    </p:spTree>
    <p:extLst>
      <p:ext uri="{BB962C8B-B14F-4D97-AF65-F5344CB8AC3E}">
        <p14:creationId xmlns:p14="http://schemas.microsoft.com/office/powerpoint/2010/main" val="257805677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en-US"/>
          </a:p>
        </p:txBody>
      </p:sp>
      <p:sp>
        <p:nvSpPr>
          <p:cNvPr id="4" name="Foliennummernplatzhalter 3"/>
          <p:cNvSpPr>
            <a:spLocks noGrp="1"/>
          </p:cNvSpPr>
          <p:nvPr>
            <p:ph type="sldNum" sz="quarter" idx="10"/>
          </p:nvPr>
        </p:nvSpPr>
        <p:spPr/>
        <p:txBody>
          <a:bodyPr/>
          <a:lstStyle/>
          <a:p>
            <a:pPr>
              <a:defRPr/>
            </a:pPr>
            <a:fld id="{C3C28332-15BE-4EE9-88D2-DCAF579B3B72}" type="slidenum">
              <a:rPr lang="en-US" smtClean="0"/>
              <a:pPr>
                <a:defRPr/>
              </a:pPr>
              <a:t>18</a:t>
            </a:fld>
            <a:endParaRPr lang="en-US"/>
          </a:p>
        </p:txBody>
      </p:sp>
    </p:spTree>
    <p:extLst>
      <p:ext uri="{BB962C8B-B14F-4D97-AF65-F5344CB8AC3E}">
        <p14:creationId xmlns:p14="http://schemas.microsoft.com/office/powerpoint/2010/main" val="121718482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en-US"/>
          </a:p>
        </p:txBody>
      </p:sp>
      <p:sp>
        <p:nvSpPr>
          <p:cNvPr id="4" name="Foliennummernplatzhalter 3"/>
          <p:cNvSpPr>
            <a:spLocks noGrp="1"/>
          </p:cNvSpPr>
          <p:nvPr>
            <p:ph type="sldNum" sz="quarter" idx="10"/>
          </p:nvPr>
        </p:nvSpPr>
        <p:spPr/>
        <p:txBody>
          <a:bodyPr/>
          <a:lstStyle/>
          <a:p>
            <a:pPr>
              <a:defRPr/>
            </a:pPr>
            <a:fld id="{C3C28332-15BE-4EE9-88D2-DCAF579B3B72}" type="slidenum">
              <a:rPr lang="en-US" smtClean="0"/>
              <a:pPr>
                <a:defRPr/>
              </a:pPr>
              <a:t>19</a:t>
            </a:fld>
            <a:endParaRPr lang="en-US"/>
          </a:p>
        </p:txBody>
      </p:sp>
    </p:spTree>
    <p:extLst>
      <p:ext uri="{BB962C8B-B14F-4D97-AF65-F5344CB8AC3E}">
        <p14:creationId xmlns:p14="http://schemas.microsoft.com/office/powerpoint/2010/main" val="55403114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en-US"/>
          </a:p>
        </p:txBody>
      </p:sp>
      <p:sp>
        <p:nvSpPr>
          <p:cNvPr id="4" name="Foliennummernplatzhalter 3"/>
          <p:cNvSpPr>
            <a:spLocks noGrp="1"/>
          </p:cNvSpPr>
          <p:nvPr>
            <p:ph type="sldNum" sz="quarter" idx="10"/>
          </p:nvPr>
        </p:nvSpPr>
        <p:spPr/>
        <p:txBody>
          <a:bodyPr/>
          <a:lstStyle/>
          <a:p>
            <a:pPr>
              <a:defRPr/>
            </a:pPr>
            <a:fld id="{C3C28332-15BE-4EE9-88D2-DCAF579B3B72}" type="slidenum">
              <a:rPr lang="en-US" smtClean="0"/>
              <a:pPr>
                <a:defRPr/>
              </a:pPr>
              <a:t>20</a:t>
            </a:fld>
            <a:endParaRPr lang="en-US"/>
          </a:p>
        </p:txBody>
      </p:sp>
    </p:spTree>
    <p:extLst>
      <p:ext uri="{BB962C8B-B14F-4D97-AF65-F5344CB8AC3E}">
        <p14:creationId xmlns:p14="http://schemas.microsoft.com/office/powerpoint/2010/main" val="335577188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en-US"/>
          </a:p>
        </p:txBody>
      </p:sp>
      <p:sp>
        <p:nvSpPr>
          <p:cNvPr id="4" name="Foliennummernplatzhalter 3"/>
          <p:cNvSpPr>
            <a:spLocks noGrp="1"/>
          </p:cNvSpPr>
          <p:nvPr>
            <p:ph type="sldNum" sz="quarter" idx="10"/>
          </p:nvPr>
        </p:nvSpPr>
        <p:spPr/>
        <p:txBody>
          <a:bodyPr/>
          <a:lstStyle/>
          <a:p>
            <a:pPr>
              <a:defRPr/>
            </a:pPr>
            <a:fld id="{C3C28332-15BE-4EE9-88D2-DCAF579B3B72}" type="slidenum">
              <a:rPr lang="en-US" smtClean="0"/>
              <a:pPr>
                <a:defRPr/>
              </a:pPr>
              <a:t>21</a:t>
            </a:fld>
            <a:endParaRPr lang="en-US"/>
          </a:p>
        </p:txBody>
      </p:sp>
    </p:spTree>
    <p:extLst>
      <p:ext uri="{BB962C8B-B14F-4D97-AF65-F5344CB8AC3E}">
        <p14:creationId xmlns:p14="http://schemas.microsoft.com/office/powerpoint/2010/main" val="398271229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en-US"/>
          </a:p>
        </p:txBody>
      </p:sp>
      <p:sp>
        <p:nvSpPr>
          <p:cNvPr id="4" name="Foliennummernplatzhalter 3"/>
          <p:cNvSpPr>
            <a:spLocks noGrp="1"/>
          </p:cNvSpPr>
          <p:nvPr>
            <p:ph type="sldNum" sz="quarter" idx="10"/>
          </p:nvPr>
        </p:nvSpPr>
        <p:spPr/>
        <p:txBody>
          <a:bodyPr/>
          <a:lstStyle/>
          <a:p>
            <a:pPr>
              <a:defRPr/>
            </a:pPr>
            <a:fld id="{C3C28332-15BE-4EE9-88D2-DCAF579B3B72}" type="slidenum">
              <a:rPr lang="en-US" smtClean="0"/>
              <a:pPr>
                <a:defRPr/>
              </a:pPr>
              <a:t>22</a:t>
            </a:fld>
            <a:endParaRPr lang="en-US"/>
          </a:p>
        </p:txBody>
      </p:sp>
    </p:spTree>
    <p:extLst>
      <p:ext uri="{BB962C8B-B14F-4D97-AF65-F5344CB8AC3E}">
        <p14:creationId xmlns:p14="http://schemas.microsoft.com/office/powerpoint/2010/main" val="304783761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en-US"/>
          </a:p>
        </p:txBody>
      </p:sp>
      <p:sp>
        <p:nvSpPr>
          <p:cNvPr id="4" name="Foliennummernplatzhalter 3"/>
          <p:cNvSpPr>
            <a:spLocks noGrp="1"/>
          </p:cNvSpPr>
          <p:nvPr>
            <p:ph type="sldNum" sz="quarter" idx="10"/>
          </p:nvPr>
        </p:nvSpPr>
        <p:spPr/>
        <p:txBody>
          <a:bodyPr/>
          <a:lstStyle/>
          <a:p>
            <a:pPr>
              <a:defRPr/>
            </a:pPr>
            <a:fld id="{C3C28332-15BE-4EE9-88D2-DCAF579B3B72}" type="slidenum">
              <a:rPr lang="en-US" smtClean="0"/>
              <a:pPr>
                <a:defRPr/>
              </a:pPr>
              <a:t>5</a:t>
            </a:fld>
            <a:endParaRPr lang="en-US"/>
          </a:p>
        </p:txBody>
      </p:sp>
    </p:spTree>
    <p:extLst>
      <p:ext uri="{BB962C8B-B14F-4D97-AF65-F5344CB8AC3E}">
        <p14:creationId xmlns:p14="http://schemas.microsoft.com/office/powerpoint/2010/main" val="420163152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en-US"/>
          </a:p>
        </p:txBody>
      </p:sp>
      <p:sp>
        <p:nvSpPr>
          <p:cNvPr id="4" name="Foliennummernplatzhalter 3"/>
          <p:cNvSpPr>
            <a:spLocks noGrp="1"/>
          </p:cNvSpPr>
          <p:nvPr>
            <p:ph type="sldNum" sz="quarter" idx="10"/>
          </p:nvPr>
        </p:nvSpPr>
        <p:spPr/>
        <p:txBody>
          <a:bodyPr/>
          <a:lstStyle/>
          <a:p>
            <a:pPr>
              <a:defRPr/>
            </a:pPr>
            <a:fld id="{C3C28332-15BE-4EE9-88D2-DCAF579B3B72}" type="slidenum">
              <a:rPr lang="en-US" smtClean="0"/>
              <a:pPr>
                <a:defRPr/>
              </a:pPr>
              <a:t>23</a:t>
            </a:fld>
            <a:endParaRPr lang="en-US"/>
          </a:p>
        </p:txBody>
      </p:sp>
    </p:spTree>
    <p:extLst>
      <p:ext uri="{BB962C8B-B14F-4D97-AF65-F5344CB8AC3E}">
        <p14:creationId xmlns:p14="http://schemas.microsoft.com/office/powerpoint/2010/main" val="195010363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en-US"/>
          </a:p>
        </p:txBody>
      </p:sp>
      <p:sp>
        <p:nvSpPr>
          <p:cNvPr id="4" name="Foliennummernplatzhalter 3"/>
          <p:cNvSpPr>
            <a:spLocks noGrp="1"/>
          </p:cNvSpPr>
          <p:nvPr>
            <p:ph type="sldNum" sz="quarter" idx="10"/>
          </p:nvPr>
        </p:nvSpPr>
        <p:spPr/>
        <p:txBody>
          <a:bodyPr/>
          <a:lstStyle/>
          <a:p>
            <a:pPr>
              <a:defRPr/>
            </a:pPr>
            <a:fld id="{C3C28332-15BE-4EE9-88D2-DCAF579B3B72}" type="slidenum">
              <a:rPr lang="en-US" smtClean="0"/>
              <a:pPr>
                <a:defRPr/>
              </a:pPr>
              <a:t>24</a:t>
            </a:fld>
            <a:endParaRPr lang="en-US"/>
          </a:p>
        </p:txBody>
      </p:sp>
    </p:spTree>
    <p:extLst>
      <p:ext uri="{BB962C8B-B14F-4D97-AF65-F5344CB8AC3E}">
        <p14:creationId xmlns:p14="http://schemas.microsoft.com/office/powerpoint/2010/main" val="71505328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ZA" sz="1200" kern="1200" dirty="0">
                <a:solidFill>
                  <a:schemeClr val="tx1"/>
                </a:solidFill>
                <a:effectLst/>
                <a:latin typeface="+mn-lt"/>
                <a:ea typeface="+mn-ea"/>
                <a:cs typeface="+mn-cs"/>
              </a:rPr>
              <a:t>For the community analysis, total genomic DNA was extracted from the fifty millilitre grape juice samples. Polymerase Chain reaction was performed using </a:t>
            </a:r>
            <a:r>
              <a:rPr lang="en-ZA" sz="1200" kern="1200" dirty="0" err="1">
                <a:solidFill>
                  <a:schemeClr val="tx1"/>
                </a:solidFill>
                <a:effectLst/>
                <a:latin typeface="+mn-lt"/>
                <a:ea typeface="+mn-ea"/>
                <a:cs typeface="+mn-cs"/>
              </a:rPr>
              <a:t>carboxy-flourescein</a:t>
            </a:r>
            <a:r>
              <a:rPr lang="en-ZA" sz="1200" kern="1200" dirty="0">
                <a:solidFill>
                  <a:schemeClr val="tx1"/>
                </a:solidFill>
                <a:effectLst/>
                <a:latin typeface="+mn-lt"/>
                <a:ea typeface="+mn-ea"/>
                <a:cs typeface="+mn-cs"/>
              </a:rPr>
              <a:t> labelled ITS1 primer together with ITS4 primer [8]. The PCR amplicons were separated by capillary electrophoresis.</a:t>
            </a:r>
          </a:p>
          <a:p>
            <a:pPr marL="0" marR="0" lvl="0" indent="0" algn="l" defTabSz="914400" rtl="0" eaLnBrk="1" fontAlgn="auto" latinLnBrk="0" hangingPunct="1">
              <a:lnSpc>
                <a:spcPct val="100000"/>
              </a:lnSpc>
              <a:spcBef>
                <a:spcPts val="0"/>
              </a:spcBef>
              <a:spcAft>
                <a:spcPts val="0"/>
              </a:spcAft>
              <a:buClrTx/>
              <a:buSzTx/>
              <a:buFontTx/>
              <a:buNone/>
              <a:tabLst/>
              <a:defRPr/>
            </a:pPr>
            <a:r>
              <a:rPr lang="en-ZA" sz="1200" kern="1200" dirty="0">
                <a:solidFill>
                  <a:schemeClr val="tx1"/>
                </a:solidFill>
                <a:effectLst/>
                <a:latin typeface="+mn-lt"/>
                <a:ea typeface="+mn-ea"/>
                <a:cs typeface="+mn-cs"/>
              </a:rPr>
              <a:t>The differences in fungal communities between the Austria and South Africa, and between the grape cultivars was evaluated</a:t>
            </a:r>
            <a:r>
              <a:rPr lang="en-ZA" sz="1200" kern="1200" baseline="0" dirty="0">
                <a:solidFill>
                  <a:schemeClr val="tx1"/>
                </a:solidFill>
                <a:effectLst/>
                <a:latin typeface="+mn-lt"/>
                <a:ea typeface="+mn-ea"/>
                <a:cs typeface="+mn-cs"/>
              </a:rPr>
              <a:t> using </a:t>
            </a:r>
            <a:r>
              <a:rPr lang="en-ZA" sz="1200" kern="1200" dirty="0">
                <a:solidFill>
                  <a:schemeClr val="tx1"/>
                </a:solidFill>
                <a:effectLst/>
                <a:latin typeface="+mn-lt"/>
                <a:ea typeface="+mn-ea"/>
                <a:cs typeface="+mn-cs"/>
              </a:rPr>
              <a:t>Analysis of similarities (ANOSIM) and</a:t>
            </a:r>
            <a:r>
              <a:rPr lang="en-ZA" sz="1200" kern="1200" baseline="0" dirty="0">
                <a:solidFill>
                  <a:schemeClr val="tx1"/>
                </a:solidFill>
                <a:effectLst/>
                <a:latin typeface="+mn-lt"/>
                <a:ea typeface="+mn-ea"/>
                <a:cs typeface="+mn-cs"/>
              </a:rPr>
              <a:t> </a:t>
            </a:r>
            <a:r>
              <a:rPr lang="en-ZA" sz="1200" kern="1200" dirty="0">
                <a:solidFill>
                  <a:schemeClr val="tx1"/>
                </a:solidFill>
                <a:effectLst/>
                <a:latin typeface="+mn-lt"/>
                <a:ea typeface="+mn-ea"/>
                <a:cs typeface="+mn-cs"/>
              </a:rPr>
              <a:t>(PERMANOVA) based on the Bray-Curtis distance matrices</a:t>
            </a:r>
            <a:endParaRPr lang="en-ZA" dirty="0"/>
          </a:p>
        </p:txBody>
      </p:sp>
      <p:sp>
        <p:nvSpPr>
          <p:cNvPr id="4" name="Slide Number Placeholder 3"/>
          <p:cNvSpPr>
            <a:spLocks noGrp="1"/>
          </p:cNvSpPr>
          <p:nvPr>
            <p:ph type="sldNum" sz="quarter" idx="10"/>
          </p:nvPr>
        </p:nvSpPr>
        <p:spPr/>
        <p:txBody>
          <a:bodyPr/>
          <a:lstStyle/>
          <a:p>
            <a:fld id="{65984B23-5296-4E56-92B3-FD7F22E2783B}" type="slidenum">
              <a:rPr lang="en-ZA" smtClean="0"/>
              <a:t>25</a:t>
            </a:fld>
            <a:endParaRPr lang="en-ZA"/>
          </a:p>
        </p:txBody>
      </p:sp>
    </p:spTree>
    <p:extLst>
      <p:ext uri="{BB962C8B-B14F-4D97-AF65-F5344CB8AC3E}">
        <p14:creationId xmlns:p14="http://schemas.microsoft.com/office/powerpoint/2010/main" val="336187536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en-US"/>
          </a:p>
        </p:txBody>
      </p:sp>
      <p:sp>
        <p:nvSpPr>
          <p:cNvPr id="4" name="Foliennummernplatzhalter 3"/>
          <p:cNvSpPr>
            <a:spLocks noGrp="1"/>
          </p:cNvSpPr>
          <p:nvPr>
            <p:ph type="sldNum" sz="quarter" idx="10"/>
          </p:nvPr>
        </p:nvSpPr>
        <p:spPr/>
        <p:txBody>
          <a:bodyPr/>
          <a:lstStyle/>
          <a:p>
            <a:pPr>
              <a:defRPr/>
            </a:pPr>
            <a:fld id="{C3C28332-15BE-4EE9-88D2-DCAF579B3B72}" type="slidenum">
              <a:rPr lang="en-US" smtClean="0"/>
              <a:pPr>
                <a:defRPr/>
              </a:pPr>
              <a:t>26</a:t>
            </a:fld>
            <a:endParaRPr lang="en-US"/>
          </a:p>
        </p:txBody>
      </p:sp>
    </p:spTree>
    <p:extLst>
      <p:ext uri="{BB962C8B-B14F-4D97-AF65-F5344CB8AC3E}">
        <p14:creationId xmlns:p14="http://schemas.microsoft.com/office/powerpoint/2010/main" val="156355095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en-US"/>
          </a:p>
        </p:txBody>
      </p:sp>
      <p:sp>
        <p:nvSpPr>
          <p:cNvPr id="4" name="Foliennummernplatzhalter 3"/>
          <p:cNvSpPr>
            <a:spLocks noGrp="1"/>
          </p:cNvSpPr>
          <p:nvPr>
            <p:ph type="sldNum" sz="quarter" idx="10"/>
          </p:nvPr>
        </p:nvSpPr>
        <p:spPr/>
        <p:txBody>
          <a:bodyPr/>
          <a:lstStyle/>
          <a:p>
            <a:pPr>
              <a:defRPr/>
            </a:pPr>
            <a:fld id="{C3C28332-15BE-4EE9-88D2-DCAF579B3B72}" type="slidenum">
              <a:rPr lang="en-US" smtClean="0"/>
              <a:pPr>
                <a:defRPr/>
              </a:pPr>
              <a:t>27</a:t>
            </a:fld>
            <a:endParaRPr lang="en-US"/>
          </a:p>
        </p:txBody>
      </p:sp>
    </p:spTree>
    <p:extLst>
      <p:ext uri="{BB962C8B-B14F-4D97-AF65-F5344CB8AC3E}">
        <p14:creationId xmlns:p14="http://schemas.microsoft.com/office/powerpoint/2010/main" val="140819731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en-US"/>
          </a:p>
        </p:txBody>
      </p:sp>
      <p:sp>
        <p:nvSpPr>
          <p:cNvPr id="4" name="Foliennummernplatzhalter 3"/>
          <p:cNvSpPr>
            <a:spLocks noGrp="1"/>
          </p:cNvSpPr>
          <p:nvPr>
            <p:ph type="sldNum" sz="quarter" idx="10"/>
          </p:nvPr>
        </p:nvSpPr>
        <p:spPr/>
        <p:txBody>
          <a:bodyPr/>
          <a:lstStyle/>
          <a:p>
            <a:pPr>
              <a:defRPr/>
            </a:pPr>
            <a:fld id="{C3C28332-15BE-4EE9-88D2-DCAF579B3B72}" type="slidenum">
              <a:rPr lang="en-US" smtClean="0"/>
              <a:pPr>
                <a:defRPr/>
              </a:pPr>
              <a:t>28</a:t>
            </a:fld>
            <a:endParaRPr lang="en-US"/>
          </a:p>
        </p:txBody>
      </p:sp>
    </p:spTree>
    <p:extLst>
      <p:ext uri="{BB962C8B-B14F-4D97-AF65-F5344CB8AC3E}">
        <p14:creationId xmlns:p14="http://schemas.microsoft.com/office/powerpoint/2010/main" val="424810580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en-US"/>
          </a:p>
        </p:txBody>
      </p:sp>
      <p:sp>
        <p:nvSpPr>
          <p:cNvPr id="4" name="Foliennummernplatzhalter 3"/>
          <p:cNvSpPr>
            <a:spLocks noGrp="1"/>
          </p:cNvSpPr>
          <p:nvPr>
            <p:ph type="sldNum" sz="quarter" idx="10"/>
          </p:nvPr>
        </p:nvSpPr>
        <p:spPr/>
        <p:txBody>
          <a:bodyPr/>
          <a:lstStyle/>
          <a:p>
            <a:pPr>
              <a:defRPr/>
            </a:pPr>
            <a:fld id="{C3C28332-15BE-4EE9-88D2-DCAF579B3B72}" type="slidenum">
              <a:rPr lang="en-US" smtClean="0"/>
              <a:pPr>
                <a:defRPr/>
              </a:pPr>
              <a:t>29</a:t>
            </a:fld>
            <a:endParaRPr lang="en-US"/>
          </a:p>
        </p:txBody>
      </p:sp>
    </p:spTree>
    <p:extLst>
      <p:ext uri="{BB962C8B-B14F-4D97-AF65-F5344CB8AC3E}">
        <p14:creationId xmlns:p14="http://schemas.microsoft.com/office/powerpoint/2010/main" val="86584628"/>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en-US"/>
          </a:p>
        </p:txBody>
      </p:sp>
      <p:sp>
        <p:nvSpPr>
          <p:cNvPr id="4" name="Foliennummernplatzhalter 3"/>
          <p:cNvSpPr>
            <a:spLocks noGrp="1"/>
          </p:cNvSpPr>
          <p:nvPr>
            <p:ph type="sldNum" sz="quarter" idx="10"/>
          </p:nvPr>
        </p:nvSpPr>
        <p:spPr/>
        <p:txBody>
          <a:bodyPr/>
          <a:lstStyle/>
          <a:p>
            <a:pPr>
              <a:defRPr/>
            </a:pPr>
            <a:fld id="{C3C28332-15BE-4EE9-88D2-DCAF579B3B72}" type="slidenum">
              <a:rPr lang="en-US" smtClean="0"/>
              <a:pPr>
                <a:defRPr/>
              </a:pPr>
              <a:t>30</a:t>
            </a:fld>
            <a:endParaRPr lang="en-US"/>
          </a:p>
        </p:txBody>
      </p:sp>
    </p:spTree>
    <p:extLst>
      <p:ext uri="{BB962C8B-B14F-4D97-AF65-F5344CB8AC3E}">
        <p14:creationId xmlns:p14="http://schemas.microsoft.com/office/powerpoint/2010/main" val="530038883"/>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en-US"/>
          </a:p>
        </p:txBody>
      </p:sp>
      <p:sp>
        <p:nvSpPr>
          <p:cNvPr id="4" name="Foliennummernplatzhalter 3"/>
          <p:cNvSpPr>
            <a:spLocks noGrp="1"/>
          </p:cNvSpPr>
          <p:nvPr>
            <p:ph type="sldNum" sz="quarter" idx="10"/>
          </p:nvPr>
        </p:nvSpPr>
        <p:spPr/>
        <p:txBody>
          <a:bodyPr/>
          <a:lstStyle/>
          <a:p>
            <a:pPr>
              <a:defRPr/>
            </a:pPr>
            <a:fld id="{C3C28332-15BE-4EE9-88D2-DCAF579B3B72}" type="slidenum">
              <a:rPr lang="en-US" smtClean="0"/>
              <a:pPr>
                <a:defRPr/>
              </a:pPr>
              <a:t>31</a:t>
            </a:fld>
            <a:endParaRPr lang="en-US"/>
          </a:p>
        </p:txBody>
      </p:sp>
    </p:spTree>
    <p:extLst>
      <p:ext uri="{BB962C8B-B14F-4D97-AF65-F5344CB8AC3E}">
        <p14:creationId xmlns:p14="http://schemas.microsoft.com/office/powerpoint/2010/main" val="1627948041"/>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en-US"/>
          </a:p>
        </p:txBody>
      </p:sp>
      <p:sp>
        <p:nvSpPr>
          <p:cNvPr id="4" name="Foliennummernplatzhalter 3"/>
          <p:cNvSpPr>
            <a:spLocks noGrp="1"/>
          </p:cNvSpPr>
          <p:nvPr>
            <p:ph type="sldNum" sz="quarter" idx="10"/>
          </p:nvPr>
        </p:nvSpPr>
        <p:spPr/>
        <p:txBody>
          <a:bodyPr/>
          <a:lstStyle/>
          <a:p>
            <a:pPr>
              <a:defRPr/>
            </a:pPr>
            <a:fld id="{C3C28332-15BE-4EE9-88D2-DCAF579B3B72}" type="slidenum">
              <a:rPr lang="en-US" smtClean="0"/>
              <a:pPr>
                <a:defRPr/>
              </a:pPr>
              <a:t>32</a:t>
            </a:fld>
            <a:endParaRPr lang="en-US"/>
          </a:p>
        </p:txBody>
      </p:sp>
    </p:spTree>
    <p:extLst>
      <p:ext uri="{BB962C8B-B14F-4D97-AF65-F5344CB8AC3E}">
        <p14:creationId xmlns:p14="http://schemas.microsoft.com/office/powerpoint/2010/main" val="241943288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a:t>VPDB (Vienna </a:t>
            </a:r>
            <a:r>
              <a:rPr lang="de-DE" dirty="0" err="1"/>
              <a:t>Pee</a:t>
            </a:r>
            <a:r>
              <a:rPr lang="de-DE" dirty="0"/>
              <a:t> Dee </a:t>
            </a:r>
            <a:r>
              <a:rPr lang="de-DE" dirty="0" err="1"/>
              <a:t>Belemnite</a:t>
            </a:r>
            <a:r>
              <a:rPr lang="de-DE" dirty="0"/>
              <a:t>)</a:t>
            </a:r>
          </a:p>
          <a:p>
            <a:r>
              <a:rPr lang="de-DE" dirty="0"/>
              <a:t>… ist ein </a:t>
            </a:r>
            <a:r>
              <a:rPr lang="de-DE" dirty="0" err="1"/>
              <a:t>Fosiler</a:t>
            </a:r>
            <a:r>
              <a:rPr lang="de-DE" dirty="0"/>
              <a:t> Standard mit relativ viel C13</a:t>
            </a:r>
            <a:r>
              <a:rPr lang="de-DE" dirty="0" smtClean="0"/>
              <a:t>.</a:t>
            </a:r>
          </a:p>
          <a:p>
            <a:r>
              <a:rPr lang="de-DE" dirty="0" smtClean="0"/>
              <a:t>Delta C13 = (C13/C12 der Probe/ C13/C12 des </a:t>
            </a:r>
            <a:r>
              <a:rPr lang="de-DE" dirty="0" err="1" smtClean="0"/>
              <a:t>fosilen</a:t>
            </a:r>
            <a:r>
              <a:rPr lang="de-DE" dirty="0" smtClean="0"/>
              <a:t> Standards – 1) in Promille</a:t>
            </a:r>
          </a:p>
          <a:p>
            <a:endParaRPr lang="de-DE" dirty="0" smtClean="0"/>
          </a:p>
          <a:p>
            <a:r>
              <a:rPr lang="de-DE" dirty="0" smtClean="0"/>
              <a:t>V-</a:t>
            </a:r>
            <a:r>
              <a:rPr lang="de-DE" dirty="0" err="1" smtClean="0"/>
              <a:t>Smow</a:t>
            </a:r>
            <a:r>
              <a:rPr lang="de-DE" dirty="0" smtClean="0"/>
              <a:t> </a:t>
            </a:r>
            <a:endParaRPr lang="de-DE" dirty="0"/>
          </a:p>
          <a:p>
            <a:r>
              <a:rPr lang="en-US" i="1" dirty="0" err="1"/>
              <a:t>mittleres</a:t>
            </a:r>
            <a:r>
              <a:rPr lang="en-US" i="1" dirty="0"/>
              <a:t> Standard-</a:t>
            </a:r>
            <a:r>
              <a:rPr lang="en-US" i="1" dirty="0" err="1"/>
              <a:t>Ozeanwasser</a:t>
            </a:r>
            <a:r>
              <a:rPr lang="de-DE" dirty="0" smtClean="0"/>
              <a:t> </a:t>
            </a:r>
          </a:p>
          <a:p>
            <a:endParaRPr lang="de-DE" dirty="0"/>
          </a:p>
          <a:p>
            <a:r>
              <a:rPr lang="de-DE" dirty="0" smtClean="0"/>
              <a:t>Es gibt dann auch noch den R Wert. Der aus dem Verhältnis der D/HI und D/H2 berechnet wird</a:t>
            </a:r>
          </a:p>
          <a:p>
            <a:r>
              <a:rPr lang="de-DE" dirty="0"/>
              <a:t>R drückt die relative </a:t>
            </a:r>
            <a:r>
              <a:rPr lang="de-DE" dirty="0" err="1"/>
              <a:t>Deuteriumverteilung</a:t>
            </a:r>
            <a:r>
              <a:rPr lang="de-DE" dirty="0"/>
              <a:t> in den Molekülen I und II aus. R wird direkt an den Signalintensitäten h (</a:t>
            </a:r>
            <a:r>
              <a:rPr lang="de-DE" dirty="0" err="1"/>
              <a:t>Peakhöhe</a:t>
            </a:r>
            <a:r>
              <a:rPr lang="de-DE" dirty="0"/>
              <a:t>) gemessen und ergibt sich aus = 3hII/</a:t>
            </a:r>
            <a:r>
              <a:rPr lang="de-DE" dirty="0" err="1"/>
              <a:t>hI</a:t>
            </a:r>
            <a:r>
              <a:rPr lang="de-DE" dirty="0"/>
              <a:t>. </a:t>
            </a:r>
          </a:p>
          <a:p>
            <a:endParaRPr lang="en-US" dirty="0"/>
          </a:p>
        </p:txBody>
      </p:sp>
      <p:sp>
        <p:nvSpPr>
          <p:cNvPr id="4" name="Foliennummernplatzhalter 3"/>
          <p:cNvSpPr>
            <a:spLocks noGrp="1"/>
          </p:cNvSpPr>
          <p:nvPr>
            <p:ph type="sldNum" sz="quarter" idx="10"/>
          </p:nvPr>
        </p:nvSpPr>
        <p:spPr/>
        <p:txBody>
          <a:bodyPr/>
          <a:lstStyle/>
          <a:p>
            <a:pPr>
              <a:defRPr/>
            </a:pPr>
            <a:fld id="{C3C28332-15BE-4EE9-88D2-DCAF579B3B72}" type="slidenum">
              <a:rPr lang="en-US" smtClean="0"/>
              <a:pPr>
                <a:defRPr/>
              </a:pPr>
              <a:t>6</a:t>
            </a:fld>
            <a:endParaRPr lang="en-US"/>
          </a:p>
        </p:txBody>
      </p:sp>
    </p:spTree>
    <p:extLst>
      <p:ext uri="{BB962C8B-B14F-4D97-AF65-F5344CB8AC3E}">
        <p14:creationId xmlns:p14="http://schemas.microsoft.com/office/powerpoint/2010/main" val="1018696445"/>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en-US"/>
          </a:p>
        </p:txBody>
      </p:sp>
      <p:sp>
        <p:nvSpPr>
          <p:cNvPr id="4" name="Foliennummernplatzhalter 3"/>
          <p:cNvSpPr>
            <a:spLocks noGrp="1"/>
          </p:cNvSpPr>
          <p:nvPr>
            <p:ph type="sldNum" sz="quarter" idx="10"/>
          </p:nvPr>
        </p:nvSpPr>
        <p:spPr/>
        <p:txBody>
          <a:bodyPr/>
          <a:lstStyle/>
          <a:p>
            <a:pPr>
              <a:defRPr/>
            </a:pPr>
            <a:fld id="{C3C28332-15BE-4EE9-88D2-DCAF579B3B72}" type="slidenum">
              <a:rPr lang="en-US" smtClean="0"/>
              <a:pPr>
                <a:defRPr/>
              </a:pPr>
              <a:t>33</a:t>
            </a:fld>
            <a:endParaRPr lang="en-US"/>
          </a:p>
        </p:txBody>
      </p:sp>
    </p:spTree>
    <p:extLst>
      <p:ext uri="{BB962C8B-B14F-4D97-AF65-F5344CB8AC3E}">
        <p14:creationId xmlns:p14="http://schemas.microsoft.com/office/powerpoint/2010/main" val="3271813114"/>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a:t>Auf der a*-Achse liegen sich Grün und Rot gegenüber, </a:t>
            </a:r>
            <a:endParaRPr lang="de-DE" dirty="0" smtClean="0"/>
          </a:p>
          <a:p>
            <a:r>
              <a:rPr lang="de-DE" dirty="0" smtClean="0"/>
              <a:t>die </a:t>
            </a:r>
            <a:r>
              <a:rPr lang="de-DE" dirty="0"/>
              <a:t>b*-Achse verläuft zwischen Blau und Gelb. </a:t>
            </a:r>
            <a:endParaRPr lang="en-US" dirty="0"/>
          </a:p>
        </p:txBody>
      </p:sp>
      <p:sp>
        <p:nvSpPr>
          <p:cNvPr id="4" name="Foliennummernplatzhalter 3"/>
          <p:cNvSpPr>
            <a:spLocks noGrp="1"/>
          </p:cNvSpPr>
          <p:nvPr>
            <p:ph type="sldNum" sz="quarter" idx="10"/>
          </p:nvPr>
        </p:nvSpPr>
        <p:spPr/>
        <p:txBody>
          <a:bodyPr/>
          <a:lstStyle/>
          <a:p>
            <a:pPr>
              <a:defRPr/>
            </a:pPr>
            <a:fld id="{C3C28332-15BE-4EE9-88D2-DCAF579B3B72}" type="slidenum">
              <a:rPr lang="en-US" smtClean="0"/>
              <a:pPr>
                <a:defRPr/>
              </a:pPr>
              <a:t>34</a:t>
            </a:fld>
            <a:endParaRPr lang="en-US"/>
          </a:p>
        </p:txBody>
      </p:sp>
    </p:spTree>
    <p:extLst>
      <p:ext uri="{BB962C8B-B14F-4D97-AF65-F5344CB8AC3E}">
        <p14:creationId xmlns:p14="http://schemas.microsoft.com/office/powerpoint/2010/main" val="2850066653"/>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en-US"/>
          </a:p>
        </p:txBody>
      </p:sp>
      <p:sp>
        <p:nvSpPr>
          <p:cNvPr id="4" name="Foliennummernplatzhalter 3"/>
          <p:cNvSpPr>
            <a:spLocks noGrp="1"/>
          </p:cNvSpPr>
          <p:nvPr>
            <p:ph type="sldNum" sz="quarter" idx="10"/>
          </p:nvPr>
        </p:nvSpPr>
        <p:spPr/>
        <p:txBody>
          <a:bodyPr/>
          <a:lstStyle/>
          <a:p>
            <a:pPr>
              <a:defRPr/>
            </a:pPr>
            <a:fld id="{C3C28332-15BE-4EE9-88D2-DCAF579B3B72}" type="slidenum">
              <a:rPr lang="en-US" smtClean="0"/>
              <a:pPr>
                <a:defRPr/>
              </a:pPr>
              <a:t>35</a:t>
            </a:fld>
            <a:endParaRPr lang="en-US"/>
          </a:p>
        </p:txBody>
      </p:sp>
    </p:spTree>
    <p:extLst>
      <p:ext uri="{BB962C8B-B14F-4D97-AF65-F5344CB8AC3E}">
        <p14:creationId xmlns:p14="http://schemas.microsoft.com/office/powerpoint/2010/main" val="1449657862"/>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en-US"/>
          </a:p>
        </p:txBody>
      </p:sp>
      <p:sp>
        <p:nvSpPr>
          <p:cNvPr id="4" name="Foliennummernplatzhalter 3"/>
          <p:cNvSpPr>
            <a:spLocks noGrp="1"/>
          </p:cNvSpPr>
          <p:nvPr>
            <p:ph type="sldNum" sz="quarter" idx="10"/>
          </p:nvPr>
        </p:nvSpPr>
        <p:spPr/>
        <p:txBody>
          <a:bodyPr/>
          <a:lstStyle/>
          <a:p>
            <a:pPr>
              <a:defRPr/>
            </a:pPr>
            <a:fld id="{C3C28332-15BE-4EE9-88D2-DCAF579B3B72}" type="slidenum">
              <a:rPr lang="en-US" smtClean="0"/>
              <a:pPr>
                <a:defRPr/>
              </a:pPr>
              <a:t>36</a:t>
            </a:fld>
            <a:endParaRPr lang="en-US"/>
          </a:p>
        </p:txBody>
      </p:sp>
    </p:spTree>
    <p:extLst>
      <p:ext uri="{BB962C8B-B14F-4D97-AF65-F5344CB8AC3E}">
        <p14:creationId xmlns:p14="http://schemas.microsoft.com/office/powerpoint/2010/main" val="1631223030"/>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79375" y="741091"/>
            <a:ext cx="6577013" cy="3700463"/>
          </a:xfrm>
        </p:spPr>
      </p:sp>
      <p:sp>
        <p:nvSpPr>
          <p:cNvPr id="3" name="Notizenplatzhalter 2"/>
          <p:cNvSpPr>
            <a:spLocks noGrp="1"/>
          </p:cNvSpPr>
          <p:nvPr>
            <p:ph type="body" idx="1"/>
          </p:nvPr>
        </p:nvSpPr>
        <p:spPr/>
        <p:txBody>
          <a:bodyPr/>
          <a:lstStyle/>
          <a:p>
            <a:endParaRPr lang="en-US"/>
          </a:p>
        </p:txBody>
      </p:sp>
      <p:sp>
        <p:nvSpPr>
          <p:cNvPr id="4" name="Foliennummernplatzhalter 3"/>
          <p:cNvSpPr>
            <a:spLocks noGrp="1"/>
          </p:cNvSpPr>
          <p:nvPr>
            <p:ph type="sldNum" sz="quarter" idx="10"/>
          </p:nvPr>
        </p:nvSpPr>
        <p:spPr/>
        <p:txBody>
          <a:bodyPr/>
          <a:lstStyle/>
          <a:p>
            <a:pPr>
              <a:defRPr/>
            </a:pPr>
            <a:fld id="{C3C28332-15BE-4EE9-88D2-DCAF579B3B72}" type="slidenum">
              <a:rPr lang="en-US" smtClean="0"/>
              <a:pPr>
                <a:defRPr/>
              </a:pPr>
              <a:t>37</a:t>
            </a:fld>
            <a:endParaRPr lang="en-US"/>
          </a:p>
        </p:txBody>
      </p:sp>
    </p:spTree>
    <p:extLst>
      <p:ext uri="{BB962C8B-B14F-4D97-AF65-F5344CB8AC3E}">
        <p14:creationId xmlns:p14="http://schemas.microsoft.com/office/powerpoint/2010/main" val="4091862956"/>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en-US"/>
          </a:p>
        </p:txBody>
      </p:sp>
      <p:sp>
        <p:nvSpPr>
          <p:cNvPr id="4" name="Foliennummernplatzhalter 3"/>
          <p:cNvSpPr>
            <a:spLocks noGrp="1"/>
          </p:cNvSpPr>
          <p:nvPr>
            <p:ph type="sldNum" sz="quarter" idx="10"/>
          </p:nvPr>
        </p:nvSpPr>
        <p:spPr/>
        <p:txBody>
          <a:bodyPr/>
          <a:lstStyle/>
          <a:p>
            <a:pPr>
              <a:defRPr/>
            </a:pPr>
            <a:fld id="{C3C28332-15BE-4EE9-88D2-DCAF579B3B72}" type="slidenum">
              <a:rPr lang="en-US" smtClean="0"/>
              <a:pPr>
                <a:defRPr/>
              </a:pPr>
              <a:t>38</a:t>
            </a:fld>
            <a:endParaRPr lang="en-US"/>
          </a:p>
        </p:txBody>
      </p:sp>
    </p:spTree>
    <p:extLst>
      <p:ext uri="{BB962C8B-B14F-4D97-AF65-F5344CB8AC3E}">
        <p14:creationId xmlns:p14="http://schemas.microsoft.com/office/powerpoint/2010/main" val="3565827274"/>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en-US"/>
          </a:p>
        </p:txBody>
      </p:sp>
      <p:sp>
        <p:nvSpPr>
          <p:cNvPr id="4" name="Foliennummernplatzhalter 3"/>
          <p:cNvSpPr>
            <a:spLocks noGrp="1"/>
          </p:cNvSpPr>
          <p:nvPr>
            <p:ph type="sldNum" sz="quarter" idx="10"/>
          </p:nvPr>
        </p:nvSpPr>
        <p:spPr/>
        <p:txBody>
          <a:bodyPr/>
          <a:lstStyle/>
          <a:p>
            <a:pPr>
              <a:defRPr/>
            </a:pPr>
            <a:fld id="{C3C28332-15BE-4EE9-88D2-DCAF579B3B72}" type="slidenum">
              <a:rPr lang="en-US" smtClean="0"/>
              <a:pPr>
                <a:defRPr/>
              </a:pPr>
              <a:t>39</a:t>
            </a:fld>
            <a:endParaRPr lang="en-US"/>
          </a:p>
        </p:txBody>
      </p:sp>
    </p:spTree>
    <p:extLst>
      <p:ext uri="{BB962C8B-B14F-4D97-AF65-F5344CB8AC3E}">
        <p14:creationId xmlns:p14="http://schemas.microsoft.com/office/powerpoint/2010/main" val="218664757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en-US"/>
          </a:p>
        </p:txBody>
      </p:sp>
      <p:sp>
        <p:nvSpPr>
          <p:cNvPr id="4" name="Foliennummernplatzhalter 3"/>
          <p:cNvSpPr>
            <a:spLocks noGrp="1"/>
          </p:cNvSpPr>
          <p:nvPr>
            <p:ph type="sldNum" sz="quarter" idx="10"/>
          </p:nvPr>
        </p:nvSpPr>
        <p:spPr/>
        <p:txBody>
          <a:bodyPr/>
          <a:lstStyle/>
          <a:p>
            <a:pPr>
              <a:defRPr/>
            </a:pPr>
            <a:fld id="{C3C28332-15BE-4EE9-88D2-DCAF579B3B72}" type="slidenum">
              <a:rPr lang="en-US" smtClean="0"/>
              <a:pPr>
                <a:defRPr/>
              </a:pPr>
              <a:t>7</a:t>
            </a:fld>
            <a:endParaRPr lang="en-US"/>
          </a:p>
        </p:txBody>
      </p:sp>
    </p:spTree>
    <p:extLst>
      <p:ext uri="{BB962C8B-B14F-4D97-AF65-F5344CB8AC3E}">
        <p14:creationId xmlns:p14="http://schemas.microsoft.com/office/powerpoint/2010/main" val="132475877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en-US"/>
          </a:p>
        </p:txBody>
      </p:sp>
      <p:sp>
        <p:nvSpPr>
          <p:cNvPr id="4" name="Foliennummernplatzhalter 3"/>
          <p:cNvSpPr>
            <a:spLocks noGrp="1"/>
          </p:cNvSpPr>
          <p:nvPr>
            <p:ph type="sldNum" sz="quarter" idx="10"/>
          </p:nvPr>
        </p:nvSpPr>
        <p:spPr/>
        <p:txBody>
          <a:bodyPr/>
          <a:lstStyle/>
          <a:p>
            <a:pPr>
              <a:defRPr/>
            </a:pPr>
            <a:fld id="{C3C28332-15BE-4EE9-88D2-DCAF579B3B72}" type="slidenum">
              <a:rPr lang="en-US" smtClean="0"/>
              <a:pPr>
                <a:defRPr/>
              </a:pPr>
              <a:t>8</a:t>
            </a:fld>
            <a:endParaRPr lang="en-US"/>
          </a:p>
        </p:txBody>
      </p:sp>
    </p:spTree>
    <p:extLst>
      <p:ext uri="{BB962C8B-B14F-4D97-AF65-F5344CB8AC3E}">
        <p14:creationId xmlns:p14="http://schemas.microsoft.com/office/powerpoint/2010/main" val="182383007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en-US"/>
          </a:p>
        </p:txBody>
      </p:sp>
      <p:sp>
        <p:nvSpPr>
          <p:cNvPr id="4" name="Foliennummernplatzhalter 3"/>
          <p:cNvSpPr>
            <a:spLocks noGrp="1"/>
          </p:cNvSpPr>
          <p:nvPr>
            <p:ph type="sldNum" sz="quarter" idx="10"/>
          </p:nvPr>
        </p:nvSpPr>
        <p:spPr/>
        <p:txBody>
          <a:bodyPr/>
          <a:lstStyle/>
          <a:p>
            <a:pPr>
              <a:defRPr/>
            </a:pPr>
            <a:fld id="{C3C28332-15BE-4EE9-88D2-DCAF579B3B72}" type="slidenum">
              <a:rPr lang="en-US" smtClean="0"/>
              <a:pPr>
                <a:defRPr/>
              </a:pPr>
              <a:t>9</a:t>
            </a:fld>
            <a:endParaRPr lang="en-US"/>
          </a:p>
        </p:txBody>
      </p:sp>
    </p:spTree>
    <p:extLst>
      <p:ext uri="{BB962C8B-B14F-4D97-AF65-F5344CB8AC3E}">
        <p14:creationId xmlns:p14="http://schemas.microsoft.com/office/powerpoint/2010/main" val="154006352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a:t>Es gibt dann auch noch den R Wert. Der aus dem Verhältnis der D/HI und D/H2 berechnet wird</a:t>
            </a:r>
          </a:p>
          <a:p>
            <a:r>
              <a:rPr lang="de-DE" dirty="0"/>
              <a:t>R drückt die relative </a:t>
            </a:r>
            <a:r>
              <a:rPr lang="de-DE" dirty="0" err="1"/>
              <a:t>Deuteriumverteilung</a:t>
            </a:r>
            <a:r>
              <a:rPr lang="de-DE" dirty="0"/>
              <a:t> in den Molekülen I und II aus. R wird direkt an den Signalintensitäten h (</a:t>
            </a:r>
            <a:r>
              <a:rPr lang="de-DE" dirty="0" err="1"/>
              <a:t>Peakhöhe</a:t>
            </a:r>
            <a:r>
              <a:rPr lang="de-DE" dirty="0"/>
              <a:t>) gemessen und ergibt sich aus = 3hII/</a:t>
            </a:r>
            <a:r>
              <a:rPr lang="de-DE" dirty="0" err="1"/>
              <a:t>hI</a:t>
            </a:r>
            <a:r>
              <a:rPr lang="de-DE" dirty="0"/>
              <a:t>. </a:t>
            </a:r>
          </a:p>
          <a:p>
            <a:endParaRPr lang="en-US" dirty="0"/>
          </a:p>
        </p:txBody>
      </p:sp>
      <p:sp>
        <p:nvSpPr>
          <p:cNvPr id="4" name="Foliennummernplatzhalter 3"/>
          <p:cNvSpPr>
            <a:spLocks noGrp="1"/>
          </p:cNvSpPr>
          <p:nvPr>
            <p:ph type="sldNum" sz="quarter" idx="10"/>
          </p:nvPr>
        </p:nvSpPr>
        <p:spPr/>
        <p:txBody>
          <a:bodyPr/>
          <a:lstStyle/>
          <a:p>
            <a:pPr>
              <a:defRPr/>
            </a:pPr>
            <a:fld id="{C3C28332-15BE-4EE9-88D2-DCAF579B3B72}" type="slidenum">
              <a:rPr lang="en-US" smtClean="0"/>
              <a:pPr>
                <a:defRPr/>
              </a:pPr>
              <a:t>10</a:t>
            </a:fld>
            <a:endParaRPr lang="en-US"/>
          </a:p>
        </p:txBody>
      </p:sp>
    </p:spTree>
    <p:extLst>
      <p:ext uri="{BB962C8B-B14F-4D97-AF65-F5344CB8AC3E}">
        <p14:creationId xmlns:p14="http://schemas.microsoft.com/office/powerpoint/2010/main" val="12436072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en-US"/>
          </a:p>
        </p:txBody>
      </p:sp>
      <p:sp>
        <p:nvSpPr>
          <p:cNvPr id="4" name="Foliennummernplatzhalter 3"/>
          <p:cNvSpPr>
            <a:spLocks noGrp="1"/>
          </p:cNvSpPr>
          <p:nvPr>
            <p:ph type="sldNum" sz="quarter" idx="10"/>
          </p:nvPr>
        </p:nvSpPr>
        <p:spPr/>
        <p:txBody>
          <a:bodyPr/>
          <a:lstStyle/>
          <a:p>
            <a:pPr>
              <a:defRPr/>
            </a:pPr>
            <a:fld id="{C3C28332-15BE-4EE9-88D2-DCAF579B3B72}" type="slidenum">
              <a:rPr lang="en-US" smtClean="0"/>
              <a:pPr>
                <a:defRPr/>
              </a:pPr>
              <a:t>11</a:t>
            </a:fld>
            <a:endParaRPr lang="en-US"/>
          </a:p>
        </p:txBody>
      </p:sp>
    </p:spTree>
    <p:extLst>
      <p:ext uri="{BB962C8B-B14F-4D97-AF65-F5344CB8AC3E}">
        <p14:creationId xmlns:p14="http://schemas.microsoft.com/office/powerpoint/2010/main" val="352725575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en-US"/>
          </a:p>
        </p:txBody>
      </p:sp>
      <p:sp>
        <p:nvSpPr>
          <p:cNvPr id="4" name="Foliennummernplatzhalter 3"/>
          <p:cNvSpPr>
            <a:spLocks noGrp="1"/>
          </p:cNvSpPr>
          <p:nvPr>
            <p:ph type="sldNum" sz="quarter" idx="10"/>
          </p:nvPr>
        </p:nvSpPr>
        <p:spPr/>
        <p:txBody>
          <a:bodyPr/>
          <a:lstStyle/>
          <a:p>
            <a:pPr>
              <a:defRPr/>
            </a:pPr>
            <a:fld id="{C3C28332-15BE-4EE9-88D2-DCAF579B3B72}" type="slidenum">
              <a:rPr lang="en-US" smtClean="0"/>
              <a:pPr>
                <a:defRPr/>
              </a:pPr>
              <a:t>12</a:t>
            </a:fld>
            <a:endParaRPr lang="en-US"/>
          </a:p>
        </p:txBody>
      </p:sp>
    </p:spTree>
    <p:extLst>
      <p:ext uri="{BB962C8B-B14F-4D97-AF65-F5344CB8AC3E}">
        <p14:creationId xmlns:p14="http://schemas.microsoft.com/office/powerpoint/2010/main" val="1981307529"/>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elfolie Ministerium Allgemein">
    <p:spTree>
      <p:nvGrpSpPr>
        <p:cNvPr id="1" name=""/>
        <p:cNvGrpSpPr/>
        <p:nvPr/>
      </p:nvGrpSpPr>
      <p:grpSpPr>
        <a:xfrm>
          <a:off x="0" y="0"/>
          <a:ext cx="0" cy="0"/>
          <a:chOff x="0" y="0"/>
          <a:chExt cx="0" cy="0"/>
        </a:xfrm>
      </p:grpSpPr>
      <p:sp>
        <p:nvSpPr>
          <p:cNvPr id="3" name="Rechteck 2"/>
          <p:cNvSpPr/>
          <p:nvPr userDrawn="1"/>
        </p:nvSpPr>
        <p:spPr>
          <a:xfrm>
            <a:off x="3835400" y="4852988"/>
            <a:ext cx="984250" cy="138112"/>
          </a:xfrm>
          <a:prstGeom prst="rect">
            <a:avLst/>
          </a:prstGeom>
          <a:solidFill>
            <a:srgbClr val="F3F4F4"/>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de-DE"/>
          </a:p>
        </p:txBody>
      </p:sp>
      <p:sp>
        <p:nvSpPr>
          <p:cNvPr id="6" name="Rechteck 5"/>
          <p:cNvSpPr/>
          <p:nvPr userDrawn="1"/>
        </p:nvSpPr>
        <p:spPr>
          <a:xfrm>
            <a:off x="6339156" y="192088"/>
            <a:ext cx="2592120" cy="865187"/>
          </a:xfrm>
          <a:prstGeom prst="rect">
            <a:avLst/>
          </a:prstGeom>
          <a:solidFill>
            <a:srgbClr val="F3F4F4"/>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de-DE"/>
          </a:p>
        </p:txBody>
      </p:sp>
      <p:pic>
        <p:nvPicPr>
          <p:cNvPr id="7" name="Bild 1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auto">
          <a:xfrm>
            <a:off x="1565275" y="600132"/>
            <a:ext cx="2044700" cy="8698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16537639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ZA"/>
          </a:p>
        </p:txBody>
      </p:sp>
      <p:sp>
        <p:nvSpPr>
          <p:cNvPr id="3" name="Content Placeholder 2"/>
          <p:cNvSpPr>
            <a:spLocks noGrp="1"/>
          </p:cNvSpPr>
          <p:nvPr>
            <p:ph sz="half" idx="1"/>
          </p:nvPr>
        </p:nvSpPr>
        <p:spPr>
          <a:xfrm>
            <a:off x="628650" y="1369219"/>
            <a:ext cx="3886200" cy="3263504"/>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Content Placeholder 3"/>
          <p:cNvSpPr>
            <a:spLocks noGrp="1"/>
          </p:cNvSpPr>
          <p:nvPr>
            <p:ph sz="half" idx="2"/>
          </p:nvPr>
        </p:nvSpPr>
        <p:spPr>
          <a:xfrm>
            <a:off x="4629150" y="1369219"/>
            <a:ext cx="3886200" cy="3263504"/>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5" name="Date Placeholder 4"/>
          <p:cNvSpPr>
            <a:spLocks noGrp="1"/>
          </p:cNvSpPr>
          <p:nvPr>
            <p:ph type="dt" sz="half" idx="10"/>
          </p:nvPr>
        </p:nvSpPr>
        <p:spPr/>
        <p:txBody>
          <a:bodyPr/>
          <a:lstStyle/>
          <a:p>
            <a:fld id="{797D4CC3-4D97-413C-A2B9-EE0E920ADF76}" type="datetimeFigureOut">
              <a:rPr lang="en-ZA" smtClean="0"/>
              <a:t>2018/12/06</a:t>
            </a:fld>
            <a:endParaRPr lang="en-ZA"/>
          </a:p>
        </p:txBody>
      </p:sp>
      <p:sp>
        <p:nvSpPr>
          <p:cNvPr id="6" name="Footer Placeholder 5"/>
          <p:cNvSpPr>
            <a:spLocks noGrp="1"/>
          </p:cNvSpPr>
          <p:nvPr>
            <p:ph type="ftr" sz="quarter" idx="11"/>
          </p:nvPr>
        </p:nvSpPr>
        <p:spPr/>
        <p:txBody>
          <a:bodyPr/>
          <a:lstStyle/>
          <a:p>
            <a:endParaRPr lang="en-ZA"/>
          </a:p>
        </p:txBody>
      </p:sp>
      <p:sp>
        <p:nvSpPr>
          <p:cNvPr id="7" name="Slide Number Placeholder 6"/>
          <p:cNvSpPr>
            <a:spLocks noGrp="1"/>
          </p:cNvSpPr>
          <p:nvPr>
            <p:ph type="sldNum" sz="quarter" idx="12"/>
          </p:nvPr>
        </p:nvSpPr>
        <p:spPr/>
        <p:txBody>
          <a:bodyPr/>
          <a:lstStyle/>
          <a:p>
            <a:fld id="{1EE13E38-99CC-41A8-A341-C3D9C14AA40B}" type="slidenum">
              <a:rPr lang="en-ZA" smtClean="0"/>
              <a:t>‹Nr.›</a:t>
            </a:fld>
            <a:endParaRPr lang="en-ZA"/>
          </a:p>
        </p:txBody>
      </p:sp>
    </p:spTree>
    <p:extLst>
      <p:ext uri="{BB962C8B-B14F-4D97-AF65-F5344CB8AC3E}">
        <p14:creationId xmlns:p14="http://schemas.microsoft.com/office/powerpoint/2010/main" val="60551912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el und Inhalt">
    <p:spTree>
      <p:nvGrpSpPr>
        <p:cNvPr id="1" name=""/>
        <p:cNvGrpSpPr/>
        <p:nvPr/>
      </p:nvGrpSpPr>
      <p:grpSpPr>
        <a:xfrm>
          <a:off x="0" y="0"/>
          <a:ext cx="0" cy="0"/>
          <a:chOff x="0" y="0"/>
          <a:chExt cx="0" cy="0"/>
        </a:xfrm>
      </p:grpSpPr>
      <p:sp>
        <p:nvSpPr>
          <p:cNvPr id="4" name="Titel 1"/>
          <p:cNvSpPr>
            <a:spLocks noGrp="1"/>
          </p:cNvSpPr>
          <p:nvPr>
            <p:ph type="title"/>
          </p:nvPr>
        </p:nvSpPr>
        <p:spPr>
          <a:xfrm>
            <a:off x="417355" y="920749"/>
            <a:ext cx="5548214" cy="607115"/>
          </a:xfrm>
          <a:prstGeom prst="rect">
            <a:avLst/>
          </a:prstGeom>
        </p:spPr>
        <p:txBody>
          <a:bodyPr anchor="b"/>
          <a:lstStyle>
            <a:lvl1pPr algn="l">
              <a:defRPr sz="3200" cap="all" baseline="0">
                <a:solidFill>
                  <a:srgbClr val="007835"/>
                </a:solidFill>
                <a:latin typeface="+mn-lt"/>
              </a:defRPr>
            </a:lvl1pPr>
          </a:lstStyle>
          <a:p>
            <a:r>
              <a:rPr lang="de-DE"/>
              <a:t>Titelmasterformat durch Klicken bearbeiten</a:t>
            </a:r>
            <a:endParaRPr lang="de-DE" dirty="0"/>
          </a:p>
        </p:txBody>
      </p:sp>
      <p:sp>
        <p:nvSpPr>
          <p:cNvPr id="7" name="Inhaltsplatzhalter 2"/>
          <p:cNvSpPr>
            <a:spLocks noGrp="1"/>
          </p:cNvSpPr>
          <p:nvPr>
            <p:ph sz="half" idx="1"/>
          </p:nvPr>
        </p:nvSpPr>
        <p:spPr>
          <a:xfrm>
            <a:off x="417354" y="1647567"/>
            <a:ext cx="8410575" cy="2925623"/>
          </a:xfrm>
          <a:prstGeom prst="rect">
            <a:avLst/>
          </a:prstGeom>
        </p:spPr>
        <p:txBody>
          <a:bodyPr/>
          <a:lstStyle>
            <a:lvl1pPr marL="268288" indent="-268288">
              <a:buClr>
                <a:srgbClr val="007835"/>
              </a:buClr>
              <a:buFont typeface="Wingdings" charset="2"/>
              <a:buChar char="§"/>
              <a:defRPr sz="2400"/>
            </a:lvl1pPr>
            <a:lvl2pPr marL="536575" indent="-268288">
              <a:buClr>
                <a:schemeClr val="tx1"/>
              </a:buClr>
              <a:buFont typeface="Wingdings" charset="2"/>
              <a:buChar char="§"/>
              <a:defRPr sz="2400"/>
            </a:lvl2pPr>
            <a:lvl3pPr marL="720725" indent="-184150">
              <a:buClr>
                <a:srgbClr val="007835"/>
              </a:buClr>
              <a:buSzPct val="100000"/>
              <a:buFont typeface="Symbol" charset="2"/>
              <a:buChar char="-"/>
              <a:defRPr sz="2400"/>
            </a:lvl3pPr>
            <a:lvl4pPr marL="990600" indent="-269875">
              <a:buFont typeface="Symbol" charset="2"/>
              <a:buChar char="-"/>
              <a:defRPr sz="2400"/>
            </a:lvl4pPr>
            <a:lvl5pPr marL="1258888" indent="-268288">
              <a:buFont typeface="Symbol" charset="2"/>
              <a:buChar char="-"/>
              <a:defRPr sz="2400"/>
            </a:lvl5pPr>
            <a:lvl6pPr>
              <a:defRPr sz="1800"/>
            </a:lvl6pPr>
            <a:lvl7pPr>
              <a:defRPr sz="1800"/>
            </a:lvl7pPr>
            <a:lvl8pPr>
              <a:defRPr sz="1800"/>
            </a:lvl8pPr>
            <a:lvl9pPr>
              <a:defRPr sz="1800"/>
            </a:lvl9pPr>
          </a:lstStyle>
          <a:p>
            <a:pPr lvl="0"/>
            <a:r>
              <a:rPr lang="de-DE"/>
              <a:t>Textmasterformat bearbeiten</a:t>
            </a:r>
          </a:p>
          <a:p>
            <a:pPr lvl="1"/>
            <a:r>
              <a:rPr lang="de-DE"/>
              <a:t>Zweite Ebene</a:t>
            </a:r>
          </a:p>
          <a:p>
            <a:pPr lvl="2"/>
            <a:r>
              <a:rPr lang="de-DE"/>
              <a:t>Dritte Ebene</a:t>
            </a:r>
          </a:p>
          <a:p>
            <a:pPr lvl="3"/>
            <a:r>
              <a:rPr lang="de-DE"/>
              <a:t>Vierte Ebene</a:t>
            </a:r>
          </a:p>
        </p:txBody>
      </p:sp>
    </p:spTree>
    <p:extLst>
      <p:ext uri="{BB962C8B-B14F-4D97-AF65-F5344CB8AC3E}">
        <p14:creationId xmlns:p14="http://schemas.microsoft.com/office/powerpoint/2010/main" val="66700099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Abschnittsüberschrift">
    <p:spTree>
      <p:nvGrpSpPr>
        <p:cNvPr id="1" name=""/>
        <p:cNvGrpSpPr/>
        <p:nvPr/>
      </p:nvGrpSpPr>
      <p:grpSpPr>
        <a:xfrm>
          <a:off x="0" y="0"/>
          <a:ext cx="0" cy="0"/>
          <a:chOff x="0" y="0"/>
          <a:chExt cx="0" cy="0"/>
        </a:xfrm>
      </p:grpSpPr>
      <p:sp>
        <p:nvSpPr>
          <p:cNvPr id="4" name="Titel 1"/>
          <p:cNvSpPr txBox="1">
            <a:spLocks/>
          </p:cNvSpPr>
          <p:nvPr userDrawn="1"/>
        </p:nvSpPr>
        <p:spPr>
          <a:xfrm>
            <a:off x="414338" y="1439863"/>
            <a:ext cx="5548312" cy="857250"/>
          </a:xfrm>
          <a:prstGeom prst="rect">
            <a:avLst/>
          </a:prstGeom>
        </p:spPr>
        <p:txBody>
          <a:bodyPr anchor="b"/>
          <a:lstStyle>
            <a:lvl1pPr algn="l" defTabSz="457200" rtl="0" eaLnBrk="1" latinLnBrk="0" hangingPunct="1">
              <a:spcBef>
                <a:spcPct val="0"/>
              </a:spcBef>
              <a:buNone/>
              <a:defRPr sz="3200" kern="1200" cap="all" baseline="0">
                <a:solidFill>
                  <a:srgbClr val="007835"/>
                </a:solidFill>
                <a:latin typeface="+mn-lt"/>
                <a:ea typeface="+mj-ea"/>
                <a:cs typeface="+mj-cs"/>
              </a:defRPr>
            </a:lvl1pPr>
          </a:lstStyle>
          <a:p>
            <a:pPr fontAlgn="auto">
              <a:spcAft>
                <a:spcPts val="0"/>
              </a:spcAft>
              <a:defRPr/>
            </a:pPr>
            <a:r>
              <a:rPr lang="de-AT" dirty="0"/>
              <a:t>Mastertitelformat bearbeiten</a:t>
            </a:r>
            <a:endParaRPr lang="de-DE" dirty="0"/>
          </a:p>
        </p:txBody>
      </p:sp>
      <p:sp>
        <p:nvSpPr>
          <p:cNvPr id="3" name="Textplatzhalter 2"/>
          <p:cNvSpPr>
            <a:spLocks noGrp="1"/>
          </p:cNvSpPr>
          <p:nvPr>
            <p:ph type="body" idx="1"/>
          </p:nvPr>
        </p:nvSpPr>
        <p:spPr>
          <a:xfrm>
            <a:off x="414338" y="2591895"/>
            <a:ext cx="7496422" cy="1125140"/>
          </a:xfrm>
          <a:prstGeom prst="rect">
            <a:avLst/>
          </a:prstGeom>
        </p:spPr>
        <p:txBody>
          <a:bodyPr anchor="t"/>
          <a:lstStyle>
            <a:lvl1pPr marL="0" indent="0">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de-DE"/>
              <a:t>Textmasterformat bearbeiten</a:t>
            </a:r>
          </a:p>
        </p:txBody>
      </p:sp>
    </p:spTree>
    <p:extLst>
      <p:ext uri="{BB962C8B-B14F-4D97-AF65-F5344CB8AC3E}">
        <p14:creationId xmlns:p14="http://schemas.microsoft.com/office/powerpoint/2010/main" val="10716283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Zwei Inhalte">
    <p:spTree>
      <p:nvGrpSpPr>
        <p:cNvPr id="1" name=""/>
        <p:cNvGrpSpPr/>
        <p:nvPr/>
      </p:nvGrpSpPr>
      <p:grpSpPr>
        <a:xfrm>
          <a:off x="0" y="0"/>
          <a:ext cx="0" cy="0"/>
          <a:chOff x="0" y="0"/>
          <a:chExt cx="0" cy="0"/>
        </a:xfrm>
      </p:grpSpPr>
      <p:sp>
        <p:nvSpPr>
          <p:cNvPr id="4" name="Titel 1"/>
          <p:cNvSpPr txBox="1">
            <a:spLocks/>
          </p:cNvSpPr>
          <p:nvPr userDrawn="1"/>
        </p:nvSpPr>
        <p:spPr>
          <a:xfrm>
            <a:off x="650875" y="1103313"/>
            <a:ext cx="5548313" cy="857250"/>
          </a:xfrm>
          <a:prstGeom prst="rect">
            <a:avLst/>
          </a:prstGeom>
        </p:spPr>
        <p:txBody>
          <a:bodyPr anchor="b"/>
          <a:lstStyle>
            <a:lvl1pPr algn="l" defTabSz="457200" rtl="0" eaLnBrk="1" latinLnBrk="0" hangingPunct="1">
              <a:spcBef>
                <a:spcPct val="0"/>
              </a:spcBef>
              <a:buNone/>
              <a:defRPr sz="3200" kern="1200" cap="all" baseline="0">
                <a:solidFill>
                  <a:srgbClr val="007835"/>
                </a:solidFill>
                <a:latin typeface="+mn-lt"/>
                <a:ea typeface="+mj-ea"/>
                <a:cs typeface="+mj-cs"/>
              </a:defRPr>
            </a:lvl1pPr>
          </a:lstStyle>
          <a:p>
            <a:pPr fontAlgn="auto">
              <a:spcAft>
                <a:spcPts val="0"/>
              </a:spcAft>
              <a:defRPr/>
            </a:pPr>
            <a:r>
              <a:rPr lang="de-AT" dirty="0"/>
              <a:t>Mastertitelformat</a:t>
            </a:r>
            <a:endParaRPr lang="de-DE" dirty="0"/>
          </a:p>
        </p:txBody>
      </p:sp>
      <p:sp>
        <p:nvSpPr>
          <p:cNvPr id="8" name="Inhaltsplatzhalter 2"/>
          <p:cNvSpPr>
            <a:spLocks noGrp="1"/>
          </p:cNvSpPr>
          <p:nvPr>
            <p:ph sz="half" idx="12"/>
          </p:nvPr>
        </p:nvSpPr>
        <p:spPr>
          <a:xfrm>
            <a:off x="414338" y="2309427"/>
            <a:ext cx="4019722" cy="2218552"/>
          </a:xfrm>
          <a:prstGeom prst="rect">
            <a:avLst/>
          </a:prstGeom>
        </p:spPr>
        <p:txBody>
          <a:bodyPr/>
          <a:lstStyle>
            <a:lvl1pPr marL="268288" indent="-268288">
              <a:buClr>
                <a:srgbClr val="007835"/>
              </a:buClr>
              <a:buFont typeface="Wingdings" charset="2"/>
              <a:buChar char="§"/>
              <a:defRPr sz="2400"/>
            </a:lvl1pPr>
            <a:lvl2pPr marL="536575" indent="-268288">
              <a:buClr>
                <a:schemeClr val="tx1"/>
              </a:buClr>
              <a:buFont typeface="Wingdings" charset="2"/>
              <a:buChar char="§"/>
              <a:defRPr sz="2400"/>
            </a:lvl2pPr>
            <a:lvl3pPr marL="720725" indent="-184150">
              <a:buClr>
                <a:srgbClr val="007835"/>
              </a:buClr>
              <a:buSzPct val="100000"/>
              <a:buFont typeface="Symbol" charset="2"/>
              <a:buChar char="-"/>
              <a:defRPr sz="2400"/>
            </a:lvl3pPr>
            <a:lvl4pPr marL="990600" indent="-269875">
              <a:buFont typeface="Symbol" charset="2"/>
              <a:buChar char="-"/>
              <a:defRPr sz="2400"/>
            </a:lvl4pPr>
            <a:lvl5pPr marL="1258888" indent="-268288">
              <a:buFont typeface="Symbol" charset="2"/>
              <a:buChar char="-"/>
              <a:defRPr sz="2400"/>
            </a:lvl5pPr>
            <a:lvl6pPr>
              <a:defRPr sz="1800"/>
            </a:lvl6pPr>
            <a:lvl7pPr>
              <a:defRPr sz="1800"/>
            </a:lvl7pPr>
            <a:lvl8pPr>
              <a:defRPr sz="1800"/>
            </a:lvl8pPr>
            <a:lvl9pPr>
              <a:defRPr sz="1800"/>
            </a:lvl9pPr>
          </a:lstStyle>
          <a:p>
            <a:pPr lvl="0"/>
            <a:r>
              <a:rPr lang="de-DE"/>
              <a:t>Textmasterformat bearbeiten</a:t>
            </a:r>
          </a:p>
          <a:p>
            <a:pPr lvl="1"/>
            <a:r>
              <a:rPr lang="de-DE"/>
              <a:t>Zweite Ebene</a:t>
            </a:r>
          </a:p>
          <a:p>
            <a:pPr lvl="2"/>
            <a:r>
              <a:rPr lang="de-DE"/>
              <a:t>Dritte Ebene</a:t>
            </a:r>
          </a:p>
          <a:p>
            <a:pPr lvl="3"/>
            <a:r>
              <a:rPr lang="de-DE"/>
              <a:t>Vierte Ebene</a:t>
            </a:r>
          </a:p>
        </p:txBody>
      </p:sp>
      <p:sp>
        <p:nvSpPr>
          <p:cNvPr id="9" name="Inhaltsplatzhalter 2"/>
          <p:cNvSpPr>
            <a:spLocks noGrp="1"/>
          </p:cNvSpPr>
          <p:nvPr>
            <p:ph sz="half" idx="13"/>
          </p:nvPr>
        </p:nvSpPr>
        <p:spPr>
          <a:xfrm>
            <a:off x="4807852" y="2309427"/>
            <a:ext cx="4019722" cy="2218552"/>
          </a:xfrm>
          <a:prstGeom prst="rect">
            <a:avLst/>
          </a:prstGeom>
        </p:spPr>
        <p:txBody>
          <a:bodyPr/>
          <a:lstStyle>
            <a:lvl1pPr marL="268288" indent="-268288">
              <a:buClr>
                <a:srgbClr val="007835"/>
              </a:buClr>
              <a:buFont typeface="Wingdings" charset="2"/>
              <a:buChar char="§"/>
              <a:defRPr sz="2400"/>
            </a:lvl1pPr>
            <a:lvl2pPr marL="536575" indent="-268288">
              <a:buClr>
                <a:schemeClr val="tx1"/>
              </a:buClr>
              <a:buFont typeface="Wingdings" charset="2"/>
              <a:buChar char="§"/>
              <a:defRPr sz="2400"/>
            </a:lvl2pPr>
            <a:lvl3pPr marL="720725" indent="-184150">
              <a:buClr>
                <a:srgbClr val="007835"/>
              </a:buClr>
              <a:buSzPct val="100000"/>
              <a:buFont typeface="Symbol" charset="2"/>
              <a:buChar char="-"/>
              <a:defRPr sz="2400"/>
            </a:lvl3pPr>
            <a:lvl4pPr marL="990600" indent="-269875">
              <a:buFont typeface="Symbol" charset="2"/>
              <a:buChar char="-"/>
              <a:defRPr sz="2400"/>
            </a:lvl4pPr>
            <a:lvl5pPr marL="1258888" indent="-268288">
              <a:buFont typeface="Symbol" charset="2"/>
              <a:buChar char="-"/>
              <a:defRPr sz="2400"/>
            </a:lvl5pPr>
            <a:lvl6pPr>
              <a:defRPr sz="1800"/>
            </a:lvl6pPr>
            <a:lvl7pPr>
              <a:defRPr sz="1800"/>
            </a:lvl7pPr>
            <a:lvl8pPr>
              <a:defRPr sz="1800"/>
            </a:lvl8pPr>
            <a:lvl9pPr>
              <a:defRPr sz="1800"/>
            </a:lvl9pPr>
          </a:lstStyle>
          <a:p>
            <a:pPr lvl="0"/>
            <a:r>
              <a:rPr lang="de-DE"/>
              <a:t>Textmasterformat bearbeiten</a:t>
            </a:r>
          </a:p>
          <a:p>
            <a:pPr lvl="1"/>
            <a:r>
              <a:rPr lang="de-DE"/>
              <a:t>Zweite Ebene</a:t>
            </a:r>
          </a:p>
          <a:p>
            <a:pPr lvl="2"/>
            <a:r>
              <a:rPr lang="de-DE"/>
              <a:t>Dritte Ebene</a:t>
            </a:r>
          </a:p>
          <a:p>
            <a:pPr lvl="3"/>
            <a:r>
              <a:rPr lang="de-DE"/>
              <a:t>Vierte Ebene</a:t>
            </a:r>
          </a:p>
        </p:txBody>
      </p:sp>
    </p:spTree>
    <p:extLst>
      <p:ext uri="{BB962C8B-B14F-4D97-AF65-F5344CB8AC3E}">
        <p14:creationId xmlns:p14="http://schemas.microsoft.com/office/powerpoint/2010/main" val="329143525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Vergleich">
    <p:spTree>
      <p:nvGrpSpPr>
        <p:cNvPr id="1" name=""/>
        <p:cNvGrpSpPr/>
        <p:nvPr/>
      </p:nvGrpSpPr>
      <p:grpSpPr>
        <a:xfrm>
          <a:off x="0" y="0"/>
          <a:ext cx="0" cy="0"/>
          <a:chOff x="0" y="0"/>
          <a:chExt cx="0" cy="0"/>
        </a:xfrm>
      </p:grpSpPr>
      <p:sp>
        <p:nvSpPr>
          <p:cNvPr id="6" name="Titel 1"/>
          <p:cNvSpPr txBox="1">
            <a:spLocks/>
          </p:cNvSpPr>
          <p:nvPr userDrawn="1"/>
        </p:nvSpPr>
        <p:spPr>
          <a:xfrm>
            <a:off x="458788" y="388938"/>
            <a:ext cx="5548312" cy="857250"/>
          </a:xfrm>
          <a:prstGeom prst="rect">
            <a:avLst/>
          </a:prstGeom>
        </p:spPr>
        <p:txBody>
          <a:bodyPr anchor="b"/>
          <a:lstStyle>
            <a:lvl1pPr algn="l" defTabSz="457200" rtl="0" eaLnBrk="1" latinLnBrk="0" hangingPunct="1">
              <a:spcBef>
                <a:spcPct val="0"/>
              </a:spcBef>
              <a:buNone/>
              <a:defRPr sz="3200" kern="1200" cap="all" baseline="0">
                <a:solidFill>
                  <a:srgbClr val="007835"/>
                </a:solidFill>
                <a:latin typeface="+mn-lt"/>
                <a:ea typeface="+mj-ea"/>
                <a:cs typeface="+mj-cs"/>
              </a:defRPr>
            </a:lvl1pPr>
          </a:lstStyle>
          <a:p>
            <a:pPr fontAlgn="auto">
              <a:spcAft>
                <a:spcPts val="0"/>
              </a:spcAft>
              <a:defRPr/>
            </a:pPr>
            <a:r>
              <a:rPr lang="de-AT" dirty="0"/>
              <a:t>Mastertitelformat</a:t>
            </a:r>
            <a:endParaRPr lang="de-DE" dirty="0"/>
          </a:p>
        </p:txBody>
      </p:sp>
      <p:sp>
        <p:nvSpPr>
          <p:cNvPr id="8" name="Inhaltsplatzhalter 2"/>
          <p:cNvSpPr>
            <a:spLocks noGrp="1"/>
          </p:cNvSpPr>
          <p:nvPr>
            <p:ph sz="half" idx="11"/>
          </p:nvPr>
        </p:nvSpPr>
        <p:spPr>
          <a:xfrm>
            <a:off x="4787215" y="2309427"/>
            <a:ext cx="4019722" cy="2218552"/>
          </a:xfrm>
          <a:prstGeom prst="rect">
            <a:avLst/>
          </a:prstGeom>
        </p:spPr>
        <p:txBody>
          <a:bodyPr/>
          <a:lstStyle>
            <a:lvl1pPr marL="268288" indent="-268288">
              <a:buClr>
                <a:srgbClr val="007835"/>
              </a:buClr>
              <a:buFont typeface="Symbol" charset="2"/>
              <a:buChar char="-"/>
              <a:defRPr sz="2400"/>
            </a:lvl1pPr>
            <a:lvl2pPr marL="536575" indent="-268288">
              <a:buClr>
                <a:schemeClr val="tx1"/>
              </a:buClr>
              <a:buFont typeface="Symbol" charset="2"/>
              <a:buChar char="-"/>
              <a:defRPr sz="2400"/>
            </a:lvl2pPr>
            <a:lvl3pPr marL="720725" indent="-184150">
              <a:buClr>
                <a:srgbClr val="007835"/>
              </a:buClr>
              <a:buSzPct val="100000"/>
              <a:buFont typeface="Arial"/>
              <a:buChar char="•"/>
              <a:defRPr sz="2400"/>
            </a:lvl3pPr>
            <a:lvl4pPr marL="990600" indent="-269875">
              <a:buFont typeface="Arial"/>
              <a:buChar char="•"/>
              <a:defRPr sz="2400"/>
            </a:lvl4pPr>
            <a:lvl5pPr marL="1258888" indent="-268288">
              <a:buFont typeface="Symbol" charset="2"/>
              <a:buChar char="-"/>
              <a:defRPr sz="2400"/>
            </a:lvl5pPr>
            <a:lvl6pPr>
              <a:defRPr sz="1800"/>
            </a:lvl6pPr>
            <a:lvl7pPr>
              <a:defRPr sz="1800"/>
            </a:lvl7pPr>
            <a:lvl8pPr>
              <a:defRPr sz="1800"/>
            </a:lvl8pPr>
            <a:lvl9pPr>
              <a:defRPr sz="1800"/>
            </a:lvl9pPr>
          </a:lstStyle>
          <a:p>
            <a:pPr lvl="0"/>
            <a:r>
              <a:rPr lang="de-DE"/>
              <a:t>Textmasterformat bearbeiten</a:t>
            </a:r>
          </a:p>
          <a:p>
            <a:pPr lvl="1"/>
            <a:r>
              <a:rPr lang="de-DE"/>
              <a:t>Zweite Ebene</a:t>
            </a:r>
          </a:p>
          <a:p>
            <a:pPr lvl="2"/>
            <a:r>
              <a:rPr lang="de-DE"/>
              <a:t>Dritte Ebene</a:t>
            </a:r>
          </a:p>
          <a:p>
            <a:pPr lvl="3"/>
            <a:r>
              <a:rPr lang="de-DE"/>
              <a:t>Vierte Ebene</a:t>
            </a:r>
          </a:p>
        </p:txBody>
      </p:sp>
      <p:sp>
        <p:nvSpPr>
          <p:cNvPr id="9" name="Inhaltsplatzhalter 2"/>
          <p:cNvSpPr>
            <a:spLocks noGrp="1"/>
          </p:cNvSpPr>
          <p:nvPr>
            <p:ph sz="half" idx="12"/>
          </p:nvPr>
        </p:nvSpPr>
        <p:spPr>
          <a:xfrm>
            <a:off x="208393" y="2309427"/>
            <a:ext cx="4019722" cy="2218552"/>
          </a:xfrm>
          <a:prstGeom prst="rect">
            <a:avLst/>
          </a:prstGeom>
        </p:spPr>
        <p:txBody>
          <a:bodyPr/>
          <a:lstStyle>
            <a:lvl1pPr marL="268288" indent="-268288">
              <a:buClr>
                <a:srgbClr val="007835"/>
              </a:buClr>
              <a:buFont typeface="Symbol" charset="2"/>
              <a:buChar char="-"/>
              <a:defRPr sz="2400"/>
            </a:lvl1pPr>
            <a:lvl2pPr marL="536575" indent="-268288">
              <a:buClr>
                <a:schemeClr val="tx1"/>
              </a:buClr>
              <a:buFont typeface="Symbol" charset="2"/>
              <a:buChar char="-"/>
              <a:defRPr sz="2400"/>
            </a:lvl2pPr>
            <a:lvl3pPr marL="720725" indent="-184150">
              <a:buClr>
                <a:srgbClr val="007835"/>
              </a:buClr>
              <a:buSzPct val="100000"/>
              <a:buFont typeface="Arial"/>
              <a:buChar char="•"/>
              <a:defRPr sz="2400"/>
            </a:lvl3pPr>
            <a:lvl4pPr marL="990600" indent="-269875">
              <a:buFont typeface="Arial"/>
              <a:buChar char="•"/>
              <a:defRPr sz="2400"/>
            </a:lvl4pPr>
            <a:lvl5pPr marL="1258888" indent="-268288">
              <a:buFont typeface="Symbol" charset="2"/>
              <a:buChar char="-"/>
              <a:defRPr sz="2400"/>
            </a:lvl5pPr>
            <a:lvl6pPr>
              <a:defRPr sz="1800"/>
            </a:lvl6pPr>
            <a:lvl7pPr>
              <a:defRPr sz="1800"/>
            </a:lvl7pPr>
            <a:lvl8pPr>
              <a:defRPr sz="1800"/>
            </a:lvl8pPr>
            <a:lvl9pPr>
              <a:defRPr sz="1800"/>
            </a:lvl9pPr>
          </a:lstStyle>
          <a:p>
            <a:pPr lvl="0"/>
            <a:r>
              <a:rPr lang="de-DE"/>
              <a:t>Textmasterformat bearbeiten</a:t>
            </a:r>
          </a:p>
          <a:p>
            <a:pPr lvl="1"/>
            <a:r>
              <a:rPr lang="de-DE"/>
              <a:t>Zweite Ebene</a:t>
            </a:r>
          </a:p>
          <a:p>
            <a:pPr lvl="2"/>
            <a:r>
              <a:rPr lang="de-DE"/>
              <a:t>Dritte Ebene</a:t>
            </a:r>
          </a:p>
          <a:p>
            <a:pPr lvl="3"/>
            <a:r>
              <a:rPr lang="de-DE"/>
              <a:t>Vierte Ebene</a:t>
            </a:r>
          </a:p>
        </p:txBody>
      </p:sp>
      <p:sp>
        <p:nvSpPr>
          <p:cNvPr id="12" name="Inhaltsplatzhalter 2"/>
          <p:cNvSpPr>
            <a:spLocks noGrp="1"/>
          </p:cNvSpPr>
          <p:nvPr>
            <p:ph sz="half" idx="13"/>
          </p:nvPr>
        </p:nvSpPr>
        <p:spPr>
          <a:xfrm>
            <a:off x="448663" y="1570037"/>
            <a:ext cx="4019722" cy="498303"/>
          </a:xfrm>
          <a:prstGeom prst="rect">
            <a:avLst/>
          </a:prstGeom>
        </p:spPr>
        <p:txBody>
          <a:bodyPr/>
          <a:lstStyle>
            <a:lvl1pPr marL="0" indent="0">
              <a:buClr>
                <a:srgbClr val="007835"/>
              </a:buClr>
              <a:buFont typeface="Symbol" charset="2"/>
              <a:buNone/>
              <a:defRPr sz="2400">
                <a:solidFill>
                  <a:srgbClr val="007835"/>
                </a:solidFill>
              </a:defRPr>
            </a:lvl1pPr>
            <a:lvl2pPr marL="536575" indent="-268288">
              <a:buClr>
                <a:schemeClr val="tx1"/>
              </a:buClr>
              <a:buFont typeface="Symbol" charset="2"/>
              <a:buChar char="-"/>
              <a:defRPr sz="2400"/>
            </a:lvl2pPr>
            <a:lvl3pPr marL="720725" indent="-184150">
              <a:buClr>
                <a:srgbClr val="007835"/>
              </a:buClr>
              <a:buSzPct val="100000"/>
              <a:buFont typeface="Arial"/>
              <a:buChar char="•"/>
              <a:defRPr sz="2400"/>
            </a:lvl3pPr>
            <a:lvl4pPr marL="990600" indent="-269875">
              <a:buFont typeface="Arial"/>
              <a:buChar char="•"/>
              <a:defRPr sz="2400"/>
            </a:lvl4pPr>
            <a:lvl5pPr marL="1258888" indent="-268288">
              <a:buFont typeface="Symbol" charset="2"/>
              <a:buChar char="-"/>
              <a:defRPr sz="2400"/>
            </a:lvl5pPr>
            <a:lvl6pPr>
              <a:defRPr sz="1800"/>
            </a:lvl6pPr>
            <a:lvl7pPr>
              <a:defRPr sz="1800"/>
            </a:lvl7pPr>
            <a:lvl8pPr>
              <a:defRPr sz="1800"/>
            </a:lvl8pPr>
            <a:lvl9pPr>
              <a:defRPr sz="1800"/>
            </a:lvl9pPr>
          </a:lstStyle>
          <a:p>
            <a:pPr lvl="0"/>
            <a:r>
              <a:rPr lang="de-DE"/>
              <a:t>Textmasterformat bearbeiten</a:t>
            </a:r>
          </a:p>
        </p:txBody>
      </p:sp>
      <p:sp>
        <p:nvSpPr>
          <p:cNvPr id="13" name="Inhaltsplatzhalter 2"/>
          <p:cNvSpPr>
            <a:spLocks noGrp="1"/>
          </p:cNvSpPr>
          <p:nvPr>
            <p:ph sz="half" idx="14"/>
          </p:nvPr>
        </p:nvSpPr>
        <p:spPr>
          <a:xfrm>
            <a:off x="5018216" y="1570037"/>
            <a:ext cx="3788721" cy="498303"/>
          </a:xfrm>
          <a:prstGeom prst="rect">
            <a:avLst/>
          </a:prstGeom>
        </p:spPr>
        <p:txBody>
          <a:bodyPr/>
          <a:lstStyle>
            <a:lvl1pPr marL="0" indent="0">
              <a:buClr>
                <a:srgbClr val="007835"/>
              </a:buClr>
              <a:buFont typeface="Symbol" charset="2"/>
              <a:buNone/>
              <a:defRPr sz="2400">
                <a:solidFill>
                  <a:srgbClr val="007835"/>
                </a:solidFill>
              </a:defRPr>
            </a:lvl1pPr>
            <a:lvl2pPr marL="536575" indent="-268288">
              <a:buClr>
                <a:schemeClr val="tx1"/>
              </a:buClr>
              <a:buFont typeface="Symbol" charset="2"/>
              <a:buChar char="-"/>
              <a:defRPr sz="2400"/>
            </a:lvl2pPr>
            <a:lvl3pPr marL="720725" indent="-184150">
              <a:buClr>
                <a:srgbClr val="007835"/>
              </a:buClr>
              <a:buSzPct val="100000"/>
              <a:buFont typeface="Arial"/>
              <a:buChar char="•"/>
              <a:defRPr sz="2400"/>
            </a:lvl3pPr>
            <a:lvl4pPr marL="990600" indent="-269875">
              <a:buFont typeface="Arial"/>
              <a:buChar char="•"/>
              <a:defRPr sz="2400"/>
            </a:lvl4pPr>
            <a:lvl5pPr marL="1258888" indent="-268288">
              <a:buFont typeface="Symbol" charset="2"/>
              <a:buChar char="-"/>
              <a:defRPr sz="2400"/>
            </a:lvl5pPr>
            <a:lvl6pPr>
              <a:defRPr sz="1800"/>
            </a:lvl6pPr>
            <a:lvl7pPr>
              <a:defRPr sz="1800"/>
            </a:lvl7pPr>
            <a:lvl8pPr>
              <a:defRPr sz="1800"/>
            </a:lvl8pPr>
            <a:lvl9pPr>
              <a:defRPr sz="1800"/>
            </a:lvl9pPr>
          </a:lstStyle>
          <a:p>
            <a:pPr lvl="0"/>
            <a:r>
              <a:rPr lang="de-DE"/>
              <a:t>Textmasterformat bearbeiten</a:t>
            </a:r>
          </a:p>
        </p:txBody>
      </p:sp>
    </p:spTree>
    <p:extLst>
      <p:ext uri="{BB962C8B-B14F-4D97-AF65-F5344CB8AC3E}">
        <p14:creationId xmlns:p14="http://schemas.microsoft.com/office/powerpoint/2010/main" val="305782217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Nur Titel">
    <p:spTree>
      <p:nvGrpSpPr>
        <p:cNvPr id="1" name=""/>
        <p:cNvGrpSpPr/>
        <p:nvPr/>
      </p:nvGrpSpPr>
      <p:grpSpPr>
        <a:xfrm>
          <a:off x="0" y="0"/>
          <a:ext cx="0" cy="0"/>
          <a:chOff x="0" y="0"/>
          <a:chExt cx="0" cy="0"/>
        </a:xfrm>
      </p:grpSpPr>
      <p:sp>
        <p:nvSpPr>
          <p:cNvPr id="4" name="Titel 1"/>
          <p:cNvSpPr>
            <a:spLocks noGrp="1"/>
          </p:cNvSpPr>
          <p:nvPr>
            <p:ph type="title"/>
          </p:nvPr>
        </p:nvSpPr>
        <p:spPr>
          <a:xfrm>
            <a:off x="628650" y="1338649"/>
            <a:ext cx="6324600" cy="623878"/>
          </a:xfrm>
          <a:prstGeom prst="rect">
            <a:avLst/>
          </a:prstGeom>
        </p:spPr>
        <p:txBody>
          <a:bodyPr anchor="b"/>
          <a:lstStyle>
            <a:lvl1pPr algn="l">
              <a:defRPr sz="3200" cap="all" baseline="0">
                <a:solidFill>
                  <a:srgbClr val="007835"/>
                </a:solidFill>
                <a:latin typeface="+mn-lt"/>
              </a:defRPr>
            </a:lvl1pPr>
          </a:lstStyle>
          <a:p>
            <a:r>
              <a:rPr lang="de-DE"/>
              <a:t>Titelmasterformat durch Klicken bearbeiten</a:t>
            </a:r>
            <a:endParaRPr lang="de-DE" dirty="0"/>
          </a:p>
        </p:txBody>
      </p:sp>
    </p:spTree>
    <p:extLst>
      <p:ext uri="{BB962C8B-B14F-4D97-AF65-F5344CB8AC3E}">
        <p14:creationId xmlns:p14="http://schemas.microsoft.com/office/powerpoint/2010/main" val="254260295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Inhalt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457201" y="204787"/>
            <a:ext cx="3008313" cy="871538"/>
          </a:xfrm>
          <a:prstGeom prst="rect">
            <a:avLst/>
          </a:prstGeom>
        </p:spPr>
        <p:txBody>
          <a:bodyPr anchor="b"/>
          <a:lstStyle>
            <a:lvl1pPr algn="l">
              <a:defRPr sz="2000" b="0" cap="all">
                <a:solidFill>
                  <a:srgbClr val="007835"/>
                </a:solidFill>
                <a:latin typeface="+mn-lt"/>
              </a:defRPr>
            </a:lvl1pPr>
          </a:lstStyle>
          <a:p>
            <a:r>
              <a:rPr lang="de-DE"/>
              <a:t>Titelmasterformat durch Klicken bearbeiten</a:t>
            </a:r>
            <a:endParaRPr lang="de-DE" dirty="0"/>
          </a:p>
        </p:txBody>
      </p:sp>
      <p:sp>
        <p:nvSpPr>
          <p:cNvPr id="3" name="Inhaltsplatzhalter 2"/>
          <p:cNvSpPr>
            <a:spLocks noGrp="1"/>
          </p:cNvSpPr>
          <p:nvPr>
            <p:ph idx="1"/>
          </p:nvPr>
        </p:nvSpPr>
        <p:spPr>
          <a:xfrm>
            <a:off x="3575050" y="1331783"/>
            <a:ext cx="5111750" cy="3262839"/>
          </a:xfrm>
          <a:prstGeom prst="rect">
            <a:avLst/>
          </a:prstGeom>
        </p:spPr>
        <p:txBody>
          <a:bodyPr/>
          <a:lstStyle>
            <a:lvl1pPr marL="342900" indent="-342900">
              <a:buClr>
                <a:srgbClr val="007835"/>
              </a:buClr>
              <a:buFont typeface="Wingdings" charset="2"/>
              <a:buChar char="§"/>
              <a:defRPr sz="2000"/>
            </a:lvl1pPr>
            <a:lvl2pPr marL="714375" indent="-352425">
              <a:buFont typeface="Wingdings" charset="2"/>
              <a:buChar char="§"/>
              <a:defRPr sz="2000"/>
            </a:lvl2pPr>
            <a:lvl3pPr marL="990600" indent="-276225">
              <a:buClr>
                <a:srgbClr val="007835"/>
              </a:buClr>
              <a:buFont typeface="Symbol" charset="2"/>
              <a:buChar char="-"/>
              <a:defRPr sz="2000"/>
            </a:lvl3pPr>
            <a:lvl4pPr marL="1257300" indent="-266700">
              <a:buClr>
                <a:schemeClr val="tx1"/>
              </a:buClr>
              <a:buFont typeface="Symbol" charset="2"/>
              <a:buChar char="-"/>
              <a:defRPr sz="2000"/>
            </a:lvl4pPr>
            <a:lvl5pPr marL="1524000" indent="-266700">
              <a:buFont typeface="Symbol" charset="2"/>
              <a:buChar char="-"/>
              <a:defRPr sz="2000"/>
            </a:lvl5pPr>
            <a:lvl6pPr>
              <a:defRPr sz="2000"/>
            </a:lvl6pPr>
            <a:lvl7pPr>
              <a:defRPr sz="2000"/>
            </a:lvl7pPr>
            <a:lvl8pPr>
              <a:defRPr sz="2000"/>
            </a:lvl8pPr>
            <a:lvl9pPr>
              <a:defRPr sz="2000"/>
            </a:lvl9pPr>
          </a:lstStyle>
          <a:p>
            <a:pPr lvl="0"/>
            <a:r>
              <a:rPr lang="de-DE"/>
              <a:t>Textmasterformat bearbeiten</a:t>
            </a:r>
          </a:p>
          <a:p>
            <a:pPr lvl="1"/>
            <a:r>
              <a:rPr lang="de-DE"/>
              <a:t>Zweite Ebene</a:t>
            </a:r>
          </a:p>
          <a:p>
            <a:pPr lvl="2"/>
            <a:r>
              <a:rPr lang="de-DE"/>
              <a:t>Dritte Ebene</a:t>
            </a:r>
          </a:p>
          <a:p>
            <a:pPr lvl="3"/>
            <a:r>
              <a:rPr lang="de-DE"/>
              <a:t>Vierte Ebene</a:t>
            </a:r>
          </a:p>
        </p:txBody>
      </p:sp>
      <p:sp>
        <p:nvSpPr>
          <p:cNvPr id="4" name="Textplatzhalter 3"/>
          <p:cNvSpPr>
            <a:spLocks noGrp="1"/>
          </p:cNvSpPr>
          <p:nvPr>
            <p:ph type="body" sz="half" idx="2"/>
          </p:nvPr>
        </p:nvSpPr>
        <p:spPr>
          <a:xfrm>
            <a:off x="457201" y="1331784"/>
            <a:ext cx="3008313" cy="3262839"/>
          </a:xfrm>
          <a:prstGeom prst="rect">
            <a:avLst/>
          </a:prstGeom>
        </p:spPr>
        <p:txBody>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a:t>Textmasterformat bearbeiten</a:t>
            </a:r>
          </a:p>
        </p:txBody>
      </p:sp>
    </p:spTree>
    <p:extLst>
      <p:ext uri="{BB962C8B-B14F-4D97-AF65-F5344CB8AC3E}">
        <p14:creationId xmlns:p14="http://schemas.microsoft.com/office/powerpoint/2010/main" val="264041501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536575" y="3600450"/>
            <a:ext cx="5486400" cy="425054"/>
          </a:xfrm>
          <a:prstGeom prst="rect">
            <a:avLst/>
          </a:prstGeom>
        </p:spPr>
        <p:txBody>
          <a:bodyPr anchor="b"/>
          <a:lstStyle>
            <a:lvl1pPr algn="l">
              <a:defRPr sz="2000" b="1">
                <a:solidFill>
                  <a:srgbClr val="007835"/>
                </a:solidFill>
                <a:latin typeface="+mn-lt"/>
              </a:defRPr>
            </a:lvl1pPr>
          </a:lstStyle>
          <a:p>
            <a:r>
              <a:rPr lang="de-DE"/>
              <a:t>Titelmasterformat durch Klicken bearbeiten</a:t>
            </a:r>
            <a:endParaRPr lang="de-DE" dirty="0"/>
          </a:p>
        </p:txBody>
      </p:sp>
      <p:sp>
        <p:nvSpPr>
          <p:cNvPr id="3" name="Bildplatzhalter 2"/>
          <p:cNvSpPr>
            <a:spLocks noGrp="1"/>
          </p:cNvSpPr>
          <p:nvPr>
            <p:ph type="pic" idx="1"/>
          </p:nvPr>
        </p:nvSpPr>
        <p:spPr>
          <a:xfrm>
            <a:off x="536575" y="1297459"/>
            <a:ext cx="5486400" cy="2248222"/>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de-DE" noProof="0"/>
              <a:t>Bild durch Klicken auf Symbol hinzufügen</a:t>
            </a:r>
            <a:endParaRPr lang="de-DE" noProof="0" dirty="0"/>
          </a:p>
        </p:txBody>
      </p:sp>
      <p:sp>
        <p:nvSpPr>
          <p:cNvPr id="4" name="Textplatzhalter 3"/>
          <p:cNvSpPr>
            <a:spLocks noGrp="1"/>
          </p:cNvSpPr>
          <p:nvPr>
            <p:ph type="body" sz="half" idx="2"/>
          </p:nvPr>
        </p:nvSpPr>
        <p:spPr>
          <a:xfrm>
            <a:off x="536575" y="4025503"/>
            <a:ext cx="5486400" cy="603647"/>
          </a:xfrm>
          <a:prstGeom prst="rect">
            <a:avLst/>
          </a:prstGeom>
        </p:spPr>
        <p:txBody>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a:t>Textmasterformat bearbeiten</a:t>
            </a:r>
          </a:p>
        </p:txBody>
      </p:sp>
    </p:spTree>
    <p:extLst>
      <p:ext uri="{BB962C8B-B14F-4D97-AF65-F5344CB8AC3E}">
        <p14:creationId xmlns:p14="http://schemas.microsoft.com/office/powerpoint/2010/main" val="158891484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ZA"/>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Date Placeholder 3"/>
          <p:cNvSpPr>
            <a:spLocks noGrp="1"/>
          </p:cNvSpPr>
          <p:nvPr>
            <p:ph type="dt" sz="half" idx="10"/>
          </p:nvPr>
        </p:nvSpPr>
        <p:spPr/>
        <p:txBody>
          <a:bodyPr/>
          <a:lstStyle/>
          <a:p>
            <a:fld id="{797D4CC3-4D97-413C-A2B9-EE0E920ADF76}" type="datetimeFigureOut">
              <a:rPr lang="en-ZA" smtClean="0"/>
              <a:t>2018/12/06</a:t>
            </a:fld>
            <a:endParaRPr lang="en-ZA"/>
          </a:p>
        </p:txBody>
      </p:sp>
      <p:sp>
        <p:nvSpPr>
          <p:cNvPr id="5" name="Footer Placeholder 4"/>
          <p:cNvSpPr>
            <a:spLocks noGrp="1"/>
          </p:cNvSpPr>
          <p:nvPr>
            <p:ph type="ftr" sz="quarter" idx="11"/>
          </p:nvPr>
        </p:nvSpPr>
        <p:spPr/>
        <p:txBody>
          <a:bodyPr/>
          <a:lstStyle/>
          <a:p>
            <a:endParaRPr lang="en-ZA"/>
          </a:p>
        </p:txBody>
      </p:sp>
      <p:sp>
        <p:nvSpPr>
          <p:cNvPr id="6" name="Slide Number Placeholder 5"/>
          <p:cNvSpPr>
            <a:spLocks noGrp="1"/>
          </p:cNvSpPr>
          <p:nvPr>
            <p:ph type="sldNum" sz="quarter" idx="12"/>
          </p:nvPr>
        </p:nvSpPr>
        <p:spPr/>
        <p:txBody>
          <a:bodyPr/>
          <a:lstStyle/>
          <a:p>
            <a:fld id="{1EE13E38-99CC-41A8-A341-C3D9C14AA40B}" type="slidenum">
              <a:rPr lang="en-ZA" smtClean="0"/>
              <a:t>‹Nr.›</a:t>
            </a:fld>
            <a:endParaRPr lang="en-ZA"/>
          </a:p>
        </p:txBody>
      </p:sp>
    </p:spTree>
    <p:extLst>
      <p:ext uri="{BB962C8B-B14F-4D97-AF65-F5344CB8AC3E}">
        <p14:creationId xmlns:p14="http://schemas.microsoft.com/office/powerpoint/2010/main" val="134416477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3F4F4"/>
        </a:solidFill>
        <a:effectLst/>
      </p:bgPr>
    </p:bg>
    <p:spTree>
      <p:nvGrpSpPr>
        <p:cNvPr id="1" name=""/>
        <p:cNvGrpSpPr/>
        <p:nvPr/>
      </p:nvGrpSpPr>
      <p:grpSpPr>
        <a:xfrm>
          <a:off x="0" y="0"/>
          <a:ext cx="0" cy="0"/>
          <a:chOff x="0" y="0"/>
          <a:chExt cx="0" cy="0"/>
        </a:xfrm>
      </p:grpSpPr>
      <p:pic>
        <p:nvPicPr>
          <p:cNvPr id="1028" name="Bild 13"/>
          <p:cNvPicPr>
            <a:picLocks noChangeAspect="1"/>
          </p:cNvPicPr>
          <p:nvPr/>
        </p:nvPicPr>
        <p:blipFill>
          <a:blip r:embed="rId12">
            <a:extLst>
              <a:ext uri="{28A0092B-C50C-407E-A947-70E740481C1C}">
                <a14:useLocalDpi xmlns:a14="http://schemas.microsoft.com/office/drawing/2010/main" val="0"/>
              </a:ext>
            </a:extLst>
          </a:blip>
          <a:stretch>
            <a:fillRect/>
          </a:stretch>
        </p:blipFill>
        <p:spPr bwMode="auto">
          <a:xfrm>
            <a:off x="7289800" y="368798"/>
            <a:ext cx="1535113" cy="6530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Grafik 2"/>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6534690" y="368798"/>
            <a:ext cx="670550" cy="651600"/>
          </a:xfrm>
          <a:prstGeom prst="rect">
            <a:avLst/>
          </a:prstGeom>
        </p:spPr>
      </p:pic>
    </p:spTree>
  </p:cSld>
  <p:clrMap bg1="lt1" tx1="dk1" bg2="lt2" tx2="dk2" accent1="accent1" accent2="accent2" accent3="accent3" accent4="accent4" accent5="accent5" accent6="accent6" hlink="hlink" folHlink="folHlink"/>
  <p:sldLayoutIdLst>
    <p:sldLayoutId id="2147483675" r:id="rId1"/>
    <p:sldLayoutId id="2147483671" r:id="rId2"/>
    <p:sldLayoutId id="2147483676" r:id="rId3"/>
    <p:sldLayoutId id="2147483677" r:id="rId4"/>
    <p:sldLayoutId id="2147483678" r:id="rId5"/>
    <p:sldLayoutId id="2147483672" r:id="rId6"/>
    <p:sldLayoutId id="2147483673" r:id="rId7"/>
    <p:sldLayoutId id="2147483674" r:id="rId8"/>
    <p:sldLayoutId id="2147483679" r:id="rId9"/>
    <p:sldLayoutId id="2147483680" r:id="rId10"/>
  </p:sldLayoutIdLst>
  <p:timing>
    <p:tnLst>
      <p:par>
        <p:cTn id="1" dur="indefinite" restart="never" nodeType="tmRoot"/>
      </p:par>
    </p:tnLst>
  </p:timing>
  <p:hf hdr="0"/>
  <p:txStyles>
    <p:titleStyle>
      <a:lvl1pPr algn="ctr" defTabSz="457200" rtl="0" eaLnBrk="1" fontAlgn="base" hangingPunct="1">
        <a:spcBef>
          <a:spcPct val="0"/>
        </a:spcBef>
        <a:spcAft>
          <a:spcPct val="0"/>
        </a:spcAft>
        <a:defRPr sz="4400" kern="1200">
          <a:solidFill>
            <a:schemeClr val="tx1"/>
          </a:solidFill>
          <a:latin typeface="+mj-lt"/>
          <a:ea typeface="+mj-ea"/>
          <a:cs typeface="+mj-cs"/>
        </a:defRPr>
      </a:lvl1pPr>
      <a:lvl2pPr algn="ctr" defTabSz="457200" rtl="0" eaLnBrk="1" fontAlgn="base" hangingPunct="1">
        <a:spcBef>
          <a:spcPct val="0"/>
        </a:spcBef>
        <a:spcAft>
          <a:spcPct val="0"/>
        </a:spcAft>
        <a:defRPr sz="4400">
          <a:solidFill>
            <a:schemeClr val="tx1"/>
          </a:solidFill>
          <a:latin typeface="Arial" charset="0"/>
        </a:defRPr>
      </a:lvl2pPr>
      <a:lvl3pPr algn="ctr" defTabSz="457200" rtl="0" eaLnBrk="1" fontAlgn="base" hangingPunct="1">
        <a:spcBef>
          <a:spcPct val="0"/>
        </a:spcBef>
        <a:spcAft>
          <a:spcPct val="0"/>
        </a:spcAft>
        <a:defRPr sz="4400">
          <a:solidFill>
            <a:schemeClr val="tx1"/>
          </a:solidFill>
          <a:latin typeface="Arial" charset="0"/>
        </a:defRPr>
      </a:lvl3pPr>
      <a:lvl4pPr algn="ctr" defTabSz="457200" rtl="0" eaLnBrk="1" fontAlgn="base" hangingPunct="1">
        <a:spcBef>
          <a:spcPct val="0"/>
        </a:spcBef>
        <a:spcAft>
          <a:spcPct val="0"/>
        </a:spcAft>
        <a:defRPr sz="4400">
          <a:solidFill>
            <a:schemeClr val="tx1"/>
          </a:solidFill>
          <a:latin typeface="Arial" charset="0"/>
        </a:defRPr>
      </a:lvl4pPr>
      <a:lvl5pPr algn="ctr" defTabSz="457200" rtl="0" eaLnBrk="1" fontAlgn="base" hangingPunct="1">
        <a:spcBef>
          <a:spcPct val="0"/>
        </a:spcBef>
        <a:spcAft>
          <a:spcPct val="0"/>
        </a:spcAft>
        <a:defRPr sz="4400">
          <a:solidFill>
            <a:schemeClr val="tx1"/>
          </a:solidFill>
          <a:latin typeface="Arial" charset="0"/>
        </a:defRPr>
      </a:lvl5pPr>
      <a:lvl6pPr marL="457200" algn="ctr" defTabSz="457200" rtl="0" eaLnBrk="1" fontAlgn="base" hangingPunct="1">
        <a:spcBef>
          <a:spcPct val="0"/>
        </a:spcBef>
        <a:spcAft>
          <a:spcPct val="0"/>
        </a:spcAft>
        <a:defRPr sz="4400">
          <a:solidFill>
            <a:schemeClr val="tx1"/>
          </a:solidFill>
          <a:latin typeface="Arial" charset="0"/>
        </a:defRPr>
      </a:lvl6pPr>
      <a:lvl7pPr marL="914400" algn="ctr" defTabSz="457200" rtl="0" eaLnBrk="1" fontAlgn="base" hangingPunct="1">
        <a:spcBef>
          <a:spcPct val="0"/>
        </a:spcBef>
        <a:spcAft>
          <a:spcPct val="0"/>
        </a:spcAft>
        <a:defRPr sz="4400">
          <a:solidFill>
            <a:schemeClr val="tx1"/>
          </a:solidFill>
          <a:latin typeface="Arial" charset="0"/>
        </a:defRPr>
      </a:lvl7pPr>
      <a:lvl8pPr marL="1371600" algn="ctr" defTabSz="457200" rtl="0" eaLnBrk="1" fontAlgn="base" hangingPunct="1">
        <a:spcBef>
          <a:spcPct val="0"/>
        </a:spcBef>
        <a:spcAft>
          <a:spcPct val="0"/>
        </a:spcAft>
        <a:defRPr sz="4400">
          <a:solidFill>
            <a:schemeClr val="tx1"/>
          </a:solidFill>
          <a:latin typeface="Arial" charset="0"/>
        </a:defRPr>
      </a:lvl8pPr>
      <a:lvl9pPr marL="1828800" algn="ctr" defTabSz="457200" rtl="0" eaLnBrk="1" fontAlgn="base" hangingPunct="1">
        <a:spcBef>
          <a:spcPct val="0"/>
        </a:spcBef>
        <a:spcAft>
          <a:spcPct val="0"/>
        </a:spcAft>
        <a:defRPr sz="4400">
          <a:solidFill>
            <a:schemeClr val="tx1"/>
          </a:solidFill>
          <a:latin typeface="Arial" charset="0"/>
        </a:defRPr>
      </a:lvl9pPr>
    </p:titleStyle>
    <p:bodyStyle>
      <a:lvl1pPr marL="342900" indent="-342900" algn="l" defTabSz="457200" rtl="0" eaLnBrk="1" fontAlgn="base" hangingPunct="1">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defTabSz="457200" rtl="0" eaLnBrk="1" fontAlgn="base" hangingPunct="1">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defTabSz="457200" rtl="0" eaLnBrk="1" fontAlgn="base" hangingPunct="1">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defTabSz="457200" rtl="0" eaLnBrk="1" fontAlgn="base" hangingPunct="1">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defTabSz="457200" rtl="0" eaLnBrk="1" fontAlgn="base" hangingPunct="1">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de-DE"/>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8.emf"/></Relationships>
</file>

<file path=ppt/slides/_rels/slide1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10.emf"/></Relationships>
</file>

<file path=ppt/slides/_rels/slide1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12.emf"/></Relationships>
</file>

<file path=ppt/slides/_rels/slide1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14.emf"/></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5.emf"/><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6.emf"/><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1.xml"/><Relationship Id="rId1" Type="http://schemas.openxmlformats.org/officeDocument/2006/relationships/slideLayout" Target="../slideLayouts/slideLayout2.xml"/><Relationship Id="rId4" Type="http://schemas.openxmlformats.org/officeDocument/2006/relationships/image" Target="../media/image19.png"/></Relationships>
</file>

<file path=ppt/slides/_rels/slide25.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2.xml"/><Relationship Id="rId1" Type="http://schemas.openxmlformats.org/officeDocument/2006/relationships/slideLayout" Target="../slideLayouts/slideLayout9.xml"/><Relationship Id="rId4" Type="http://schemas.openxmlformats.org/officeDocument/2006/relationships/image" Target="../media/image21.png"/></Relationships>
</file>

<file path=ppt/slides/_rels/slide26.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3.xml"/><Relationship Id="rId1" Type="http://schemas.openxmlformats.org/officeDocument/2006/relationships/slideLayout" Target="../slideLayouts/slideLayout9.xml"/><Relationship Id="rId5" Type="http://schemas.openxmlformats.org/officeDocument/2006/relationships/image" Target="../media/image21.png"/><Relationship Id="rId4" Type="http://schemas.openxmlformats.org/officeDocument/2006/relationships/image" Target="../media/image20.png"/></Relationships>
</file>

<file path=ppt/slides/_rels/slide27.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4.xml"/><Relationship Id="rId1" Type="http://schemas.openxmlformats.org/officeDocument/2006/relationships/slideLayout" Target="../slideLayouts/slideLayout10.xml"/><Relationship Id="rId5" Type="http://schemas.openxmlformats.org/officeDocument/2006/relationships/image" Target="../media/image21.png"/><Relationship Id="rId4" Type="http://schemas.openxmlformats.org/officeDocument/2006/relationships/image" Target="../media/image20.png"/></Relationships>
</file>

<file path=ppt/slides/_rels/slide28.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30.xml"/><Relationship Id="rId1" Type="http://schemas.openxmlformats.org/officeDocument/2006/relationships/slideLayout" Target="../slideLayouts/slideLayout2.xml"/><Relationship Id="rId4" Type="http://schemas.openxmlformats.org/officeDocument/2006/relationships/image" Target="../media/image29.png"/></Relationships>
</file>

<file path=ppt/slides/_rels/slide34.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32.xml"/><Relationship Id="rId1" Type="http://schemas.openxmlformats.org/officeDocument/2006/relationships/slideLayout" Target="../slideLayouts/slideLayout2.xml"/><Relationship Id="rId4" Type="http://schemas.openxmlformats.org/officeDocument/2006/relationships/image" Target="../media/image32.png"/></Relationships>
</file>

<file path=ppt/slides/_rels/slide36.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notesSlide" Target="../notesSlides/notesSlide36.xml"/><Relationship Id="rId1" Type="http://schemas.openxmlformats.org/officeDocument/2006/relationships/slideLayout" Target="../slideLayouts/slideLayout2.xml"/><Relationship Id="rId5" Type="http://schemas.openxmlformats.org/officeDocument/2006/relationships/image" Target="../media/image36.jpg"/><Relationship Id="rId4" Type="http://schemas.openxmlformats.org/officeDocument/2006/relationships/image" Target="../media/image35.pn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5.gif"/><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txBox="1">
            <a:spLocks/>
          </p:cNvSpPr>
          <p:nvPr/>
        </p:nvSpPr>
        <p:spPr>
          <a:xfrm>
            <a:off x="1241458" y="2113165"/>
            <a:ext cx="7181532" cy="960437"/>
          </a:xfrm>
          <a:prstGeom prst="rect">
            <a:avLst/>
          </a:prstGeom>
        </p:spPr>
        <p:txBody>
          <a:bodyPr/>
          <a:lstStyle>
            <a:lvl1pPr algn="l" defTabSz="457200" rtl="0" eaLnBrk="1" latinLnBrk="0" hangingPunct="1">
              <a:spcBef>
                <a:spcPct val="0"/>
              </a:spcBef>
              <a:buNone/>
              <a:defRPr sz="3200" b="0" kern="1200" cap="all" baseline="0">
                <a:solidFill>
                  <a:srgbClr val="1F6BAE"/>
                </a:solidFill>
                <a:latin typeface="+mn-lt"/>
                <a:ea typeface="+mj-ea"/>
                <a:cs typeface="+mj-cs"/>
              </a:defRPr>
            </a:lvl1pPr>
          </a:lstStyle>
          <a:p>
            <a:r>
              <a:rPr lang="de-DE" dirty="0" err="1">
                <a:solidFill>
                  <a:srgbClr val="007835"/>
                </a:solidFill>
              </a:rPr>
              <a:t>Stabilisotopendaten</a:t>
            </a:r>
            <a:r>
              <a:rPr lang="de-DE" dirty="0">
                <a:solidFill>
                  <a:srgbClr val="007835"/>
                </a:solidFill>
              </a:rPr>
              <a:t> in Wein und andere Projekte zum Herkunftsnachweis</a:t>
            </a:r>
          </a:p>
        </p:txBody>
      </p:sp>
      <p:sp>
        <p:nvSpPr>
          <p:cNvPr id="3" name="Untertitel 2"/>
          <p:cNvSpPr txBox="1">
            <a:spLocks/>
          </p:cNvSpPr>
          <p:nvPr/>
        </p:nvSpPr>
        <p:spPr>
          <a:xfrm>
            <a:off x="156791" y="4712301"/>
            <a:ext cx="8911535" cy="411163"/>
          </a:xfrm>
          <a:prstGeom prst="rect">
            <a:avLst/>
          </a:prstGeom>
        </p:spPr>
        <p:txBody>
          <a:bodyPr/>
          <a:lstStyle>
            <a:lvl1pPr marL="0" indent="0" algn="l" defTabSz="457200" rtl="0" eaLnBrk="1" latinLnBrk="0" hangingPunct="1">
              <a:spcBef>
                <a:spcPct val="20000"/>
              </a:spcBef>
              <a:buFont typeface="Arial"/>
              <a:buNone/>
              <a:defRPr sz="2400" kern="1200" cap="none" baseline="0">
                <a:solidFill>
                  <a:schemeClr val="tx1"/>
                </a:solidFill>
                <a:latin typeface="+mn-lt"/>
                <a:ea typeface="+mn-ea"/>
                <a:cs typeface="+mn-cs"/>
              </a:defRPr>
            </a:lvl1pPr>
            <a:lvl2pPr marL="457200" indent="0" algn="ctr" defTabSz="457200" rtl="0" eaLnBrk="1" latinLnBrk="0" hangingPunct="1">
              <a:spcBef>
                <a:spcPct val="20000"/>
              </a:spcBef>
              <a:buFont typeface="Arial"/>
              <a:buNone/>
              <a:defRPr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r>
              <a:rPr lang="de-DE" sz="1800" cap="all" dirty="0" smtClean="0"/>
              <a:t>DI Christian Philipp			chemische Forschung Klosterneuburg		</a:t>
            </a:r>
            <a:endParaRPr lang="de-DE" sz="1800" cap="all"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elle 3">
            <a:extLst>
              <a:ext uri="{FF2B5EF4-FFF2-40B4-BE49-F238E27FC236}">
                <a16:creationId xmlns:a16="http://schemas.microsoft.com/office/drawing/2014/main" id="{F11B0531-9BA9-4530-AE9B-5156924FC6C6}"/>
              </a:ext>
            </a:extLst>
          </p:cNvPr>
          <p:cNvGraphicFramePr>
            <a:graphicFrameLocks noGrp="1"/>
          </p:cNvGraphicFramePr>
          <p:nvPr>
            <p:extLst>
              <p:ext uri="{D42A27DB-BD31-4B8C-83A1-F6EECF244321}">
                <p14:modId xmlns:p14="http://schemas.microsoft.com/office/powerpoint/2010/main" val="553668347"/>
              </p:ext>
            </p:extLst>
          </p:nvPr>
        </p:nvGraphicFramePr>
        <p:xfrm>
          <a:off x="1160497" y="1817253"/>
          <a:ext cx="5760720" cy="2346960"/>
        </p:xfrm>
        <a:graphic>
          <a:graphicData uri="http://schemas.openxmlformats.org/drawingml/2006/table">
            <a:tbl>
              <a:tblPr firstRow="1" firstCol="1" bandRow="1">
                <a:tableStyleId>{5940675A-B579-460E-94D1-54222C63F5DA}</a:tableStyleId>
              </a:tblPr>
              <a:tblGrid>
                <a:gridCol w="2879725">
                  <a:extLst>
                    <a:ext uri="{9D8B030D-6E8A-4147-A177-3AD203B41FA5}">
                      <a16:colId xmlns:a16="http://schemas.microsoft.com/office/drawing/2014/main" val="769052299"/>
                    </a:ext>
                  </a:extLst>
                </a:gridCol>
                <a:gridCol w="2880995">
                  <a:extLst>
                    <a:ext uri="{9D8B030D-6E8A-4147-A177-3AD203B41FA5}">
                      <a16:colId xmlns:a16="http://schemas.microsoft.com/office/drawing/2014/main" val="1478664077"/>
                    </a:ext>
                  </a:extLst>
                </a:gridCol>
              </a:tblGrid>
              <a:tr h="0">
                <a:tc>
                  <a:txBody>
                    <a:bodyPr/>
                    <a:lstStyle/>
                    <a:p>
                      <a:r>
                        <a:rPr lang="de-DE" sz="1400" dirty="0">
                          <a:effectLst/>
                        </a:rPr>
                        <a:t>Jahr der Weinernte</a:t>
                      </a:r>
                      <a:endParaRPr lang="de-AT" sz="1400" dirty="0">
                        <a:effectLst/>
                        <a:latin typeface="Times New Roman" panose="02020603050405020304" pitchFamily="18" charset="0"/>
                      </a:endParaRPr>
                    </a:p>
                  </a:txBody>
                  <a:tcPr marL="68580" marR="68580" marT="0" marB="0"/>
                </a:tc>
                <a:tc>
                  <a:txBody>
                    <a:bodyPr/>
                    <a:lstStyle/>
                    <a:p>
                      <a:r>
                        <a:rPr lang="de-DE" sz="1400">
                          <a:effectLst/>
                        </a:rPr>
                        <a:t>(D/H)</a:t>
                      </a:r>
                      <a:r>
                        <a:rPr lang="de-DE" sz="1400" baseline="-25000">
                          <a:effectLst/>
                        </a:rPr>
                        <a:t>I</a:t>
                      </a:r>
                      <a:r>
                        <a:rPr lang="de-DE" sz="1400">
                          <a:effectLst/>
                        </a:rPr>
                        <a:t>, (D/H)</a:t>
                      </a:r>
                      <a:r>
                        <a:rPr lang="de-DE" sz="1400" baseline="-25000">
                          <a:effectLst/>
                        </a:rPr>
                        <a:t>II</a:t>
                      </a:r>
                      <a:r>
                        <a:rPr lang="de-DE" sz="1400">
                          <a:effectLst/>
                        </a:rPr>
                        <a:t>, R-Wert, δ</a:t>
                      </a:r>
                      <a:r>
                        <a:rPr lang="de-DE" sz="1400" baseline="30000">
                          <a:effectLst/>
                        </a:rPr>
                        <a:t>18</a:t>
                      </a:r>
                      <a:r>
                        <a:rPr lang="de-DE" sz="1400">
                          <a:effectLst/>
                        </a:rPr>
                        <a:t>O vom Wasser, δ</a:t>
                      </a:r>
                      <a:r>
                        <a:rPr lang="de-DE" sz="1400" baseline="30000">
                          <a:effectLst/>
                        </a:rPr>
                        <a:t>13</a:t>
                      </a:r>
                      <a:r>
                        <a:rPr lang="de-DE" sz="1400">
                          <a:effectLst/>
                        </a:rPr>
                        <a:t>C Alkohol</a:t>
                      </a:r>
                      <a:endParaRPr lang="de-AT" sz="1400">
                        <a:effectLst/>
                        <a:latin typeface="Times New Roman" panose="02020603050405020304" pitchFamily="18" charset="0"/>
                      </a:endParaRPr>
                    </a:p>
                  </a:txBody>
                  <a:tcPr marL="68580" marR="68580" marT="0" marB="0"/>
                </a:tc>
                <a:extLst>
                  <a:ext uri="{0D108BD9-81ED-4DB2-BD59-A6C34878D82A}">
                    <a16:rowId xmlns:a16="http://schemas.microsoft.com/office/drawing/2014/main" val="1044989502"/>
                  </a:ext>
                </a:extLst>
              </a:tr>
              <a:tr h="0">
                <a:tc>
                  <a:txBody>
                    <a:bodyPr/>
                    <a:lstStyle/>
                    <a:p>
                      <a:r>
                        <a:rPr lang="de-DE" sz="1400" dirty="0">
                          <a:effectLst/>
                        </a:rPr>
                        <a:t>Geographischer Ursprung </a:t>
                      </a:r>
                      <a:endParaRPr lang="de-AT" sz="1400" dirty="0">
                        <a:effectLst/>
                        <a:latin typeface="Times New Roman" panose="02020603050405020304" pitchFamily="18" charset="0"/>
                      </a:endParaRPr>
                    </a:p>
                  </a:txBody>
                  <a:tcPr marL="68580" marR="68580" marT="0" marB="0"/>
                </a:tc>
                <a:tc>
                  <a:txBody>
                    <a:bodyPr/>
                    <a:lstStyle/>
                    <a:p>
                      <a:r>
                        <a:rPr lang="de-DE" sz="1400" dirty="0">
                          <a:effectLst/>
                        </a:rPr>
                        <a:t>(D/H)</a:t>
                      </a:r>
                      <a:r>
                        <a:rPr lang="de-DE" sz="1400" baseline="-25000" dirty="0">
                          <a:effectLst/>
                        </a:rPr>
                        <a:t>I</a:t>
                      </a:r>
                      <a:r>
                        <a:rPr lang="de-DE" sz="1400" dirty="0">
                          <a:effectLst/>
                        </a:rPr>
                        <a:t>, (D/H)</a:t>
                      </a:r>
                      <a:r>
                        <a:rPr lang="de-DE" sz="1400" baseline="-25000" dirty="0">
                          <a:effectLst/>
                        </a:rPr>
                        <a:t>II</a:t>
                      </a:r>
                      <a:r>
                        <a:rPr lang="de-DE" sz="1400" dirty="0">
                          <a:effectLst/>
                        </a:rPr>
                        <a:t>, R-Wert, δ</a:t>
                      </a:r>
                      <a:r>
                        <a:rPr lang="de-DE" sz="1400" baseline="30000" dirty="0">
                          <a:effectLst/>
                        </a:rPr>
                        <a:t>18</a:t>
                      </a:r>
                      <a:r>
                        <a:rPr lang="de-DE" sz="1400" dirty="0">
                          <a:effectLst/>
                        </a:rPr>
                        <a:t>O vom Wasser, δ</a:t>
                      </a:r>
                      <a:r>
                        <a:rPr lang="de-DE" sz="1400" baseline="30000" dirty="0">
                          <a:effectLst/>
                        </a:rPr>
                        <a:t>13</a:t>
                      </a:r>
                      <a:r>
                        <a:rPr lang="de-DE" sz="1400" dirty="0">
                          <a:effectLst/>
                        </a:rPr>
                        <a:t>C Alkohol</a:t>
                      </a:r>
                      <a:endParaRPr lang="de-AT" sz="1400" dirty="0">
                        <a:effectLst/>
                        <a:latin typeface="Times New Roman" panose="02020603050405020304" pitchFamily="18" charset="0"/>
                      </a:endParaRPr>
                    </a:p>
                  </a:txBody>
                  <a:tcPr marL="68580" marR="68580" marT="0" marB="0"/>
                </a:tc>
                <a:extLst>
                  <a:ext uri="{0D108BD9-81ED-4DB2-BD59-A6C34878D82A}">
                    <a16:rowId xmlns:a16="http://schemas.microsoft.com/office/drawing/2014/main" val="639810417"/>
                  </a:ext>
                </a:extLst>
              </a:tr>
              <a:tr h="0">
                <a:tc>
                  <a:txBody>
                    <a:bodyPr/>
                    <a:lstStyle/>
                    <a:p>
                      <a:r>
                        <a:rPr lang="de-DE" sz="1400" dirty="0">
                          <a:effectLst/>
                        </a:rPr>
                        <a:t>Unerlaubter Wasserzusatz</a:t>
                      </a:r>
                      <a:endParaRPr lang="de-AT" sz="1400" dirty="0">
                        <a:effectLst/>
                        <a:latin typeface="Times New Roman" panose="02020603050405020304" pitchFamily="18" charset="0"/>
                      </a:endParaRPr>
                    </a:p>
                  </a:txBody>
                  <a:tcPr marL="68580" marR="68580" marT="0" marB="0"/>
                </a:tc>
                <a:tc>
                  <a:txBody>
                    <a:bodyPr/>
                    <a:lstStyle/>
                    <a:p>
                      <a:r>
                        <a:rPr lang="de-DE" sz="1400">
                          <a:effectLst/>
                        </a:rPr>
                        <a:t>δ</a:t>
                      </a:r>
                      <a:r>
                        <a:rPr lang="de-DE" sz="1400" baseline="30000">
                          <a:effectLst/>
                        </a:rPr>
                        <a:t>18</a:t>
                      </a:r>
                      <a:r>
                        <a:rPr lang="de-DE" sz="1400">
                          <a:effectLst/>
                        </a:rPr>
                        <a:t>O vom Wasser, (D/H)</a:t>
                      </a:r>
                      <a:r>
                        <a:rPr lang="de-DE" sz="1400" baseline="-25000">
                          <a:effectLst/>
                        </a:rPr>
                        <a:t>II</a:t>
                      </a:r>
                      <a:r>
                        <a:rPr lang="de-DE" sz="1400">
                          <a:effectLst/>
                        </a:rPr>
                        <a:t> vom Alkohol</a:t>
                      </a:r>
                      <a:endParaRPr lang="de-AT" sz="1400">
                        <a:effectLst/>
                        <a:latin typeface="Times New Roman" panose="02020603050405020304" pitchFamily="18" charset="0"/>
                      </a:endParaRPr>
                    </a:p>
                  </a:txBody>
                  <a:tcPr marL="68580" marR="68580" marT="0" marB="0"/>
                </a:tc>
                <a:extLst>
                  <a:ext uri="{0D108BD9-81ED-4DB2-BD59-A6C34878D82A}">
                    <a16:rowId xmlns:a16="http://schemas.microsoft.com/office/drawing/2014/main" val="3756812942"/>
                  </a:ext>
                </a:extLst>
              </a:tr>
              <a:tr h="0">
                <a:tc>
                  <a:txBody>
                    <a:bodyPr/>
                    <a:lstStyle/>
                    <a:p>
                      <a:r>
                        <a:rPr lang="de-DE" sz="1400">
                          <a:effectLst/>
                        </a:rPr>
                        <a:t>Unerlaubte Anreicherung</a:t>
                      </a:r>
                      <a:endParaRPr lang="de-AT" sz="1400">
                        <a:effectLst/>
                        <a:latin typeface="Times New Roman" panose="02020603050405020304" pitchFamily="18" charset="0"/>
                      </a:endParaRPr>
                    </a:p>
                  </a:txBody>
                  <a:tcPr marL="68580" marR="68580" marT="0" marB="0"/>
                </a:tc>
                <a:tc>
                  <a:txBody>
                    <a:bodyPr/>
                    <a:lstStyle/>
                    <a:p>
                      <a:r>
                        <a:rPr lang="de-DE" sz="1400">
                          <a:effectLst/>
                        </a:rPr>
                        <a:t> (D/H)</a:t>
                      </a:r>
                      <a:r>
                        <a:rPr lang="de-DE" sz="1400" baseline="-25000">
                          <a:effectLst/>
                        </a:rPr>
                        <a:t>I</a:t>
                      </a:r>
                      <a:r>
                        <a:rPr lang="de-DE" sz="1400">
                          <a:effectLst/>
                        </a:rPr>
                        <a:t>, R-Wert, δ</a:t>
                      </a:r>
                      <a:r>
                        <a:rPr lang="de-DE" sz="1400" baseline="30000">
                          <a:effectLst/>
                        </a:rPr>
                        <a:t>13</a:t>
                      </a:r>
                      <a:r>
                        <a:rPr lang="de-DE" sz="1400">
                          <a:effectLst/>
                        </a:rPr>
                        <a:t>C Alkohol und Zucker</a:t>
                      </a:r>
                      <a:endParaRPr lang="de-AT" sz="1400">
                        <a:effectLst/>
                        <a:latin typeface="Times New Roman" panose="02020603050405020304" pitchFamily="18" charset="0"/>
                      </a:endParaRPr>
                    </a:p>
                  </a:txBody>
                  <a:tcPr marL="68580" marR="68580" marT="0" marB="0"/>
                </a:tc>
                <a:extLst>
                  <a:ext uri="{0D108BD9-81ED-4DB2-BD59-A6C34878D82A}">
                    <a16:rowId xmlns:a16="http://schemas.microsoft.com/office/drawing/2014/main" val="4086258734"/>
                  </a:ext>
                </a:extLst>
              </a:tr>
              <a:tr h="0">
                <a:tc>
                  <a:txBody>
                    <a:bodyPr/>
                    <a:lstStyle/>
                    <a:p>
                      <a:r>
                        <a:rPr lang="de-DE" sz="1400">
                          <a:effectLst/>
                        </a:rPr>
                        <a:t>Unerlaubte Süßung mit Zucker (Rübenzucker, Rohrzucker, Mischungen)</a:t>
                      </a:r>
                      <a:endParaRPr lang="de-AT" sz="1400">
                        <a:effectLst/>
                        <a:latin typeface="Times New Roman" panose="02020603050405020304" pitchFamily="18" charset="0"/>
                      </a:endParaRPr>
                    </a:p>
                  </a:txBody>
                  <a:tcPr marL="68580" marR="68580" marT="0" marB="0"/>
                </a:tc>
                <a:tc>
                  <a:txBody>
                    <a:bodyPr/>
                    <a:lstStyle/>
                    <a:p>
                      <a:r>
                        <a:rPr lang="de-DE" sz="1400" dirty="0">
                          <a:effectLst/>
                        </a:rPr>
                        <a:t>(D/H)</a:t>
                      </a:r>
                      <a:r>
                        <a:rPr lang="de-DE" sz="1400" baseline="-25000" dirty="0">
                          <a:effectLst/>
                        </a:rPr>
                        <a:t>I</a:t>
                      </a:r>
                      <a:r>
                        <a:rPr lang="de-DE" sz="1400" dirty="0">
                          <a:effectLst/>
                        </a:rPr>
                        <a:t>, (D/H)</a:t>
                      </a:r>
                      <a:r>
                        <a:rPr lang="de-DE" sz="1400" baseline="-25000" dirty="0">
                          <a:effectLst/>
                        </a:rPr>
                        <a:t>II</a:t>
                      </a:r>
                      <a:r>
                        <a:rPr lang="de-DE" sz="1400" dirty="0">
                          <a:effectLst/>
                        </a:rPr>
                        <a:t>, R-Wert, δ</a:t>
                      </a:r>
                      <a:r>
                        <a:rPr lang="de-DE" sz="1400" baseline="30000" dirty="0">
                          <a:effectLst/>
                        </a:rPr>
                        <a:t>13</a:t>
                      </a:r>
                      <a:r>
                        <a:rPr lang="de-DE" sz="1400" dirty="0">
                          <a:effectLst/>
                        </a:rPr>
                        <a:t>C Alkohol und Zucker</a:t>
                      </a:r>
                      <a:endParaRPr lang="de-AT" sz="1400" dirty="0">
                        <a:effectLst/>
                        <a:latin typeface="Times New Roman" panose="02020603050405020304" pitchFamily="18" charset="0"/>
                      </a:endParaRPr>
                    </a:p>
                  </a:txBody>
                  <a:tcPr marL="68580" marR="68580" marT="0" marB="0"/>
                </a:tc>
                <a:extLst>
                  <a:ext uri="{0D108BD9-81ED-4DB2-BD59-A6C34878D82A}">
                    <a16:rowId xmlns:a16="http://schemas.microsoft.com/office/drawing/2014/main" val="4142247696"/>
                  </a:ext>
                </a:extLst>
              </a:tr>
            </a:tbl>
          </a:graphicData>
        </a:graphic>
      </p:graphicFrame>
      <p:sp>
        <p:nvSpPr>
          <p:cNvPr id="5" name="Rectangle 1">
            <a:extLst>
              <a:ext uri="{FF2B5EF4-FFF2-40B4-BE49-F238E27FC236}">
                <a16:creationId xmlns:a16="http://schemas.microsoft.com/office/drawing/2014/main" id="{D3A1CB04-98DB-4196-8A69-E0777D26F759}"/>
              </a:ext>
            </a:extLst>
          </p:cNvPr>
          <p:cNvSpPr>
            <a:spLocks noChangeArrowheads="1"/>
          </p:cNvSpPr>
          <p:nvPr/>
        </p:nvSpPr>
        <p:spPr bwMode="auto">
          <a:xfrm>
            <a:off x="1036273" y="4211909"/>
            <a:ext cx="5884944" cy="215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0" numCol="1"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de-DE" altLang="de-DE" sz="1100" b="0" i="0" u="none" strike="noStrike" cap="none" normalizeH="0" baseline="0" dirty="0" smtClean="0">
                <a:ln>
                  <a:noFill/>
                </a:ln>
                <a:solidFill>
                  <a:schemeClr val="tx1"/>
                </a:solidFill>
                <a:effectLst/>
                <a:latin typeface="Arial" panose="020B0604020202020204" pitchFamily="34" charset="0"/>
                <a:ea typeface="Times New Roman" panose="02020603050405020304" pitchFamily="18" charset="0"/>
              </a:rPr>
              <a:t>Verschiedene </a:t>
            </a:r>
            <a:r>
              <a:rPr kumimoji="0" lang="de-DE" altLang="de-DE" sz="1100" b="0" i="0" u="none" strike="noStrike" cap="none" normalizeH="0" baseline="0" dirty="0">
                <a:ln>
                  <a:noFill/>
                </a:ln>
                <a:solidFill>
                  <a:schemeClr val="tx1"/>
                </a:solidFill>
                <a:effectLst/>
                <a:latin typeface="Arial" panose="020B0604020202020204" pitchFamily="34" charset="0"/>
                <a:ea typeface="Times New Roman" panose="02020603050405020304" pitchFamily="18" charset="0"/>
              </a:rPr>
              <a:t>Ziele bei der Analyse von </a:t>
            </a:r>
            <a:r>
              <a:rPr kumimoji="0" lang="de-DE" altLang="de-DE" sz="1100" b="0" i="0" u="none" strike="noStrike" cap="none" normalizeH="0" baseline="0" dirty="0" err="1">
                <a:ln>
                  <a:noFill/>
                </a:ln>
                <a:solidFill>
                  <a:schemeClr val="tx1"/>
                </a:solidFill>
                <a:effectLst/>
                <a:latin typeface="Arial" panose="020B0604020202020204" pitchFamily="34" charset="0"/>
                <a:ea typeface="Times New Roman" panose="02020603050405020304" pitchFamily="18" charset="0"/>
              </a:rPr>
              <a:t>Stabilisotopenverhältnissen</a:t>
            </a:r>
            <a:r>
              <a:rPr kumimoji="0" lang="de-DE" altLang="de-DE" sz="1100" b="0" i="0" u="none" strike="noStrike" cap="none" normalizeH="0" baseline="0" dirty="0">
                <a:ln>
                  <a:noFill/>
                </a:ln>
                <a:solidFill>
                  <a:schemeClr val="tx1"/>
                </a:solidFill>
                <a:effectLst/>
                <a:latin typeface="Arial" panose="020B0604020202020204" pitchFamily="34" charset="0"/>
                <a:ea typeface="Times New Roman" panose="02020603050405020304" pitchFamily="18" charset="0"/>
              </a:rPr>
              <a:t> [Christoph et al., 2015]</a:t>
            </a:r>
            <a:endParaRPr kumimoji="0" lang="de-DE" altLang="de-DE" sz="1800" b="0" i="0" u="none" strike="noStrike" cap="none" normalizeH="0" baseline="0" dirty="0">
              <a:ln>
                <a:noFill/>
              </a:ln>
              <a:solidFill>
                <a:schemeClr val="tx1"/>
              </a:solidFill>
              <a:effectLst/>
              <a:latin typeface="Arial" panose="020B0604020202020204" pitchFamily="34" charset="0"/>
            </a:endParaRPr>
          </a:p>
        </p:txBody>
      </p:sp>
      <p:sp>
        <p:nvSpPr>
          <p:cNvPr id="6" name="Titel 1">
            <a:extLst>
              <a:ext uri="{FF2B5EF4-FFF2-40B4-BE49-F238E27FC236}">
                <a16:creationId xmlns:a16="http://schemas.microsoft.com/office/drawing/2014/main" id="{BC5CAC69-D34D-41B9-A642-7A7F0CF721B8}"/>
              </a:ext>
            </a:extLst>
          </p:cNvPr>
          <p:cNvSpPr>
            <a:spLocks noGrp="1"/>
          </p:cNvSpPr>
          <p:nvPr>
            <p:ph type="title"/>
          </p:nvPr>
        </p:nvSpPr>
        <p:spPr>
          <a:xfrm>
            <a:off x="417355" y="920749"/>
            <a:ext cx="5548214" cy="607115"/>
          </a:xfrm>
        </p:spPr>
        <p:txBody>
          <a:bodyPr/>
          <a:lstStyle/>
          <a:p>
            <a:r>
              <a:rPr lang="de-AT" dirty="0"/>
              <a:t>Weitere </a:t>
            </a:r>
            <a:r>
              <a:rPr lang="de-AT" dirty="0" err="1"/>
              <a:t>ANwendungsfelder</a:t>
            </a:r>
            <a:endParaRPr lang="de-AT" dirty="0"/>
          </a:p>
        </p:txBody>
      </p:sp>
    </p:spTree>
    <p:extLst>
      <p:ext uri="{BB962C8B-B14F-4D97-AF65-F5344CB8AC3E}">
        <p14:creationId xmlns:p14="http://schemas.microsoft.com/office/powerpoint/2010/main" val="95089984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BBB1491-5051-4039-90DE-E603125821AE}"/>
              </a:ext>
            </a:extLst>
          </p:cNvPr>
          <p:cNvSpPr>
            <a:spLocks noGrp="1"/>
          </p:cNvSpPr>
          <p:nvPr>
            <p:ph type="title"/>
          </p:nvPr>
        </p:nvSpPr>
        <p:spPr>
          <a:xfrm>
            <a:off x="345793" y="313634"/>
            <a:ext cx="6357156" cy="607115"/>
          </a:xfrm>
        </p:spPr>
        <p:txBody>
          <a:bodyPr/>
          <a:lstStyle/>
          <a:p>
            <a:r>
              <a:rPr lang="de-AT" dirty="0"/>
              <a:t>Material und Methoden</a:t>
            </a:r>
          </a:p>
        </p:txBody>
      </p:sp>
      <p:pic>
        <p:nvPicPr>
          <p:cNvPr id="4" name="Grafik 3"/>
          <p:cNvPicPr>
            <a:picLocks noChangeAspect="1"/>
          </p:cNvPicPr>
          <p:nvPr/>
        </p:nvPicPr>
        <p:blipFill>
          <a:blip r:embed="rId3"/>
          <a:stretch>
            <a:fillRect/>
          </a:stretch>
        </p:blipFill>
        <p:spPr>
          <a:xfrm>
            <a:off x="1415332" y="1333232"/>
            <a:ext cx="6446639" cy="3199012"/>
          </a:xfrm>
          <a:prstGeom prst="rect">
            <a:avLst/>
          </a:prstGeom>
        </p:spPr>
      </p:pic>
    </p:spTree>
    <p:extLst>
      <p:ext uri="{BB962C8B-B14F-4D97-AF65-F5344CB8AC3E}">
        <p14:creationId xmlns:p14="http://schemas.microsoft.com/office/powerpoint/2010/main" val="50520442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BBB1491-5051-4039-90DE-E603125821AE}"/>
              </a:ext>
            </a:extLst>
          </p:cNvPr>
          <p:cNvSpPr>
            <a:spLocks noGrp="1"/>
          </p:cNvSpPr>
          <p:nvPr>
            <p:ph type="title"/>
          </p:nvPr>
        </p:nvSpPr>
        <p:spPr>
          <a:xfrm>
            <a:off x="345793" y="313634"/>
            <a:ext cx="6357156" cy="607115"/>
          </a:xfrm>
        </p:spPr>
        <p:txBody>
          <a:bodyPr/>
          <a:lstStyle/>
          <a:p>
            <a:r>
              <a:rPr lang="de-AT" dirty="0"/>
              <a:t>Material und Methoden</a:t>
            </a:r>
          </a:p>
        </p:txBody>
      </p:sp>
      <p:sp>
        <p:nvSpPr>
          <p:cNvPr id="3" name="Inhaltsplatzhalter 2">
            <a:extLst>
              <a:ext uri="{FF2B5EF4-FFF2-40B4-BE49-F238E27FC236}">
                <a16:creationId xmlns:a16="http://schemas.microsoft.com/office/drawing/2014/main" id="{287BFFA3-0CCC-4BF4-BCBB-F48951E5BF69}"/>
              </a:ext>
            </a:extLst>
          </p:cNvPr>
          <p:cNvSpPr>
            <a:spLocks noGrp="1"/>
          </p:cNvSpPr>
          <p:nvPr>
            <p:ph sz="half" idx="1"/>
          </p:nvPr>
        </p:nvSpPr>
        <p:spPr>
          <a:xfrm>
            <a:off x="473014" y="970104"/>
            <a:ext cx="7033018" cy="2925623"/>
          </a:xfrm>
        </p:spPr>
        <p:txBody>
          <a:bodyPr/>
          <a:lstStyle/>
          <a:p>
            <a:r>
              <a:rPr lang="de-AT" dirty="0"/>
              <a:t>Im Zuge des EU Projekts zur Etablierung einer Datenbank für Isotopendaten aus </a:t>
            </a:r>
            <a:r>
              <a:rPr lang="de-AT" dirty="0" smtClean="0"/>
              <a:t>authentischen </a:t>
            </a:r>
            <a:r>
              <a:rPr lang="de-AT" dirty="0"/>
              <a:t>Weinproben ist Österreich </a:t>
            </a:r>
            <a:r>
              <a:rPr lang="de-AT" dirty="0" smtClean="0"/>
              <a:t>verpflichtet, </a:t>
            </a:r>
            <a:r>
              <a:rPr lang="de-AT" dirty="0"/>
              <a:t>jährlich </a:t>
            </a:r>
            <a:r>
              <a:rPr lang="de-AT" dirty="0" smtClean="0"/>
              <a:t>rund 50 </a:t>
            </a:r>
            <a:r>
              <a:rPr lang="de-AT" dirty="0"/>
              <a:t>Proben auf ihre Isotopenverhältnisse zu analysieren.</a:t>
            </a:r>
          </a:p>
          <a:p>
            <a:endParaRPr lang="de-AT" dirty="0"/>
          </a:p>
          <a:p>
            <a:r>
              <a:rPr lang="de-AT" dirty="0"/>
              <a:t>Im Zuge </a:t>
            </a:r>
            <a:r>
              <a:rPr lang="de-AT" dirty="0" smtClean="0"/>
              <a:t>einer </a:t>
            </a:r>
            <a:r>
              <a:rPr lang="de-AT" dirty="0"/>
              <a:t>Studie </a:t>
            </a:r>
            <a:r>
              <a:rPr lang="de-AT" dirty="0" smtClean="0"/>
              <a:t>werden </a:t>
            </a:r>
            <a:r>
              <a:rPr lang="de-AT" dirty="0"/>
              <a:t>die Daten von 1997 bis 2004 verwendet um die Potentiale für Herkunftsnachweis und </a:t>
            </a:r>
            <a:r>
              <a:rPr lang="de-AT" dirty="0" smtClean="0"/>
              <a:t>Jahrgangsunterscheidung zu diskutieren.</a:t>
            </a:r>
            <a:endParaRPr lang="de-AT" dirty="0"/>
          </a:p>
          <a:p>
            <a:endParaRPr lang="de-AT" baseline="-25000" dirty="0"/>
          </a:p>
        </p:txBody>
      </p:sp>
    </p:spTree>
    <p:extLst>
      <p:ext uri="{BB962C8B-B14F-4D97-AF65-F5344CB8AC3E}">
        <p14:creationId xmlns:p14="http://schemas.microsoft.com/office/powerpoint/2010/main" val="311265839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Grafik 3">
            <a:extLst>
              <a:ext uri="{FF2B5EF4-FFF2-40B4-BE49-F238E27FC236}">
                <a16:creationId xmlns:a16="http://schemas.microsoft.com/office/drawing/2014/main" id="{63E924F7-0298-402E-9C5E-D04670FA4F3E}"/>
              </a:ext>
            </a:extLst>
          </p:cNvPr>
          <p:cNvPicPr/>
          <p:nvPr/>
        </p:nvPicPr>
        <p:blipFill rotWithShape="1">
          <a:blip r:embed="rId3" cstate="print">
            <a:extLst>
              <a:ext uri="{28A0092B-C50C-407E-A947-70E740481C1C}">
                <a14:useLocalDpi xmlns:a14="http://schemas.microsoft.com/office/drawing/2010/main" val="0"/>
              </a:ext>
            </a:extLst>
          </a:blip>
          <a:srcRect l="24536" t="5220" r="27202" b="16705"/>
          <a:stretch/>
        </p:blipFill>
        <p:spPr bwMode="auto">
          <a:xfrm>
            <a:off x="524984" y="-19209"/>
            <a:ext cx="3986213" cy="4231799"/>
          </a:xfrm>
          <a:prstGeom prst="rect">
            <a:avLst/>
          </a:prstGeom>
          <a:ln>
            <a:noFill/>
          </a:ln>
          <a:extLst>
            <a:ext uri="{53640926-AAD7-44D8-BBD7-CCE9431645EC}">
              <a14:shadowObscured xmlns:a14="http://schemas.microsoft.com/office/drawing/2010/main"/>
            </a:ext>
          </a:extLst>
        </p:spPr>
      </p:pic>
      <p:pic>
        <p:nvPicPr>
          <p:cNvPr id="5" name="Grafik 4">
            <a:extLst>
              <a:ext uri="{FF2B5EF4-FFF2-40B4-BE49-F238E27FC236}">
                <a16:creationId xmlns:a16="http://schemas.microsoft.com/office/drawing/2014/main" id="{0632600B-751F-468F-9287-D2B4B975C085}"/>
              </a:ext>
            </a:extLst>
          </p:cNvPr>
          <p:cNvPicPr/>
          <p:nvPr/>
        </p:nvPicPr>
        <p:blipFill rotWithShape="1">
          <a:blip r:embed="rId4" cstate="print">
            <a:extLst>
              <a:ext uri="{28A0092B-C50C-407E-A947-70E740481C1C}">
                <a14:useLocalDpi xmlns:a14="http://schemas.microsoft.com/office/drawing/2010/main" val="0"/>
              </a:ext>
            </a:extLst>
          </a:blip>
          <a:srcRect b="6465"/>
          <a:stretch/>
        </p:blipFill>
        <p:spPr bwMode="auto">
          <a:xfrm>
            <a:off x="5067300" y="907303"/>
            <a:ext cx="3009583" cy="3098800"/>
          </a:xfrm>
          <a:prstGeom prst="rect">
            <a:avLst/>
          </a:prstGeom>
          <a:noFill/>
          <a:ln>
            <a:noFill/>
          </a:ln>
          <a:extLst>
            <a:ext uri="{53640926-AAD7-44D8-BBD7-CCE9431645EC}">
              <a14:shadowObscured xmlns:a14="http://schemas.microsoft.com/office/drawing/2010/main"/>
            </a:ext>
          </a:extLst>
        </p:spPr>
      </p:pic>
      <p:sp>
        <p:nvSpPr>
          <p:cNvPr id="6" name="Rechteck 5">
            <a:extLst>
              <a:ext uri="{FF2B5EF4-FFF2-40B4-BE49-F238E27FC236}">
                <a16:creationId xmlns:a16="http://schemas.microsoft.com/office/drawing/2014/main" id="{5DD72D75-35B6-4630-BF0A-AE20CD699560}"/>
              </a:ext>
            </a:extLst>
          </p:cNvPr>
          <p:cNvSpPr/>
          <p:nvPr/>
        </p:nvSpPr>
        <p:spPr>
          <a:xfrm>
            <a:off x="1150620" y="3997960"/>
            <a:ext cx="7833361" cy="1200329"/>
          </a:xfrm>
          <a:prstGeom prst="rect">
            <a:avLst/>
          </a:prstGeom>
        </p:spPr>
        <p:txBody>
          <a:bodyPr wrap="square">
            <a:spAutoFit/>
          </a:bodyPr>
          <a:lstStyle/>
          <a:p>
            <a:pPr algn="ctr">
              <a:spcAft>
                <a:spcPts val="1000"/>
              </a:spcAft>
            </a:pPr>
            <a:r>
              <a:rPr lang="de-DE" b="1" dirty="0" smtClean="0">
                <a:ea typeface="Times New Roman" panose="02020603050405020304" pitchFamily="18" charset="0"/>
              </a:rPr>
              <a:t>Grafische und Boxplot-Darstellung </a:t>
            </a:r>
            <a:r>
              <a:rPr lang="de-DE" b="1" dirty="0">
                <a:ea typeface="Times New Roman" panose="02020603050405020304" pitchFamily="18" charset="0"/>
              </a:rPr>
              <a:t>der regionalen Verteilung von (D/H)</a:t>
            </a:r>
            <a:r>
              <a:rPr lang="de-DE" b="1" baseline="-25000" dirty="0">
                <a:ea typeface="Times New Roman" panose="02020603050405020304" pitchFamily="18" charset="0"/>
              </a:rPr>
              <a:t>I                                                   </a:t>
            </a:r>
            <a:r>
              <a:rPr lang="de-DE" dirty="0"/>
              <a:t>1 </a:t>
            </a:r>
            <a:r>
              <a:rPr lang="de-DE" dirty="0">
                <a:ea typeface="Times New Roman" panose="02020603050405020304" pitchFamily="18" charset="0"/>
              </a:rPr>
              <a:t>Kamptal/Wachau/</a:t>
            </a:r>
            <a:r>
              <a:rPr lang="de-DE" dirty="0" err="1">
                <a:ea typeface="Times New Roman" panose="02020603050405020304" pitchFamily="18" charset="0"/>
              </a:rPr>
              <a:t>Traisental</a:t>
            </a:r>
            <a:r>
              <a:rPr lang="de-DE" dirty="0">
                <a:ea typeface="Times New Roman" panose="02020603050405020304" pitchFamily="18" charset="0"/>
              </a:rPr>
              <a:t>/</a:t>
            </a:r>
            <a:r>
              <a:rPr lang="de-DE" dirty="0" err="1">
                <a:ea typeface="Times New Roman" panose="02020603050405020304" pitchFamily="18" charset="0"/>
              </a:rPr>
              <a:t>Kremstal</a:t>
            </a:r>
            <a:r>
              <a:rPr lang="de-DE" dirty="0">
                <a:ea typeface="Times New Roman" panose="02020603050405020304" pitchFamily="18" charset="0"/>
              </a:rPr>
              <a:t>; 2 Mittelburgenland, 3 Nordburgenland,     4 Oststeiermark, 5 Südburgenland, 6 Weinviertel, 7 West- und Südsteiermark,        8 Wien, 9 Wiener Umland – Nordteil, 10 Wiener Umland Südteil</a:t>
            </a:r>
            <a:endParaRPr lang="de-AT" b="1" dirty="0">
              <a:ea typeface="Times New Roman" panose="02020603050405020304" pitchFamily="18" charset="0"/>
            </a:endParaRPr>
          </a:p>
        </p:txBody>
      </p:sp>
      <p:sp>
        <p:nvSpPr>
          <p:cNvPr id="2" name="Rechteck 1"/>
          <p:cNvSpPr/>
          <p:nvPr/>
        </p:nvSpPr>
        <p:spPr>
          <a:xfrm>
            <a:off x="4964990" y="296319"/>
            <a:ext cx="1423022" cy="1046440"/>
          </a:xfrm>
          <a:prstGeom prst="rect">
            <a:avLst/>
          </a:prstGeom>
        </p:spPr>
        <p:txBody>
          <a:bodyPr wrap="square">
            <a:spAutoFit/>
          </a:bodyPr>
          <a:lstStyle/>
          <a:p>
            <a:r>
              <a:rPr lang="de-DE" sz="2400" b="1" dirty="0">
                <a:solidFill>
                  <a:srgbClr val="FF0000"/>
                </a:solidFill>
                <a:ea typeface="Times New Roman" panose="02020603050405020304" pitchFamily="18" charset="0"/>
              </a:rPr>
              <a:t>(</a:t>
            </a:r>
            <a:r>
              <a:rPr lang="de-DE" sz="2400" b="1" dirty="0" smtClean="0">
                <a:solidFill>
                  <a:srgbClr val="FF0000"/>
                </a:solidFill>
                <a:ea typeface="Times New Roman" panose="02020603050405020304" pitchFamily="18" charset="0"/>
              </a:rPr>
              <a:t>D/H)</a:t>
            </a:r>
            <a:r>
              <a:rPr lang="de-DE" sz="2400" b="1" baseline="-25000" dirty="0" smtClean="0">
                <a:solidFill>
                  <a:srgbClr val="FF0000"/>
                </a:solidFill>
                <a:ea typeface="Times New Roman" panose="02020603050405020304" pitchFamily="18" charset="0"/>
              </a:rPr>
              <a:t>I</a:t>
            </a:r>
          </a:p>
          <a:p>
            <a:r>
              <a:rPr lang="en-GB" sz="1400" dirty="0"/>
              <a:t>[ppm]</a:t>
            </a:r>
            <a:endParaRPr lang="en-US" sz="1400" b="1" dirty="0">
              <a:solidFill>
                <a:srgbClr val="FF0000"/>
              </a:solidFill>
              <a:ea typeface="Times New Roman" panose="02020603050405020304" pitchFamily="18" charset="0"/>
            </a:endParaRPr>
          </a:p>
          <a:p>
            <a:endParaRPr lang="en-US" sz="2400" dirty="0">
              <a:solidFill>
                <a:srgbClr val="FF0000"/>
              </a:solidFill>
            </a:endParaRPr>
          </a:p>
        </p:txBody>
      </p:sp>
    </p:spTree>
    <p:extLst>
      <p:ext uri="{BB962C8B-B14F-4D97-AF65-F5344CB8AC3E}">
        <p14:creationId xmlns:p14="http://schemas.microsoft.com/office/powerpoint/2010/main" val="266461244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Grafik 7"/>
          <p:cNvPicPr/>
          <p:nvPr/>
        </p:nvPicPr>
        <p:blipFill rotWithShape="1">
          <a:blip r:embed="rId3" cstate="print">
            <a:extLst>
              <a:ext uri="{28A0092B-C50C-407E-A947-70E740481C1C}">
                <a14:useLocalDpi xmlns:a14="http://schemas.microsoft.com/office/drawing/2010/main" val="0"/>
              </a:ext>
            </a:extLst>
          </a:blip>
          <a:srcRect l="24862" t="5450" r="26849" b="17170"/>
          <a:stretch/>
        </p:blipFill>
        <p:spPr bwMode="auto">
          <a:xfrm>
            <a:off x="736605" y="0"/>
            <a:ext cx="3985200" cy="4233600"/>
          </a:xfrm>
          <a:prstGeom prst="rect">
            <a:avLst/>
          </a:prstGeom>
          <a:ln>
            <a:noFill/>
          </a:ln>
          <a:extLst>
            <a:ext uri="{53640926-AAD7-44D8-BBD7-CCE9431645EC}">
              <a14:shadowObscured xmlns:a14="http://schemas.microsoft.com/office/drawing/2010/main"/>
            </a:ext>
          </a:extLst>
        </p:spPr>
      </p:pic>
      <p:sp>
        <p:nvSpPr>
          <p:cNvPr id="6" name="Rechteck 5">
            <a:extLst>
              <a:ext uri="{FF2B5EF4-FFF2-40B4-BE49-F238E27FC236}">
                <a16:creationId xmlns:a16="http://schemas.microsoft.com/office/drawing/2014/main" id="{5DD72D75-35B6-4630-BF0A-AE20CD699560}"/>
              </a:ext>
            </a:extLst>
          </p:cNvPr>
          <p:cNvSpPr/>
          <p:nvPr/>
        </p:nvSpPr>
        <p:spPr>
          <a:xfrm>
            <a:off x="1150620" y="3997960"/>
            <a:ext cx="7833361" cy="1200329"/>
          </a:xfrm>
          <a:prstGeom prst="rect">
            <a:avLst/>
          </a:prstGeom>
        </p:spPr>
        <p:txBody>
          <a:bodyPr wrap="square">
            <a:spAutoFit/>
          </a:bodyPr>
          <a:lstStyle/>
          <a:p>
            <a:pPr algn="ctr">
              <a:spcAft>
                <a:spcPts val="1000"/>
              </a:spcAft>
            </a:pPr>
            <a:r>
              <a:rPr lang="de-DE" b="1" dirty="0" smtClean="0">
                <a:ea typeface="Times New Roman" panose="02020603050405020304" pitchFamily="18" charset="0"/>
              </a:rPr>
              <a:t>Grafische und Boxplot-Darstellung </a:t>
            </a:r>
            <a:r>
              <a:rPr lang="de-DE" b="1" dirty="0">
                <a:ea typeface="Times New Roman" panose="02020603050405020304" pitchFamily="18" charset="0"/>
              </a:rPr>
              <a:t>der regionalen Verteilung von (</a:t>
            </a:r>
            <a:r>
              <a:rPr lang="de-DE" b="1" dirty="0" smtClean="0">
                <a:ea typeface="Times New Roman" panose="02020603050405020304" pitchFamily="18" charset="0"/>
              </a:rPr>
              <a:t>D/H)</a:t>
            </a:r>
            <a:r>
              <a:rPr lang="de-DE" b="1" baseline="-25000" dirty="0" smtClean="0">
                <a:ea typeface="Times New Roman" panose="02020603050405020304" pitchFamily="18" charset="0"/>
              </a:rPr>
              <a:t>II                                                   </a:t>
            </a:r>
            <a:r>
              <a:rPr lang="de-DE" dirty="0"/>
              <a:t>1 </a:t>
            </a:r>
            <a:r>
              <a:rPr lang="de-DE" dirty="0">
                <a:ea typeface="Times New Roman" panose="02020603050405020304" pitchFamily="18" charset="0"/>
              </a:rPr>
              <a:t>Kamptal/Wachau/</a:t>
            </a:r>
            <a:r>
              <a:rPr lang="de-DE" dirty="0" err="1">
                <a:ea typeface="Times New Roman" panose="02020603050405020304" pitchFamily="18" charset="0"/>
              </a:rPr>
              <a:t>Traisental</a:t>
            </a:r>
            <a:r>
              <a:rPr lang="de-DE" dirty="0">
                <a:ea typeface="Times New Roman" panose="02020603050405020304" pitchFamily="18" charset="0"/>
              </a:rPr>
              <a:t>/</a:t>
            </a:r>
            <a:r>
              <a:rPr lang="de-DE" dirty="0" err="1">
                <a:ea typeface="Times New Roman" panose="02020603050405020304" pitchFamily="18" charset="0"/>
              </a:rPr>
              <a:t>Kremstal</a:t>
            </a:r>
            <a:r>
              <a:rPr lang="de-DE" dirty="0">
                <a:ea typeface="Times New Roman" panose="02020603050405020304" pitchFamily="18" charset="0"/>
              </a:rPr>
              <a:t>; 2 Mittelburgenland, 3 Nordburgenland,     4 Oststeiermark, 5 Südburgenland, 6 Weinviertel, 7 West- und Südsteiermark,        8 Wien, 9 Wiener Umland – Nordteil, 10 Wiener Umland Südteil</a:t>
            </a:r>
            <a:endParaRPr lang="de-AT" b="1" dirty="0">
              <a:ea typeface="Times New Roman" panose="02020603050405020304" pitchFamily="18" charset="0"/>
            </a:endParaRPr>
          </a:p>
        </p:txBody>
      </p:sp>
      <p:sp>
        <p:nvSpPr>
          <p:cNvPr id="7" name="Rechteck 6"/>
          <p:cNvSpPr/>
          <p:nvPr/>
        </p:nvSpPr>
        <p:spPr>
          <a:xfrm>
            <a:off x="4964990" y="469245"/>
            <a:ext cx="1423022" cy="677108"/>
          </a:xfrm>
          <a:prstGeom prst="rect">
            <a:avLst/>
          </a:prstGeom>
        </p:spPr>
        <p:txBody>
          <a:bodyPr wrap="square">
            <a:spAutoFit/>
          </a:bodyPr>
          <a:lstStyle/>
          <a:p>
            <a:r>
              <a:rPr lang="de-DE" sz="2400" b="1" dirty="0">
                <a:solidFill>
                  <a:srgbClr val="FF0000"/>
                </a:solidFill>
                <a:ea typeface="Times New Roman" panose="02020603050405020304" pitchFamily="18" charset="0"/>
              </a:rPr>
              <a:t>(</a:t>
            </a:r>
            <a:r>
              <a:rPr lang="de-DE" sz="2400" b="1" dirty="0" smtClean="0">
                <a:solidFill>
                  <a:srgbClr val="FF0000"/>
                </a:solidFill>
                <a:ea typeface="Times New Roman" panose="02020603050405020304" pitchFamily="18" charset="0"/>
              </a:rPr>
              <a:t>D/H)</a:t>
            </a:r>
            <a:r>
              <a:rPr lang="de-DE" sz="2400" b="1" baseline="-25000" dirty="0" smtClean="0">
                <a:solidFill>
                  <a:srgbClr val="FF0000"/>
                </a:solidFill>
                <a:ea typeface="Times New Roman" panose="02020603050405020304" pitchFamily="18" charset="0"/>
              </a:rPr>
              <a:t>II</a:t>
            </a:r>
          </a:p>
          <a:p>
            <a:r>
              <a:rPr lang="en-GB" sz="1400" dirty="0" smtClean="0"/>
              <a:t>[ppm]</a:t>
            </a:r>
            <a:endParaRPr lang="en-US" sz="1400" b="1" dirty="0">
              <a:solidFill>
                <a:srgbClr val="FF0000"/>
              </a:solidFill>
              <a:ea typeface="Times New Roman" panose="02020603050405020304" pitchFamily="18" charset="0"/>
            </a:endParaRPr>
          </a:p>
        </p:txBody>
      </p:sp>
      <p:pic>
        <p:nvPicPr>
          <p:cNvPr id="9" name="Grafik 8"/>
          <p:cNvPicPr/>
          <p:nvPr/>
        </p:nvPicPr>
        <p:blipFill rotWithShape="1">
          <a:blip r:embed="rId4" cstate="print">
            <a:extLst>
              <a:ext uri="{28A0092B-C50C-407E-A947-70E740481C1C}">
                <a14:useLocalDpi xmlns:a14="http://schemas.microsoft.com/office/drawing/2010/main" val="0"/>
              </a:ext>
            </a:extLst>
          </a:blip>
          <a:srcRect b="6470"/>
          <a:stretch/>
        </p:blipFill>
        <p:spPr bwMode="auto">
          <a:xfrm>
            <a:off x="5622191" y="944968"/>
            <a:ext cx="3009600" cy="3099600"/>
          </a:xfrm>
          <a:prstGeom prst="rect">
            <a:avLst/>
          </a:prstGeom>
          <a:noFill/>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289257056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Grafik 7"/>
          <p:cNvPicPr/>
          <p:nvPr/>
        </p:nvPicPr>
        <p:blipFill rotWithShape="1">
          <a:blip r:embed="rId3" cstate="print">
            <a:extLst>
              <a:ext uri="{28A0092B-C50C-407E-A947-70E740481C1C}">
                <a14:useLocalDpi xmlns:a14="http://schemas.microsoft.com/office/drawing/2010/main" val="0"/>
              </a:ext>
            </a:extLst>
          </a:blip>
          <a:srcRect l="24546" t="5773" r="26075" b="15610"/>
          <a:stretch/>
        </p:blipFill>
        <p:spPr bwMode="auto">
          <a:xfrm>
            <a:off x="722094" y="0"/>
            <a:ext cx="3985200" cy="4233600"/>
          </a:xfrm>
          <a:prstGeom prst="rect">
            <a:avLst/>
          </a:prstGeom>
          <a:ln>
            <a:noFill/>
          </a:ln>
          <a:extLst>
            <a:ext uri="{53640926-AAD7-44D8-BBD7-CCE9431645EC}">
              <a14:shadowObscured xmlns:a14="http://schemas.microsoft.com/office/drawing/2010/main"/>
            </a:ext>
          </a:extLst>
        </p:spPr>
      </p:pic>
      <p:sp>
        <p:nvSpPr>
          <p:cNvPr id="6" name="Rechteck 5">
            <a:extLst>
              <a:ext uri="{FF2B5EF4-FFF2-40B4-BE49-F238E27FC236}">
                <a16:creationId xmlns:a16="http://schemas.microsoft.com/office/drawing/2014/main" id="{5DD72D75-35B6-4630-BF0A-AE20CD699560}"/>
              </a:ext>
            </a:extLst>
          </p:cNvPr>
          <p:cNvSpPr/>
          <p:nvPr/>
        </p:nvSpPr>
        <p:spPr>
          <a:xfrm>
            <a:off x="1150620" y="3997960"/>
            <a:ext cx="7833361" cy="1200329"/>
          </a:xfrm>
          <a:prstGeom prst="rect">
            <a:avLst/>
          </a:prstGeom>
        </p:spPr>
        <p:txBody>
          <a:bodyPr wrap="square">
            <a:spAutoFit/>
          </a:bodyPr>
          <a:lstStyle/>
          <a:p>
            <a:pPr algn="ctr">
              <a:spcAft>
                <a:spcPts val="1000"/>
              </a:spcAft>
            </a:pPr>
            <a:r>
              <a:rPr lang="de-DE" b="1" dirty="0" smtClean="0">
                <a:ea typeface="Times New Roman" panose="02020603050405020304" pitchFamily="18" charset="0"/>
              </a:rPr>
              <a:t>Grafische und Boxplot-Darstellung </a:t>
            </a:r>
            <a:r>
              <a:rPr lang="de-DE" b="1" dirty="0">
                <a:ea typeface="Times New Roman" panose="02020603050405020304" pitchFamily="18" charset="0"/>
              </a:rPr>
              <a:t>der regionalen Verteilung von </a:t>
            </a:r>
            <a:r>
              <a:rPr lang="de-DE" b="1" dirty="0" smtClean="0"/>
              <a:t>δ</a:t>
            </a:r>
            <a:r>
              <a:rPr lang="de-DE" b="1" baseline="30000" dirty="0" smtClean="0"/>
              <a:t>13</a:t>
            </a:r>
            <a:r>
              <a:rPr lang="de-DE" b="1" dirty="0" smtClean="0"/>
              <a:t>C                    </a:t>
            </a:r>
            <a:r>
              <a:rPr lang="de-DE" dirty="0" smtClean="0"/>
              <a:t>1 </a:t>
            </a:r>
            <a:r>
              <a:rPr lang="de-DE" dirty="0">
                <a:ea typeface="Times New Roman" panose="02020603050405020304" pitchFamily="18" charset="0"/>
              </a:rPr>
              <a:t>Kamptal/Wachau/</a:t>
            </a:r>
            <a:r>
              <a:rPr lang="de-DE" dirty="0" err="1">
                <a:ea typeface="Times New Roman" panose="02020603050405020304" pitchFamily="18" charset="0"/>
              </a:rPr>
              <a:t>Traisental</a:t>
            </a:r>
            <a:r>
              <a:rPr lang="de-DE" dirty="0">
                <a:ea typeface="Times New Roman" panose="02020603050405020304" pitchFamily="18" charset="0"/>
              </a:rPr>
              <a:t>/</a:t>
            </a:r>
            <a:r>
              <a:rPr lang="de-DE" dirty="0" err="1">
                <a:ea typeface="Times New Roman" panose="02020603050405020304" pitchFamily="18" charset="0"/>
              </a:rPr>
              <a:t>Kremstal</a:t>
            </a:r>
            <a:r>
              <a:rPr lang="de-DE" dirty="0">
                <a:ea typeface="Times New Roman" panose="02020603050405020304" pitchFamily="18" charset="0"/>
              </a:rPr>
              <a:t>; 2 Mittelburgenland, 3 Nordburgenland,     4 Oststeiermark, 5 Südburgenland, 6 Weinviertel, 7 West- und Südsteiermark,        8 Wien, 9 Wiener Umland – Nordteil, 10 Wiener Umland Südteil</a:t>
            </a:r>
            <a:endParaRPr lang="de-AT" b="1" dirty="0">
              <a:ea typeface="Times New Roman" panose="02020603050405020304" pitchFamily="18" charset="0"/>
            </a:endParaRPr>
          </a:p>
        </p:txBody>
      </p:sp>
      <p:sp>
        <p:nvSpPr>
          <p:cNvPr id="2" name="Rechteck 1"/>
          <p:cNvSpPr/>
          <p:nvPr/>
        </p:nvSpPr>
        <p:spPr>
          <a:xfrm>
            <a:off x="5174327" y="299348"/>
            <a:ext cx="870303" cy="1046440"/>
          </a:xfrm>
          <a:prstGeom prst="rect">
            <a:avLst/>
          </a:prstGeom>
        </p:spPr>
        <p:txBody>
          <a:bodyPr wrap="none">
            <a:spAutoFit/>
          </a:bodyPr>
          <a:lstStyle/>
          <a:p>
            <a:r>
              <a:rPr lang="de-DE" sz="2400" b="1" dirty="0" smtClean="0">
                <a:solidFill>
                  <a:srgbClr val="FF0000"/>
                </a:solidFill>
                <a:ea typeface="Times New Roman" panose="02020603050405020304" pitchFamily="18" charset="0"/>
              </a:rPr>
              <a:t>δ</a:t>
            </a:r>
            <a:r>
              <a:rPr lang="de-DE" sz="2400" b="1" baseline="30000" dirty="0" smtClean="0">
                <a:solidFill>
                  <a:srgbClr val="FF0000"/>
                </a:solidFill>
                <a:ea typeface="Times New Roman" panose="02020603050405020304" pitchFamily="18" charset="0"/>
              </a:rPr>
              <a:t>13</a:t>
            </a:r>
            <a:r>
              <a:rPr lang="de-DE" sz="2400" b="1" dirty="0" smtClean="0">
                <a:solidFill>
                  <a:srgbClr val="FF0000"/>
                </a:solidFill>
                <a:ea typeface="Times New Roman" panose="02020603050405020304" pitchFamily="18" charset="0"/>
              </a:rPr>
              <a:t>C</a:t>
            </a:r>
          </a:p>
          <a:p>
            <a:r>
              <a:rPr lang="en-GB" sz="1400" dirty="0"/>
              <a:t>[</a:t>
            </a:r>
            <a:r>
              <a:rPr lang="en-GB" sz="1400" dirty="0" smtClean="0"/>
              <a:t>V-PDB]</a:t>
            </a:r>
            <a:r>
              <a:rPr lang="de-DE" sz="1400" b="1" dirty="0" smtClean="0">
                <a:solidFill>
                  <a:srgbClr val="FF0000"/>
                </a:solidFill>
                <a:ea typeface="Times New Roman" panose="02020603050405020304" pitchFamily="18" charset="0"/>
              </a:rPr>
              <a:t> </a:t>
            </a:r>
            <a:endParaRPr lang="en-US" sz="1400" b="1" dirty="0">
              <a:solidFill>
                <a:srgbClr val="FF0000"/>
              </a:solidFill>
              <a:ea typeface="Times New Roman" panose="02020603050405020304" pitchFamily="18" charset="0"/>
            </a:endParaRPr>
          </a:p>
          <a:p>
            <a:endParaRPr lang="en-US" sz="2400" b="1" dirty="0">
              <a:solidFill>
                <a:srgbClr val="FF0000"/>
              </a:solidFill>
              <a:ea typeface="Times New Roman" panose="02020603050405020304" pitchFamily="18" charset="0"/>
            </a:endParaRPr>
          </a:p>
        </p:txBody>
      </p:sp>
      <p:pic>
        <p:nvPicPr>
          <p:cNvPr id="7" name="Grafik 6"/>
          <p:cNvPicPr/>
          <p:nvPr/>
        </p:nvPicPr>
        <p:blipFill rotWithShape="1">
          <a:blip r:embed="rId4" cstate="print">
            <a:extLst>
              <a:ext uri="{28A0092B-C50C-407E-A947-70E740481C1C}">
                <a14:useLocalDpi xmlns:a14="http://schemas.microsoft.com/office/drawing/2010/main" val="0"/>
              </a:ext>
            </a:extLst>
          </a:blip>
          <a:srcRect b="6422"/>
          <a:stretch/>
        </p:blipFill>
        <p:spPr bwMode="auto">
          <a:xfrm>
            <a:off x="5174327" y="898360"/>
            <a:ext cx="3009600" cy="3099600"/>
          </a:xfrm>
          <a:prstGeom prst="rect">
            <a:avLst/>
          </a:prstGeom>
          <a:noFill/>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101684205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Grafik 6"/>
          <p:cNvPicPr/>
          <p:nvPr/>
        </p:nvPicPr>
        <p:blipFill rotWithShape="1">
          <a:blip r:embed="rId3" cstate="print">
            <a:extLst>
              <a:ext uri="{28A0092B-C50C-407E-A947-70E740481C1C}">
                <a14:useLocalDpi xmlns:a14="http://schemas.microsoft.com/office/drawing/2010/main" val="0"/>
              </a:ext>
            </a:extLst>
          </a:blip>
          <a:srcRect l="24833" t="5434" r="26934" b="16627"/>
          <a:stretch/>
        </p:blipFill>
        <p:spPr bwMode="auto">
          <a:xfrm>
            <a:off x="722093" y="0"/>
            <a:ext cx="3985200" cy="4233600"/>
          </a:xfrm>
          <a:prstGeom prst="rect">
            <a:avLst/>
          </a:prstGeom>
          <a:ln>
            <a:noFill/>
          </a:ln>
          <a:extLst>
            <a:ext uri="{53640926-AAD7-44D8-BBD7-CCE9431645EC}">
              <a14:shadowObscured xmlns:a14="http://schemas.microsoft.com/office/drawing/2010/main"/>
            </a:ext>
          </a:extLst>
        </p:spPr>
      </p:pic>
      <p:sp>
        <p:nvSpPr>
          <p:cNvPr id="6" name="Rechteck 5">
            <a:extLst>
              <a:ext uri="{FF2B5EF4-FFF2-40B4-BE49-F238E27FC236}">
                <a16:creationId xmlns:a16="http://schemas.microsoft.com/office/drawing/2014/main" id="{5DD72D75-35B6-4630-BF0A-AE20CD699560}"/>
              </a:ext>
            </a:extLst>
          </p:cNvPr>
          <p:cNvSpPr/>
          <p:nvPr/>
        </p:nvSpPr>
        <p:spPr>
          <a:xfrm>
            <a:off x="1150620" y="3997960"/>
            <a:ext cx="7833361" cy="1200329"/>
          </a:xfrm>
          <a:prstGeom prst="rect">
            <a:avLst/>
          </a:prstGeom>
        </p:spPr>
        <p:txBody>
          <a:bodyPr wrap="square">
            <a:spAutoFit/>
          </a:bodyPr>
          <a:lstStyle/>
          <a:p>
            <a:pPr algn="ctr">
              <a:spcAft>
                <a:spcPts val="1000"/>
              </a:spcAft>
            </a:pPr>
            <a:r>
              <a:rPr lang="de-DE" b="1" dirty="0" smtClean="0">
                <a:ea typeface="Times New Roman" panose="02020603050405020304" pitchFamily="18" charset="0"/>
              </a:rPr>
              <a:t>Grafische und Boxplot-Darstellung </a:t>
            </a:r>
            <a:r>
              <a:rPr lang="de-DE" b="1" dirty="0">
                <a:ea typeface="Times New Roman" panose="02020603050405020304" pitchFamily="18" charset="0"/>
              </a:rPr>
              <a:t>der regionalen Verteilung von δ</a:t>
            </a:r>
            <a:r>
              <a:rPr lang="de-DE" b="1" baseline="30000" dirty="0">
                <a:ea typeface="Times New Roman" panose="02020603050405020304" pitchFamily="18" charset="0"/>
              </a:rPr>
              <a:t>18</a:t>
            </a:r>
            <a:r>
              <a:rPr lang="de-DE" b="1" dirty="0">
                <a:ea typeface="Times New Roman" panose="02020603050405020304" pitchFamily="18" charset="0"/>
              </a:rPr>
              <a:t>O  </a:t>
            </a:r>
            <a:r>
              <a:rPr lang="de-DE" b="1" baseline="-25000" dirty="0" smtClean="0">
                <a:ea typeface="Times New Roman" panose="02020603050405020304" pitchFamily="18" charset="0"/>
              </a:rPr>
              <a:t>                                                 </a:t>
            </a:r>
            <a:r>
              <a:rPr lang="de-DE" dirty="0"/>
              <a:t>1 </a:t>
            </a:r>
            <a:r>
              <a:rPr lang="de-DE" dirty="0">
                <a:ea typeface="Times New Roman" panose="02020603050405020304" pitchFamily="18" charset="0"/>
              </a:rPr>
              <a:t>Kamptal/Wachau/</a:t>
            </a:r>
            <a:r>
              <a:rPr lang="de-DE" dirty="0" err="1">
                <a:ea typeface="Times New Roman" panose="02020603050405020304" pitchFamily="18" charset="0"/>
              </a:rPr>
              <a:t>Traisental</a:t>
            </a:r>
            <a:r>
              <a:rPr lang="de-DE" dirty="0">
                <a:ea typeface="Times New Roman" panose="02020603050405020304" pitchFamily="18" charset="0"/>
              </a:rPr>
              <a:t>/</a:t>
            </a:r>
            <a:r>
              <a:rPr lang="de-DE" dirty="0" err="1">
                <a:ea typeface="Times New Roman" panose="02020603050405020304" pitchFamily="18" charset="0"/>
              </a:rPr>
              <a:t>Kremstal</a:t>
            </a:r>
            <a:r>
              <a:rPr lang="de-DE" dirty="0">
                <a:ea typeface="Times New Roman" panose="02020603050405020304" pitchFamily="18" charset="0"/>
              </a:rPr>
              <a:t>; 2 Mittelburgenland, 3 Nordburgenland,     4 Oststeiermark, 5 Südburgenland, 6 Weinviertel, 7 West- und Südsteiermark,        8 Wien, 9 Wiener Umland – Nordteil, 10 Wiener Umland Südteil</a:t>
            </a:r>
            <a:endParaRPr lang="de-AT" b="1" dirty="0">
              <a:ea typeface="Times New Roman" panose="02020603050405020304" pitchFamily="18" charset="0"/>
            </a:endParaRPr>
          </a:p>
        </p:txBody>
      </p:sp>
      <p:sp>
        <p:nvSpPr>
          <p:cNvPr id="2" name="Rechteck 1"/>
          <p:cNvSpPr/>
          <p:nvPr/>
        </p:nvSpPr>
        <p:spPr>
          <a:xfrm>
            <a:off x="5067300" y="436790"/>
            <a:ext cx="1080296" cy="677108"/>
          </a:xfrm>
          <a:prstGeom prst="rect">
            <a:avLst/>
          </a:prstGeom>
        </p:spPr>
        <p:txBody>
          <a:bodyPr wrap="none">
            <a:spAutoFit/>
          </a:bodyPr>
          <a:lstStyle/>
          <a:p>
            <a:r>
              <a:rPr lang="de-DE" sz="2400" b="1" dirty="0" smtClean="0">
                <a:solidFill>
                  <a:srgbClr val="FF0000"/>
                </a:solidFill>
                <a:ea typeface="Times New Roman" panose="02020603050405020304" pitchFamily="18" charset="0"/>
              </a:rPr>
              <a:t>δ</a:t>
            </a:r>
            <a:r>
              <a:rPr lang="de-DE" sz="2400" b="1" baseline="30000" dirty="0" smtClean="0">
                <a:solidFill>
                  <a:srgbClr val="FF0000"/>
                </a:solidFill>
                <a:ea typeface="Times New Roman" panose="02020603050405020304" pitchFamily="18" charset="0"/>
              </a:rPr>
              <a:t>18</a:t>
            </a:r>
            <a:r>
              <a:rPr lang="de-DE" sz="2400" b="1" dirty="0" smtClean="0">
                <a:solidFill>
                  <a:srgbClr val="FF0000"/>
                </a:solidFill>
                <a:ea typeface="Times New Roman" panose="02020603050405020304" pitchFamily="18" charset="0"/>
              </a:rPr>
              <a:t>O</a:t>
            </a:r>
          </a:p>
          <a:p>
            <a:r>
              <a:rPr lang="en-GB" sz="1400" dirty="0" smtClean="0"/>
              <a:t>[V-SMOW]</a:t>
            </a:r>
            <a:r>
              <a:rPr lang="de-DE" sz="1400" b="1" dirty="0" smtClean="0">
                <a:solidFill>
                  <a:srgbClr val="FF0000"/>
                </a:solidFill>
                <a:ea typeface="Times New Roman" panose="02020603050405020304" pitchFamily="18" charset="0"/>
              </a:rPr>
              <a:t> </a:t>
            </a:r>
            <a:endParaRPr lang="en-US" sz="1400" b="1" dirty="0">
              <a:solidFill>
                <a:srgbClr val="FF0000"/>
              </a:solidFill>
              <a:ea typeface="Times New Roman" panose="02020603050405020304" pitchFamily="18" charset="0"/>
            </a:endParaRPr>
          </a:p>
        </p:txBody>
      </p:sp>
      <p:pic>
        <p:nvPicPr>
          <p:cNvPr id="8" name="Grafik 7"/>
          <p:cNvPicPr/>
          <p:nvPr/>
        </p:nvPicPr>
        <p:blipFill rotWithShape="1">
          <a:blip r:embed="rId4" cstate="print">
            <a:extLst>
              <a:ext uri="{28A0092B-C50C-407E-A947-70E740481C1C}">
                <a14:useLocalDpi xmlns:a14="http://schemas.microsoft.com/office/drawing/2010/main" val="0"/>
              </a:ext>
            </a:extLst>
          </a:blip>
          <a:srcRect b="6262"/>
          <a:stretch/>
        </p:blipFill>
        <p:spPr bwMode="auto">
          <a:xfrm>
            <a:off x="5340837" y="1013471"/>
            <a:ext cx="3009600" cy="3099600"/>
          </a:xfrm>
          <a:prstGeom prst="rect">
            <a:avLst/>
          </a:prstGeom>
          <a:noFill/>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2550758296"/>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AB06CDD-004A-48AE-A43B-CB7AE9F436B0}"/>
              </a:ext>
            </a:extLst>
          </p:cNvPr>
          <p:cNvSpPr>
            <a:spLocks noGrp="1"/>
          </p:cNvSpPr>
          <p:nvPr>
            <p:ph type="title"/>
          </p:nvPr>
        </p:nvSpPr>
        <p:spPr/>
        <p:txBody>
          <a:bodyPr/>
          <a:lstStyle/>
          <a:p>
            <a:r>
              <a:rPr lang="de-AT" dirty="0"/>
              <a:t>Vergleich mit Literatur</a:t>
            </a:r>
          </a:p>
        </p:txBody>
      </p:sp>
      <p:graphicFrame>
        <p:nvGraphicFramePr>
          <p:cNvPr id="4" name="Tabelle 3">
            <a:extLst>
              <a:ext uri="{FF2B5EF4-FFF2-40B4-BE49-F238E27FC236}">
                <a16:creationId xmlns:a16="http://schemas.microsoft.com/office/drawing/2014/main" id="{3828396B-CEA6-4E2B-8F71-0F7138456403}"/>
              </a:ext>
            </a:extLst>
          </p:cNvPr>
          <p:cNvGraphicFramePr>
            <a:graphicFrameLocks noGrp="1"/>
          </p:cNvGraphicFramePr>
          <p:nvPr>
            <p:extLst>
              <p:ext uri="{D42A27DB-BD31-4B8C-83A1-F6EECF244321}">
                <p14:modId xmlns:p14="http://schemas.microsoft.com/office/powerpoint/2010/main" val="535027167"/>
              </p:ext>
            </p:extLst>
          </p:nvPr>
        </p:nvGraphicFramePr>
        <p:xfrm>
          <a:off x="3017264" y="1290372"/>
          <a:ext cx="5896610" cy="3627120"/>
        </p:xfrm>
        <a:graphic>
          <a:graphicData uri="http://schemas.openxmlformats.org/drawingml/2006/table">
            <a:tbl>
              <a:tblPr firstRow="1" firstCol="1" lastRow="1" lastCol="1" bandRow="1" bandCol="1">
                <a:tableStyleId>{5940675A-B579-460E-94D1-54222C63F5DA}</a:tableStyleId>
              </a:tblPr>
              <a:tblGrid>
                <a:gridCol w="1528445">
                  <a:extLst>
                    <a:ext uri="{9D8B030D-6E8A-4147-A177-3AD203B41FA5}">
                      <a16:colId xmlns:a16="http://schemas.microsoft.com/office/drawing/2014/main" val="3739301344"/>
                    </a:ext>
                  </a:extLst>
                </a:gridCol>
                <a:gridCol w="1178560">
                  <a:extLst>
                    <a:ext uri="{9D8B030D-6E8A-4147-A177-3AD203B41FA5}">
                      <a16:colId xmlns:a16="http://schemas.microsoft.com/office/drawing/2014/main" val="2186609607"/>
                    </a:ext>
                  </a:extLst>
                </a:gridCol>
                <a:gridCol w="934085">
                  <a:extLst>
                    <a:ext uri="{9D8B030D-6E8A-4147-A177-3AD203B41FA5}">
                      <a16:colId xmlns:a16="http://schemas.microsoft.com/office/drawing/2014/main" val="2218015278"/>
                    </a:ext>
                  </a:extLst>
                </a:gridCol>
                <a:gridCol w="1321435">
                  <a:extLst>
                    <a:ext uri="{9D8B030D-6E8A-4147-A177-3AD203B41FA5}">
                      <a16:colId xmlns:a16="http://schemas.microsoft.com/office/drawing/2014/main" val="750890361"/>
                    </a:ext>
                  </a:extLst>
                </a:gridCol>
                <a:gridCol w="934085">
                  <a:extLst>
                    <a:ext uri="{9D8B030D-6E8A-4147-A177-3AD203B41FA5}">
                      <a16:colId xmlns:a16="http://schemas.microsoft.com/office/drawing/2014/main" val="1660649103"/>
                    </a:ext>
                  </a:extLst>
                </a:gridCol>
              </a:tblGrid>
              <a:tr h="0">
                <a:tc>
                  <a:txBody>
                    <a:bodyPr/>
                    <a:lstStyle/>
                    <a:p>
                      <a:pPr algn="r">
                        <a:spcAft>
                          <a:spcPts val="0"/>
                        </a:spcAft>
                        <a:tabLst>
                          <a:tab pos="311150" algn="l"/>
                        </a:tabLst>
                      </a:pPr>
                      <a:r>
                        <a:rPr lang="de-DE" sz="1400">
                          <a:effectLst/>
                        </a:rPr>
                        <a:t> </a:t>
                      </a:r>
                      <a:endParaRPr lang="de-AT" sz="1400">
                        <a:effectLst/>
                        <a:latin typeface="Times New Roman" panose="02020603050405020304" pitchFamily="18" charset="0"/>
                        <a:ea typeface="Times New Roman" panose="02020603050405020304" pitchFamily="18" charset="0"/>
                      </a:endParaRPr>
                    </a:p>
                  </a:txBody>
                  <a:tcPr marL="68580" marR="68580" marT="0" marB="0"/>
                </a:tc>
                <a:tc>
                  <a:txBody>
                    <a:bodyPr/>
                    <a:lstStyle/>
                    <a:p>
                      <a:pPr algn="r">
                        <a:spcAft>
                          <a:spcPts val="0"/>
                        </a:spcAft>
                        <a:tabLst>
                          <a:tab pos="549275" algn="dec"/>
                        </a:tabLst>
                      </a:pPr>
                      <a:r>
                        <a:rPr lang="en-US" sz="1400">
                          <a:effectLst/>
                        </a:rPr>
                        <a:t>(D/H)</a:t>
                      </a:r>
                      <a:r>
                        <a:rPr lang="en-US" sz="1400" baseline="-25000">
                          <a:effectLst/>
                        </a:rPr>
                        <a:t>I</a:t>
                      </a:r>
                      <a:endParaRPr lang="de-AT" sz="1400">
                        <a:effectLst/>
                      </a:endParaRPr>
                    </a:p>
                    <a:p>
                      <a:pPr algn="r">
                        <a:spcAft>
                          <a:spcPts val="0"/>
                        </a:spcAft>
                        <a:tabLst>
                          <a:tab pos="549275" algn="dec"/>
                        </a:tabLst>
                      </a:pPr>
                      <a:r>
                        <a:rPr lang="en-US" sz="1400">
                          <a:effectLst/>
                        </a:rPr>
                        <a:t>[ppm]</a:t>
                      </a:r>
                      <a:endParaRPr lang="de-AT" sz="1400">
                        <a:effectLst/>
                      </a:endParaRPr>
                    </a:p>
                    <a:p>
                      <a:pPr algn="r">
                        <a:spcAft>
                          <a:spcPts val="0"/>
                        </a:spcAft>
                        <a:tabLst>
                          <a:tab pos="549275" algn="dec"/>
                        </a:tabLst>
                      </a:pPr>
                      <a:r>
                        <a:rPr lang="en-US" sz="1400">
                          <a:effectLst/>
                        </a:rPr>
                        <a:t> </a:t>
                      </a:r>
                      <a:endParaRPr lang="de-AT" sz="1400">
                        <a:effectLst/>
                        <a:latin typeface="Times New Roman" panose="02020603050405020304" pitchFamily="18" charset="0"/>
                        <a:ea typeface="Times New Roman" panose="02020603050405020304" pitchFamily="18" charset="0"/>
                      </a:endParaRPr>
                    </a:p>
                  </a:txBody>
                  <a:tcPr marL="68580" marR="68580" marT="0" marB="0"/>
                </a:tc>
                <a:tc>
                  <a:txBody>
                    <a:bodyPr/>
                    <a:lstStyle/>
                    <a:p>
                      <a:pPr algn="r">
                        <a:spcAft>
                          <a:spcPts val="0"/>
                        </a:spcAft>
                        <a:tabLst>
                          <a:tab pos="549275" algn="dec"/>
                        </a:tabLst>
                      </a:pPr>
                      <a:r>
                        <a:rPr lang="en-US" sz="1400">
                          <a:effectLst/>
                        </a:rPr>
                        <a:t>(D/H)</a:t>
                      </a:r>
                      <a:r>
                        <a:rPr lang="en-US" sz="1400" baseline="-25000">
                          <a:effectLst/>
                        </a:rPr>
                        <a:t>II</a:t>
                      </a:r>
                      <a:endParaRPr lang="de-AT" sz="1400">
                        <a:effectLst/>
                      </a:endParaRPr>
                    </a:p>
                    <a:p>
                      <a:pPr algn="r">
                        <a:spcAft>
                          <a:spcPts val="0"/>
                        </a:spcAft>
                        <a:tabLst>
                          <a:tab pos="549275" algn="dec"/>
                        </a:tabLst>
                      </a:pPr>
                      <a:r>
                        <a:rPr lang="en-US" sz="1400">
                          <a:effectLst/>
                        </a:rPr>
                        <a:t>[ppm]</a:t>
                      </a:r>
                      <a:endParaRPr lang="de-AT" sz="1400">
                        <a:effectLst/>
                      </a:endParaRPr>
                    </a:p>
                    <a:p>
                      <a:pPr algn="r">
                        <a:spcAft>
                          <a:spcPts val="0"/>
                        </a:spcAft>
                        <a:tabLst>
                          <a:tab pos="549275" algn="dec"/>
                        </a:tabLst>
                      </a:pPr>
                      <a:r>
                        <a:rPr lang="en-US" sz="1400">
                          <a:effectLst/>
                        </a:rPr>
                        <a:t> </a:t>
                      </a:r>
                      <a:endParaRPr lang="de-AT" sz="1400">
                        <a:effectLst/>
                        <a:latin typeface="Times New Roman" panose="02020603050405020304" pitchFamily="18" charset="0"/>
                        <a:ea typeface="Times New Roman" panose="02020603050405020304" pitchFamily="18" charset="0"/>
                      </a:endParaRPr>
                    </a:p>
                  </a:txBody>
                  <a:tcPr marL="68580" marR="68580" marT="0" marB="0"/>
                </a:tc>
                <a:tc>
                  <a:txBody>
                    <a:bodyPr/>
                    <a:lstStyle/>
                    <a:p>
                      <a:pPr algn="r">
                        <a:spcAft>
                          <a:spcPts val="0"/>
                        </a:spcAft>
                        <a:tabLst>
                          <a:tab pos="549275" algn="dec"/>
                        </a:tabLst>
                      </a:pPr>
                      <a:r>
                        <a:rPr lang="de-DE" sz="1400">
                          <a:effectLst/>
                        </a:rPr>
                        <a:t>δ</a:t>
                      </a:r>
                      <a:r>
                        <a:rPr lang="de-DE" sz="1400" baseline="30000">
                          <a:effectLst/>
                        </a:rPr>
                        <a:t> 13</a:t>
                      </a:r>
                      <a:r>
                        <a:rPr lang="de-DE" sz="1400">
                          <a:effectLst/>
                        </a:rPr>
                        <a:t>C</a:t>
                      </a:r>
                      <a:endParaRPr lang="de-AT" sz="1400">
                        <a:effectLst/>
                      </a:endParaRPr>
                    </a:p>
                    <a:p>
                      <a:pPr algn="r">
                        <a:spcAft>
                          <a:spcPts val="0"/>
                        </a:spcAft>
                      </a:pPr>
                      <a:r>
                        <a:rPr lang="en-US" sz="1400">
                          <a:effectLst/>
                        </a:rPr>
                        <a:t>‰ V-PDB</a:t>
                      </a:r>
                      <a:endParaRPr lang="de-AT" sz="1400">
                        <a:effectLst/>
                      </a:endParaRPr>
                    </a:p>
                    <a:p>
                      <a:pPr algn="r">
                        <a:spcAft>
                          <a:spcPts val="0"/>
                        </a:spcAft>
                        <a:tabLst>
                          <a:tab pos="549275" algn="dec"/>
                        </a:tabLst>
                      </a:pPr>
                      <a:r>
                        <a:rPr lang="de-DE" sz="1400">
                          <a:effectLst/>
                        </a:rPr>
                        <a:t> </a:t>
                      </a:r>
                      <a:endParaRPr lang="de-AT" sz="1400">
                        <a:effectLst/>
                        <a:latin typeface="Times New Roman" panose="02020603050405020304" pitchFamily="18" charset="0"/>
                        <a:ea typeface="Times New Roman" panose="02020603050405020304" pitchFamily="18" charset="0"/>
                      </a:endParaRPr>
                    </a:p>
                  </a:txBody>
                  <a:tcPr marL="68580" marR="68580" marT="0" marB="0"/>
                </a:tc>
                <a:tc>
                  <a:txBody>
                    <a:bodyPr/>
                    <a:lstStyle/>
                    <a:p>
                      <a:pPr algn="r">
                        <a:spcAft>
                          <a:spcPts val="0"/>
                        </a:spcAft>
                        <a:tabLst>
                          <a:tab pos="549275" algn="dec"/>
                        </a:tabLst>
                      </a:pPr>
                      <a:r>
                        <a:rPr lang="de-DE" sz="1400">
                          <a:effectLst/>
                        </a:rPr>
                        <a:t>δ</a:t>
                      </a:r>
                      <a:r>
                        <a:rPr lang="de-DE" sz="1400" baseline="30000">
                          <a:effectLst/>
                        </a:rPr>
                        <a:t> 18</a:t>
                      </a:r>
                      <a:r>
                        <a:rPr lang="de-DE" sz="1400">
                          <a:effectLst/>
                        </a:rPr>
                        <a:t>O</a:t>
                      </a:r>
                      <a:endParaRPr lang="de-AT" sz="1400">
                        <a:effectLst/>
                      </a:endParaRPr>
                    </a:p>
                    <a:p>
                      <a:pPr algn="r">
                        <a:spcAft>
                          <a:spcPts val="0"/>
                        </a:spcAft>
                        <a:tabLst>
                          <a:tab pos="549275" algn="dec"/>
                        </a:tabLst>
                      </a:pPr>
                      <a:r>
                        <a:rPr lang="de-DE" sz="1400">
                          <a:effectLst/>
                        </a:rPr>
                        <a:t>‰ V_SMOW</a:t>
                      </a:r>
                      <a:endParaRPr lang="de-AT" sz="1400">
                        <a:effectLst/>
                        <a:latin typeface="Times New Roman" panose="02020603050405020304" pitchFamily="18" charset="0"/>
                        <a:ea typeface="Times New Roman" panose="02020603050405020304" pitchFamily="18" charset="0"/>
                      </a:endParaRPr>
                    </a:p>
                  </a:txBody>
                  <a:tcPr marL="68580" marR="68580" marT="0" marB="0"/>
                </a:tc>
                <a:extLst>
                  <a:ext uri="{0D108BD9-81ED-4DB2-BD59-A6C34878D82A}">
                    <a16:rowId xmlns:a16="http://schemas.microsoft.com/office/drawing/2014/main" val="202037321"/>
                  </a:ext>
                </a:extLst>
              </a:tr>
              <a:tr h="0">
                <a:tc>
                  <a:txBody>
                    <a:bodyPr/>
                    <a:lstStyle/>
                    <a:p>
                      <a:pPr>
                        <a:spcAft>
                          <a:spcPts val="0"/>
                        </a:spcAft>
                      </a:pPr>
                      <a:r>
                        <a:rPr lang="de-DE" sz="1400">
                          <a:effectLst/>
                        </a:rPr>
                        <a:t>Zentraleuropa</a:t>
                      </a:r>
                      <a:r>
                        <a:rPr lang="de-DE" sz="1400" baseline="30000">
                          <a:effectLst/>
                        </a:rPr>
                        <a:t>*4</a:t>
                      </a:r>
                      <a:endParaRPr lang="de-AT" sz="1400">
                        <a:effectLst/>
                        <a:latin typeface="Times New Roman" panose="02020603050405020304" pitchFamily="18" charset="0"/>
                        <a:ea typeface="Times New Roman" panose="02020603050405020304" pitchFamily="18" charset="0"/>
                      </a:endParaRPr>
                    </a:p>
                  </a:txBody>
                  <a:tcPr marL="68580" marR="68580" marT="0" marB="0"/>
                </a:tc>
                <a:tc>
                  <a:txBody>
                    <a:bodyPr/>
                    <a:lstStyle/>
                    <a:p>
                      <a:pPr algn="ctr">
                        <a:spcAft>
                          <a:spcPts val="0"/>
                        </a:spcAft>
                        <a:tabLst>
                          <a:tab pos="549275" algn="dec"/>
                        </a:tabLst>
                      </a:pPr>
                      <a:r>
                        <a:rPr lang="de-DE" sz="1400">
                          <a:effectLst/>
                        </a:rPr>
                        <a:t>97 bis 103</a:t>
                      </a:r>
                      <a:endParaRPr lang="de-AT" sz="1400">
                        <a:effectLst/>
                        <a:latin typeface="Times New Roman" panose="02020603050405020304" pitchFamily="18" charset="0"/>
                        <a:ea typeface="Times New Roman" panose="02020603050405020304" pitchFamily="18" charset="0"/>
                      </a:endParaRPr>
                    </a:p>
                  </a:txBody>
                  <a:tcPr marL="68580" marR="68580" marT="0" marB="0"/>
                </a:tc>
                <a:tc>
                  <a:txBody>
                    <a:bodyPr/>
                    <a:lstStyle/>
                    <a:p>
                      <a:pPr algn="ctr">
                        <a:spcAft>
                          <a:spcPts val="0"/>
                        </a:spcAft>
                        <a:tabLst>
                          <a:tab pos="549275" algn="dec"/>
                        </a:tabLst>
                      </a:pPr>
                      <a:r>
                        <a:rPr lang="de-DE" sz="1400">
                          <a:effectLst/>
                        </a:rPr>
                        <a:t>121 bis 127</a:t>
                      </a:r>
                      <a:endParaRPr lang="de-AT" sz="1400">
                        <a:effectLst/>
                        <a:latin typeface="Times New Roman" panose="02020603050405020304" pitchFamily="18" charset="0"/>
                        <a:ea typeface="Times New Roman" panose="02020603050405020304" pitchFamily="18" charset="0"/>
                      </a:endParaRPr>
                    </a:p>
                  </a:txBody>
                  <a:tcPr marL="68580" marR="68580" marT="0" marB="0"/>
                </a:tc>
                <a:tc>
                  <a:txBody>
                    <a:bodyPr/>
                    <a:lstStyle/>
                    <a:p>
                      <a:pPr algn="ctr">
                        <a:spcAft>
                          <a:spcPts val="0"/>
                        </a:spcAft>
                        <a:tabLst>
                          <a:tab pos="549275" algn="dec"/>
                        </a:tabLst>
                      </a:pPr>
                      <a:r>
                        <a:rPr lang="de-DE" sz="1400">
                          <a:effectLst/>
                        </a:rPr>
                        <a:t>-30 bis -27</a:t>
                      </a:r>
                      <a:endParaRPr lang="de-AT" sz="1400">
                        <a:effectLst/>
                        <a:latin typeface="Times New Roman" panose="02020603050405020304" pitchFamily="18" charset="0"/>
                        <a:ea typeface="Times New Roman" panose="02020603050405020304" pitchFamily="18" charset="0"/>
                      </a:endParaRPr>
                    </a:p>
                  </a:txBody>
                  <a:tcPr marL="68580" marR="68580" marT="0" marB="0"/>
                </a:tc>
                <a:tc>
                  <a:txBody>
                    <a:bodyPr/>
                    <a:lstStyle/>
                    <a:p>
                      <a:pPr algn="ctr">
                        <a:spcAft>
                          <a:spcPts val="0"/>
                        </a:spcAft>
                        <a:tabLst>
                          <a:tab pos="549275" algn="dec"/>
                        </a:tabLst>
                      </a:pPr>
                      <a:r>
                        <a:rPr lang="de-DE" sz="1400">
                          <a:effectLst/>
                        </a:rPr>
                        <a:t>-4 bis 3</a:t>
                      </a:r>
                      <a:endParaRPr lang="de-AT" sz="1400">
                        <a:effectLst/>
                        <a:latin typeface="Times New Roman" panose="02020603050405020304" pitchFamily="18" charset="0"/>
                        <a:ea typeface="Times New Roman" panose="02020603050405020304" pitchFamily="18" charset="0"/>
                      </a:endParaRPr>
                    </a:p>
                  </a:txBody>
                  <a:tcPr marL="68580" marR="68580" marT="0" marB="0"/>
                </a:tc>
                <a:extLst>
                  <a:ext uri="{0D108BD9-81ED-4DB2-BD59-A6C34878D82A}">
                    <a16:rowId xmlns:a16="http://schemas.microsoft.com/office/drawing/2014/main" val="4130406301"/>
                  </a:ext>
                </a:extLst>
              </a:tr>
              <a:tr h="0">
                <a:tc>
                  <a:txBody>
                    <a:bodyPr/>
                    <a:lstStyle/>
                    <a:p>
                      <a:pPr>
                        <a:spcAft>
                          <a:spcPts val="0"/>
                        </a:spcAft>
                      </a:pPr>
                      <a:r>
                        <a:rPr lang="de-DE" sz="1400">
                          <a:effectLst/>
                        </a:rPr>
                        <a:t>Deutschland (Franken)</a:t>
                      </a:r>
                      <a:r>
                        <a:rPr lang="de-DE" sz="1400" baseline="30000">
                          <a:effectLst/>
                        </a:rPr>
                        <a:t>*1</a:t>
                      </a:r>
                      <a:endParaRPr lang="de-AT" sz="1400">
                        <a:effectLst/>
                        <a:latin typeface="Times New Roman" panose="02020603050405020304" pitchFamily="18" charset="0"/>
                        <a:ea typeface="Times New Roman" panose="02020603050405020304" pitchFamily="18" charset="0"/>
                      </a:endParaRPr>
                    </a:p>
                  </a:txBody>
                  <a:tcPr marL="68580" marR="68580" marT="0" marB="0"/>
                </a:tc>
                <a:tc>
                  <a:txBody>
                    <a:bodyPr/>
                    <a:lstStyle/>
                    <a:p>
                      <a:pPr algn="ctr">
                        <a:spcAft>
                          <a:spcPts val="0"/>
                        </a:spcAft>
                        <a:tabLst>
                          <a:tab pos="549275" algn="dec"/>
                        </a:tabLst>
                      </a:pPr>
                      <a:r>
                        <a:rPr lang="de-DE" sz="1400">
                          <a:effectLst/>
                        </a:rPr>
                        <a:t>98,5 bis 104</a:t>
                      </a:r>
                      <a:endParaRPr lang="de-AT" sz="1400">
                        <a:effectLst/>
                        <a:latin typeface="Times New Roman" panose="02020603050405020304" pitchFamily="18" charset="0"/>
                        <a:ea typeface="Times New Roman" panose="02020603050405020304" pitchFamily="18" charset="0"/>
                      </a:endParaRPr>
                    </a:p>
                  </a:txBody>
                  <a:tcPr marL="68580" marR="68580" marT="0" marB="0"/>
                </a:tc>
                <a:tc>
                  <a:txBody>
                    <a:bodyPr/>
                    <a:lstStyle/>
                    <a:p>
                      <a:pPr algn="ctr">
                        <a:spcAft>
                          <a:spcPts val="0"/>
                        </a:spcAft>
                        <a:tabLst>
                          <a:tab pos="549275" algn="dec"/>
                        </a:tabLst>
                      </a:pPr>
                      <a:r>
                        <a:rPr lang="de-DE" sz="1400">
                          <a:effectLst/>
                        </a:rPr>
                        <a:t>120 bis 127</a:t>
                      </a:r>
                      <a:endParaRPr lang="de-AT" sz="1400">
                        <a:effectLst/>
                        <a:latin typeface="Times New Roman" panose="02020603050405020304" pitchFamily="18" charset="0"/>
                        <a:ea typeface="Times New Roman" panose="02020603050405020304" pitchFamily="18" charset="0"/>
                      </a:endParaRPr>
                    </a:p>
                  </a:txBody>
                  <a:tcPr marL="68580" marR="68580" marT="0" marB="0"/>
                </a:tc>
                <a:tc>
                  <a:txBody>
                    <a:bodyPr/>
                    <a:lstStyle/>
                    <a:p>
                      <a:pPr algn="ctr">
                        <a:spcAft>
                          <a:spcPts val="0"/>
                        </a:spcAft>
                        <a:tabLst>
                          <a:tab pos="549275" algn="dec"/>
                        </a:tabLst>
                      </a:pPr>
                      <a:r>
                        <a:rPr lang="de-DE" sz="1400">
                          <a:effectLst/>
                        </a:rPr>
                        <a:t>-29,4 bis -26,3</a:t>
                      </a:r>
                      <a:endParaRPr lang="de-AT" sz="1400">
                        <a:effectLst/>
                        <a:latin typeface="Times New Roman" panose="02020603050405020304" pitchFamily="18" charset="0"/>
                        <a:ea typeface="Times New Roman" panose="02020603050405020304" pitchFamily="18" charset="0"/>
                      </a:endParaRPr>
                    </a:p>
                  </a:txBody>
                  <a:tcPr marL="68580" marR="68580" marT="0" marB="0"/>
                </a:tc>
                <a:tc>
                  <a:txBody>
                    <a:bodyPr/>
                    <a:lstStyle/>
                    <a:p>
                      <a:pPr algn="ctr">
                        <a:spcAft>
                          <a:spcPts val="0"/>
                        </a:spcAft>
                        <a:tabLst>
                          <a:tab pos="549275" algn="dec"/>
                        </a:tabLst>
                      </a:pPr>
                      <a:r>
                        <a:rPr lang="de-DE" sz="1400">
                          <a:effectLst/>
                        </a:rPr>
                        <a:t>-3,8 bis 0,4</a:t>
                      </a:r>
                      <a:endParaRPr lang="de-AT" sz="1400">
                        <a:effectLst/>
                        <a:latin typeface="Times New Roman" panose="02020603050405020304" pitchFamily="18" charset="0"/>
                        <a:ea typeface="Times New Roman" panose="02020603050405020304" pitchFamily="18" charset="0"/>
                      </a:endParaRPr>
                    </a:p>
                  </a:txBody>
                  <a:tcPr marL="68580" marR="68580" marT="0" marB="0"/>
                </a:tc>
                <a:extLst>
                  <a:ext uri="{0D108BD9-81ED-4DB2-BD59-A6C34878D82A}">
                    <a16:rowId xmlns:a16="http://schemas.microsoft.com/office/drawing/2014/main" val="64917477"/>
                  </a:ext>
                </a:extLst>
              </a:tr>
              <a:tr h="0">
                <a:tc>
                  <a:txBody>
                    <a:bodyPr/>
                    <a:lstStyle/>
                    <a:p>
                      <a:pPr>
                        <a:spcAft>
                          <a:spcPts val="0"/>
                        </a:spcAft>
                      </a:pPr>
                      <a:r>
                        <a:rPr lang="de-DE" sz="1400">
                          <a:effectLst/>
                        </a:rPr>
                        <a:t>Deutschland (Bodensee)</a:t>
                      </a:r>
                      <a:r>
                        <a:rPr lang="de-DE" sz="1400" baseline="30000">
                          <a:effectLst/>
                        </a:rPr>
                        <a:t>*2</a:t>
                      </a:r>
                      <a:endParaRPr lang="de-AT" sz="1400">
                        <a:effectLst/>
                        <a:latin typeface="Times New Roman" panose="02020603050405020304" pitchFamily="18" charset="0"/>
                        <a:ea typeface="Times New Roman" panose="02020603050405020304" pitchFamily="18" charset="0"/>
                      </a:endParaRPr>
                    </a:p>
                  </a:txBody>
                  <a:tcPr marL="68580" marR="68580" marT="0" marB="0"/>
                </a:tc>
                <a:tc>
                  <a:txBody>
                    <a:bodyPr/>
                    <a:lstStyle/>
                    <a:p>
                      <a:pPr algn="ctr">
                        <a:spcAft>
                          <a:spcPts val="0"/>
                        </a:spcAft>
                        <a:tabLst>
                          <a:tab pos="549275" algn="dec"/>
                        </a:tabLst>
                      </a:pPr>
                      <a:r>
                        <a:rPr lang="de-DE" sz="1400">
                          <a:effectLst/>
                        </a:rPr>
                        <a:t>99,5 bis 100,2</a:t>
                      </a:r>
                      <a:endParaRPr lang="de-AT" sz="1400">
                        <a:effectLst/>
                        <a:latin typeface="Times New Roman" panose="02020603050405020304" pitchFamily="18" charset="0"/>
                        <a:ea typeface="Times New Roman" panose="02020603050405020304" pitchFamily="18" charset="0"/>
                      </a:endParaRPr>
                    </a:p>
                  </a:txBody>
                  <a:tcPr marL="68580" marR="68580" marT="0" marB="0"/>
                </a:tc>
                <a:tc>
                  <a:txBody>
                    <a:bodyPr/>
                    <a:lstStyle/>
                    <a:p>
                      <a:pPr algn="ctr">
                        <a:spcAft>
                          <a:spcPts val="0"/>
                        </a:spcAft>
                        <a:tabLst>
                          <a:tab pos="549275" algn="dec"/>
                        </a:tabLst>
                      </a:pPr>
                      <a:r>
                        <a:rPr lang="de-DE" sz="1400">
                          <a:effectLst/>
                        </a:rPr>
                        <a:t>120,5 bis 124,5</a:t>
                      </a:r>
                      <a:endParaRPr lang="de-AT" sz="1400">
                        <a:effectLst/>
                        <a:latin typeface="Times New Roman" panose="02020603050405020304" pitchFamily="18" charset="0"/>
                        <a:ea typeface="Times New Roman" panose="02020603050405020304" pitchFamily="18" charset="0"/>
                      </a:endParaRPr>
                    </a:p>
                  </a:txBody>
                  <a:tcPr marL="68580" marR="68580" marT="0" marB="0"/>
                </a:tc>
                <a:tc>
                  <a:txBody>
                    <a:bodyPr/>
                    <a:lstStyle/>
                    <a:p>
                      <a:pPr algn="ctr">
                        <a:spcAft>
                          <a:spcPts val="0"/>
                        </a:spcAft>
                        <a:tabLst>
                          <a:tab pos="549275" algn="dec"/>
                        </a:tabLst>
                      </a:pPr>
                      <a:r>
                        <a:rPr lang="de-DE" sz="1400">
                          <a:effectLst/>
                        </a:rPr>
                        <a:t>-29,6 bis -28,8</a:t>
                      </a:r>
                      <a:endParaRPr lang="de-AT" sz="1400">
                        <a:effectLst/>
                        <a:latin typeface="Times New Roman" panose="02020603050405020304" pitchFamily="18" charset="0"/>
                        <a:ea typeface="Times New Roman" panose="02020603050405020304" pitchFamily="18" charset="0"/>
                      </a:endParaRPr>
                    </a:p>
                  </a:txBody>
                  <a:tcPr marL="68580" marR="68580" marT="0" marB="0"/>
                </a:tc>
                <a:tc>
                  <a:txBody>
                    <a:bodyPr/>
                    <a:lstStyle/>
                    <a:p>
                      <a:pPr algn="ctr">
                        <a:spcAft>
                          <a:spcPts val="0"/>
                        </a:spcAft>
                        <a:tabLst>
                          <a:tab pos="549275" algn="dec"/>
                        </a:tabLst>
                      </a:pPr>
                      <a:r>
                        <a:rPr lang="de-DE" sz="1400">
                          <a:effectLst/>
                        </a:rPr>
                        <a:t>-5, 6 bis -2,9</a:t>
                      </a:r>
                      <a:endParaRPr lang="de-AT" sz="1400">
                        <a:effectLst/>
                        <a:latin typeface="Times New Roman" panose="02020603050405020304" pitchFamily="18" charset="0"/>
                        <a:ea typeface="Times New Roman" panose="02020603050405020304" pitchFamily="18" charset="0"/>
                      </a:endParaRPr>
                    </a:p>
                  </a:txBody>
                  <a:tcPr marL="68580" marR="68580" marT="0" marB="0"/>
                </a:tc>
                <a:extLst>
                  <a:ext uri="{0D108BD9-81ED-4DB2-BD59-A6C34878D82A}">
                    <a16:rowId xmlns:a16="http://schemas.microsoft.com/office/drawing/2014/main" val="2699339508"/>
                  </a:ext>
                </a:extLst>
              </a:tr>
              <a:tr h="0">
                <a:tc>
                  <a:txBody>
                    <a:bodyPr/>
                    <a:lstStyle/>
                    <a:p>
                      <a:pPr>
                        <a:spcAft>
                          <a:spcPts val="0"/>
                        </a:spcAft>
                      </a:pPr>
                      <a:r>
                        <a:rPr lang="de-DE" sz="1400" dirty="0">
                          <a:effectLst/>
                        </a:rPr>
                        <a:t>Ungarn</a:t>
                      </a:r>
                      <a:r>
                        <a:rPr lang="de-DE" sz="1400" baseline="30000" dirty="0">
                          <a:effectLst/>
                        </a:rPr>
                        <a:t>*3</a:t>
                      </a:r>
                      <a:endParaRPr lang="de-AT" sz="1400" dirty="0">
                        <a:effectLst/>
                        <a:latin typeface="Times New Roman" panose="02020603050405020304" pitchFamily="18" charset="0"/>
                        <a:ea typeface="Times New Roman" panose="02020603050405020304" pitchFamily="18" charset="0"/>
                      </a:endParaRPr>
                    </a:p>
                  </a:txBody>
                  <a:tcPr marL="68580" marR="68580" marT="0" marB="0"/>
                </a:tc>
                <a:tc>
                  <a:txBody>
                    <a:bodyPr/>
                    <a:lstStyle/>
                    <a:p>
                      <a:pPr algn="ctr">
                        <a:spcAft>
                          <a:spcPts val="0"/>
                        </a:spcAft>
                        <a:tabLst>
                          <a:tab pos="549275" algn="dec"/>
                        </a:tabLst>
                      </a:pPr>
                      <a:r>
                        <a:rPr lang="de-DE" sz="1400">
                          <a:effectLst/>
                        </a:rPr>
                        <a:t>≈ 98 bis 102,5</a:t>
                      </a:r>
                      <a:endParaRPr lang="de-AT" sz="1400">
                        <a:effectLst/>
                        <a:latin typeface="Times New Roman" panose="02020603050405020304" pitchFamily="18" charset="0"/>
                        <a:ea typeface="Times New Roman" panose="02020603050405020304" pitchFamily="18" charset="0"/>
                      </a:endParaRPr>
                    </a:p>
                  </a:txBody>
                  <a:tcPr marL="68580" marR="68580" marT="0" marB="0"/>
                </a:tc>
                <a:tc>
                  <a:txBody>
                    <a:bodyPr/>
                    <a:lstStyle/>
                    <a:p>
                      <a:pPr algn="ctr">
                        <a:spcAft>
                          <a:spcPts val="0"/>
                        </a:spcAft>
                        <a:tabLst>
                          <a:tab pos="549275" algn="dec"/>
                        </a:tabLst>
                      </a:pPr>
                      <a:r>
                        <a:rPr lang="de-DE" sz="1400">
                          <a:effectLst/>
                        </a:rPr>
                        <a:t>≈ 124 bis 130,2</a:t>
                      </a:r>
                      <a:endParaRPr lang="de-AT" sz="1400">
                        <a:effectLst/>
                        <a:latin typeface="Times New Roman" panose="02020603050405020304" pitchFamily="18" charset="0"/>
                        <a:ea typeface="Times New Roman" panose="02020603050405020304" pitchFamily="18" charset="0"/>
                      </a:endParaRPr>
                    </a:p>
                  </a:txBody>
                  <a:tcPr marL="68580" marR="68580" marT="0" marB="0"/>
                </a:tc>
                <a:tc>
                  <a:txBody>
                    <a:bodyPr/>
                    <a:lstStyle/>
                    <a:p>
                      <a:pPr algn="ctr">
                        <a:spcAft>
                          <a:spcPts val="0"/>
                        </a:spcAft>
                        <a:tabLst>
                          <a:tab pos="549275" algn="dec"/>
                        </a:tabLst>
                      </a:pPr>
                      <a:r>
                        <a:rPr lang="de-DE" sz="1400">
                          <a:effectLst/>
                        </a:rPr>
                        <a:t> </a:t>
                      </a:r>
                      <a:endParaRPr lang="de-AT" sz="1400">
                        <a:effectLst/>
                        <a:latin typeface="Times New Roman" panose="02020603050405020304" pitchFamily="18" charset="0"/>
                        <a:ea typeface="Times New Roman" panose="02020603050405020304" pitchFamily="18" charset="0"/>
                      </a:endParaRPr>
                    </a:p>
                  </a:txBody>
                  <a:tcPr marL="68580" marR="68580" marT="0" marB="0"/>
                </a:tc>
                <a:tc>
                  <a:txBody>
                    <a:bodyPr/>
                    <a:lstStyle/>
                    <a:p>
                      <a:pPr algn="ctr">
                        <a:spcAft>
                          <a:spcPts val="0"/>
                        </a:spcAft>
                        <a:tabLst>
                          <a:tab pos="549275" algn="dec"/>
                        </a:tabLst>
                      </a:pPr>
                      <a:r>
                        <a:rPr lang="de-DE" sz="1400">
                          <a:effectLst/>
                        </a:rPr>
                        <a:t>≈ -3 bis 4,5</a:t>
                      </a:r>
                      <a:endParaRPr lang="de-AT" sz="1400">
                        <a:effectLst/>
                        <a:latin typeface="Times New Roman" panose="02020603050405020304" pitchFamily="18" charset="0"/>
                        <a:ea typeface="Times New Roman" panose="02020603050405020304" pitchFamily="18" charset="0"/>
                      </a:endParaRPr>
                    </a:p>
                  </a:txBody>
                  <a:tcPr marL="68580" marR="68580" marT="0" marB="0"/>
                </a:tc>
                <a:extLst>
                  <a:ext uri="{0D108BD9-81ED-4DB2-BD59-A6C34878D82A}">
                    <a16:rowId xmlns:a16="http://schemas.microsoft.com/office/drawing/2014/main" val="2714776900"/>
                  </a:ext>
                </a:extLst>
              </a:tr>
              <a:tr h="0">
                <a:tc>
                  <a:txBody>
                    <a:bodyPr/>
                    <a:lstStyle/>
                    <a:p>
                      <a:pPr>
                        <a:spcAft>
                          <a:spcPts val="0"/>
                        </a:spcAft>
                      </a:pPr>
                      <a:r>
                        <a:rPr lang="de-DE" sz="1400">
                          <a:effectLst/>
                        </a:rPr>
                        <a:t>Tschechien</a:t>
                      </a:r>
                      <a:r>
                        <a:rPr lang="de-DE" sz="1400" baseline="30000">
                          <a:effectLst/>
                        </a:rPr>
                        <a:t>*3</a:t>
                      </a:r>
                      <a:endParaRPr lang="de-AT" sz="1400">
                        <a:effectLst/>
                        <a:latin typeface="Times New Roman" panose="02020603050405020304" pitchFamily="18" charset="0"/>
                        <a:ea typeface="Times New Roman" panose="02020603050405020304" pitchFamily="18" charset="0"/>
                      </a:endParaRPr>
                    </a:p>
                  </a:txBody>
                  <a:tcPr marL="68580" marR="68580" marT="0" marB="0"/>
                </a:tc>
                <a:tc>
                  <a:txBody>
                    <a:bodyPr/>
                    <a:lstStyle/>
                    <a:p>
                      <a:pPr algn="ctr">
                        <a:spcAft>
                          <a:spcPts val="0"/>
                        </a:spcAft>
                        <a:tabLst>
                          <a:tab pos="549275" algn="dec"/>
                        </a:tabLst>
                      </a:pPr>
                      <a:r>
                        <a:rPr lang="de-DE" sz="1400">
                          <a:effectLst/>
                        </a:rPr>
                        <a:t>≈ 98,5 bis 103 </a:t>
                      </a:r>
                      <a:endParaRPr lang="de-AT" sz="1400">
                        <a:effectLst/>
                        <a:latin typeface="Times New Roman" panose="02020603050405020304" pitchFamily="18" charset="0"/>
                        <a:ea typeface="Times New Roman" panose="02020603050405020304" pitchFamily="18" charset="0"/>
                      </a:endParaRPr>
                    </a:p>
                  </a:txBody>
                  <a:tcPr marL="68580" marR="68580" marT="0" marB="0"/>
                </a:tc>
                <a:tc>
                  <a:txBody>
                    <a:bodyPr/>
                    <a:lstStyle/>
                    <a:p>
                      <a:pPr algn="ctr">
                        <a:spcAft>
                          <a:spcPts val="0"/>
                        </a:spcAft>
                        <a:tabLst>
                          <a:tab pos="549275" algn="dec"/>
                        </a:tabLst>
                      </a:pPr>
                      <a:r>
                        <a:rPr lang="de-DE" sz="1400">
                          <a:effectLst/>
                        </a:rPr>
                        <a:t>≈ 122 bis 128,5</a:t>
                      </a:r>
                      <a:endParaRPr lang="de-AT" sz="1400">
                        <a:effectLst/>
                        <a:latin typeface="Times New Roman" panose="02020603050405020304" pitchFamily="18" charset="0"/>
                        <a:ea typeface="Times New Roman" panose="02020603050405020304" pitchFamily="18" charset="0"/>
                      </a:endParaRPr>
                    </a:p>
                  </a:txBody>
                  <a:tcPr marL="68580" marR="68580" marT="0" marB="0"/>
                </a:tc>
                <a:tc>
                  <a:txBody>
                    <a:bodyPr/>
                    <a:lstStyle/>
                    <a:p>
                      <a:pPr algn="ctr">
                        <a:spcAft>
                          <a:spcPts val="0"/>
                        </a:spcAft>
                        <a:tabLst>
                          <a:tab pos="549275" algn="dec"/>
                        </a:tabLst>
                      </a:pPr>
                      <a:r>
                        <a:rPr lang="de-DE" sz="1400">
                          <a:effectLst/>
                        </a:rPr>
                        <a:t> </a:t>
                      </a:r>
                      <a:endParaRPr lang="de-AT" sz="1400">
                        <a:effectLst/>
                        <a:latin typeface="Times New Roman" panose="02020603050405020304" pitchFamily="18" charset="0"/>
                        <a:ea typeface="Times New Roman" panose="02020603050405020304" pitchFamily="18" charset="0"/>
                      </a:endParaRPr>
                    </a:p>
                  </a:txBody>
                  <a:tcPr marL="68580" marR="68580" marT="0" marB="0"/>
                </a:tc>
                <a:tc>
                  <a:txBody>
                    <a:bodyPr/>
                    <a:lstStyle/>
                    <a:p>
                      <a:pPr algn="ctr">
                        <a:spcAft>
                          <a:spcPts val="0"/>
                        </a:spcAft>
                        <a:tabLst>
                          <a:tab pos="549275" algn="dec"/>
                        </a:tabLst>
                      </a:pPr>
                      <a:r>
                        <a:rPr lang="de-DE" sz="1400">
                          <a:effectLst/>
                        </a:rPr>
                        <a:t>≈ -4 bis 1</a:t>
                      </a:r>
                      <a:endParaRPr lang="de-AT" sz="1400">
                        <a:effectLst/>
                        <a:latin typeface="Times New Roman" panose="02020603050405020304" pitchFamily="18" charset="0"/>
                        <a:ea typeface="Times New Roman" panose="02020603050405020304" pitchFamily="18" charset="0"/>
                      </a:endParaRPr>
                    </a:p>
                  </a:txBody>
                  <a:tcPr marL="68580" marR="68580" marT="0" marB="0"/>
                </a:tc>
                <a:extLst>
                  <a:ext uri="{0D108BD9-81ED-4DB2-BD59-A6C34878D82A}">
                    <a16:rowId xmlns:a16="http://schemas.microsoft.com/office/drawing/2014/main" val="971752118"/>
                  </a:ext>
                </a:extLst>
              </a:tr>
              <a:tr h="0">
                <a:tc>
                  <a:txBody>
                    <a:bodyPr/>
                    <a:lstStyle/>
                    <a:p>
                      <a:pPr>
                        <a:spcAft>
                          <a:spcPts val="0"/>
                        </a:spcAft>
                      </a:pPr>
                      <a:r>
                        <a:rPr lang="de-DE" sz="1400">
                          <a:effectLst/>
                        </a:rPr>
                        <a:t>Rumänien </a:t>
                      </a:r>
                      <a:r>
                        <a:rPr lang="de-DE" sz="1400" baseline="30000">
                          <a:effectLst/>
                        </a:rPr>
                        <a:t>*3</a:t>
                      </a:r>
                      <a:endParaRPr lang="de-AT" sz="1400">
                        <a:effectLst/>
                        <a:latin typeface="Times New Roman" panose="02020603050405020304" pitchFamily="18" charset="0"/>
                        <a:ea typeface="Times New Roman" panose="02020603050405020304" pitchFamily="18" charset="0"/>
                      </a:endParaRPr>
                    </a:p>
                  </a:txBody>
                  <a:tcPr marL="68580" marR="68580" marT="0" marB="0"/>
                </a:tc>
                <a:tc>
                  <a:txBody>
                    <a:bodyPr/>
                    <a:lstStyle/>
                    <a:p>
                      <a:pPr algn="ctr">
                        <a:spcAft>
                          <a:spcPts val="0"/>
                        </a:spcAft>
                        <a:tabLst>
                          <a:tab pos="549275" algn="dec"/>
                        </a:tabLst>
                      </a:pPr>
                      <a:r>
                        <a:rPr lang="de-DE" sz="1400">
                          <a:effectLst/>
                        </a:rPr>
                        <a:t>≈ 96,5 bis 103,5</a:t>
                      </a:r>
                      <a:endParaRPr lang="de-AT" sz="1400">
                        <a:effectLst/>
                        <a:latin typeface="Times New Roman" panose="02020603050405020304" pitchFamily="18" charset="0"/>
                        <a:ea typeface="Times New Roman" panose="02020603050405020304" pitchFamily="18" charset="0"/>
                      </a:endParaRPr>
                    </a:p>
                  </a:txBody>
                  <a:tcPr marL="68580" marR="68580" marT="0" marB="0"/>
                </a:tc>
                <a:tc>
                  <a:txBody>
                    <a:bodyPr/>
                    <a:lstStyle/>
                    <a:p>
                      <a:pPr algn="ctr">
                        <a:spcAft>
                          <a:spcPts val="0"/>
                        </a:spcAft>
                        <a:tabLst>
                          <a:tab pos="549275" algn="dec"/>
                        </a:tabLst>
                      </a:pPr>
                      <a:r>
                        <a:rPr lang="de-DE" sz="1400">
                          <a:effectLst/>
                        </a:rPr>
                        <a:t>≈ 121 bis 131,5</a:t>
                      </a:r>
                      <a:endParaRPr lang="de-AT" sz="1400">
                        <a:effectLst/>
                        <a:latin typeface="Times New Roman" panose="02020603050405020304" pitchFamily="18" charset="0"/>
                        <a:ea typeface="Times New Roman" panose="02020603050405020304" pitchFamily="18" charset="0"/>
                      </a:endParaRPr>
                    </a:p>
                  </a:txBody>
                  <a:tcPr marL="68580" marR="68580" marT="0" marB="0"/>
                </a:tc>
                <a:tc>
                  <a:txBody>
                    <a:bodyPr/>
                    <a:lstStyle/>
                    <a:p>
                      <a:pPr algn="ctr">
                        <a:spcAft>
                          <a:spcPts val="0"/>
                        </a:spcAft>
                        <a:tabLst>
                          <a:tab pos="549275" algn="dec"/>
                        </a:tabLst>
                      </a:pPr>
                      <a:r>
                        <a:rPr lang="de-DE" sz="1400">
                          <a:effectLst/>
                        </a:rPr>
                        <a:t> </a:t>
                      </a:r>
                      <a:endParaRPr lang="de-AT" sz="1400">
                        <a:effectLst/>
                        <a:latin typeface="Times New Roman" panose="02020603050405020304" pitchFamily="18" charset="0"/>
                        <a:ea typeface="Times New Roman" panose="02020603050405020304" pitchFamily="18" charset="0"/>
                      </a:endParaRPr>
                    </a:p>
                  </a:txBody>
                  <a:tcPr marL="68580" marR="68580" marT="0" marB="0"/>
                </a:tc>
                <a:tc>
                  <a:txBody>
                    <a:bodyPr/>
                    <a:lstStyle/>
                    <a:p>
                      <a:pPr algn="ctr">
                        <a:spcAft>
                          <a:spcPts val="0"/>
                        </a:spcAft>
                        <a:tabLst>
                          <a:tab pos="549275" algn="dec"/>
                        </a:tabLst>
                      </a:pPr>
                      <a:r>
                        <a:rPr lang="de-DE" sz="1400">
                          <a:effectLst/>
                        </a:rPr>
                        <a:t>≈ -4 bis 6</a:t>
                      </a:r>
                      <a:endParaRPr lang="de-AT" sz="1400">
                        <a:effectLst/>
                        <a:latin typeface="Times New Roman" panose="02020603050405020304" pitchFamily="18" charset="0"/>
                        <a:ea typeface="Times New Roman" panose="02020603050405020304" pitchFamily="18" charset="0"/>
                      </a:endParaRPr>
                    </a:p>
                  </a:txBody>
                  <a:tcPr marL="68580" marR="68580" marT="0" marB="0"/>
                </a:tc>
                <a:extLst>
                  <a:ext uri="{0D108BD9-81ED-4DB2-BD59-A6C34878D82A}">
                    <a16:rowId xmlns:a16="http://schemas.microsoft.com/office/drawing/2014/main" val="1122245989"/>
                  </a:ext>
                </a:extLst>
              </a:tr>
              <a:tr h="0">
                <a:tc>
                  <a:txBody>
                    <a:bodyPr/>
                    <a:lstStyle/>
                    <a:p>
                      <a:pPr>
                        <a:spcAft>
                          <a:spcPts val="0"/>
                        </a:spcAft>
                      </a:pPr>
                      <a:r>
                        <a:rPr lang="de-DE" sz="1400">
                          <a:effectLst/>
                        </a:rPr>
                        <a:t>Südeuropa </a:t>
                      </a:r>
                      <a:r>
                        <a:rPr lang="de-DE" sz="1400" baseline="30000">
                          <a:effectLst/>
                        </a:rPr>
                        <a:t>*4</a:t>
                      </a:r>
                      <a:endParaRPr lang="de-AT" sz="1400">
                        <a:effectLst/>
                        <a:latin typeface="Times New Roman" panose="02020603050405020304" pitchFamily="18" charset="0"/>
                        <a:ea typeface="Times New Roman" panose="02020603050405020304" pitchFamily="18" charset="0"/>
                      </a:endParaRPr>
                    </a:p>
                  </a:txBody>
                  <a:tcPr marL="68580" marR="68580" marT="0" marB="0"/>
                </a:tc>
                <a:tc>
                  <a:txBody>
                    <a:bodyPr/>
                    <a:lstStyle/>
                    <a:p>
                      <a:pPr algn="ctr">
                        <a:spcAft>
                          <a:spcPts val="0"/>
                        </a:spcAft>
                        <a:tabLst>
                          <a:tab pos="549275" algn="dec"/>
                        </a:tabLst>
                      </a:pPr>
                      <a:r>
                        <a:rPr lang="de-DE" sz="1400">
                          <a:effectLst/>
                        </a:rPr>
                        <a:t>99 bis 105</a:t>
                      </a:r>
                      <a:endParaRPr lang="de-AT" sz="1400">
                        <a:effectLst/>
                        <a:latin typeface="Times New Roman" panose="02020603050405020304" pitchFamily="18" charset="0"/>
                        <a:ea typeface="Times New Roman" panose="02020603050405020304" pitchFamily="18" charset="0"/>
                      </a:endParaRPr>
                    </a:p>
                  </a:txBody>
                  <a:tcPr marL="68580" marR="68580" marT="0" marB="0"/>
                </a:tc>
                <a:tc>
                  <a:txBody>
                    <a:bodyPr/>
                    <a:lstStyle/>
                    <a:p>
                      <a:pPr algn="ctr">
                        <a:spcAft>
                          <a:spcPts val="0"/>
                        </a:spcAft>
                        <a:tabLst>
                          <a:tab pos="549275" algn="dec"/>
                        </a:tabLst>
                      </a:pPr>
                      <a:r>
                        <a:rPr lang="de-DE" sz="1400">
                          <a:effectLst/>
                        </a:rPr>
                        <a:t>125 bis 132</a:t>
                      </a:r>
                      <a:endParaRPr lang="de-AT" sz="1400">
                        <a:effectLst/>
                        <a:latin typeface="Times New Roman" panose="02020603050405020304" pitchFamily="18" charset="0"/>
                        <a:ea typeface="Times New Roman" panose="02020603050405020304" pitchFamily="18" charset="0"/>
                      </a:endParaRPr>
                    </a:p>
                  </a:txBody>
                  <a:tcPr marL="68580" marR="68580" marT="0" marB="0"/>
                </a:tc>
                <a:tc>
                  <a:txBody>
                    <a:bodyPr/>
                    <a:lstStyle/>
                    <a:p>
                      <a:pPr algn="ctr">
                        <a:spcAft>
                          <a:spcPts val="0"/>
                        </a:spcAft>
                        <a:tabLst>
                          <a:tab pos="549275" algn="dec"/>
                        </a:tabLst>
                      </a:pPr>
                      <a:r>
                        <a:rPr lang="de-DE" sz="1400">
                          <a:effectLst/>
                        </a:rPr>
                        <a:t>-27 bis -24</a:t>
                      </a:r>
                      <a:endParaRPr lang="de-AT" sz="1400">
                        <a:effectLst/>
                        <a:latin typeface="Times New Roman" panose="02020603050405020304" pitchFamily="18" charset="0"/>
                        <a:ea typeface="Times New Roman" panose="02020603050405020304" pitchFamily="18" charset="0"/>
                      </a:endParaRPr>
                    </a:p>
                  </a:txBody>
                  <a:tcPr marL="68580" marR="68580" marT="0" marB="0"/>
                </a:tc>
                <a:tc>
                  <a:txBody>
                    <a:bodyPr/>
                    <a:lstStyle/>
                    <a:p>
                      <a:pPr algn="ctr">
                        <a:spcAft>
                          <a:spcPts val="0"/>
                        </a:spcAft>
                        <a:tabLst>
                          <a:tab pos="549275" algn="dec"/>
                        </a:tabLst>
                      </a:pPr>
                      <a:r>
                        <a:rPr lang="de-DE" sz="1400" dirty="0">
                          <a:effectLst/>
                        </a:rPr>
                        <a:t>-1 bis 6</a:t>
                      </a:r>
                      <a:endParaRPr lang="de-AT" sz="1400" dirty="0">
                        <a:effectLst/>
                        <a:latin typeface="Times New Roman" panose="02020603050405020304" pitchFamily="18" charset="0"/>
                        <a:ea typeface="Times New Roman" panose="02020603050405020304" pitchFamily="18" charset="0"/>
                      </a:endParaRPr>
                    </a:p>
                  </a:txBody>
                  <a:tcPr marL="68580" marR="68580" marT="0" marB="0"/>
                </a:tc>
                <a:extLst>
                  <a:ext uri="{0D108BD9-81ED-4DB2-BD59-A6C34878D82A}">
                    <a16:rowId xmlns:a16="http://schemas.microsoft.com/office/drawing/2014/main" val="2405860084"/>
                  </a:ext>
                </a:extLst>
              </a:tr>
            </a:tbl>
          </a:graphicData>
        </a:graphic>
      </p:graphicFrame>
      <p:sp>
        <p:nvSpPr>
          <p:cNvPr id="5" name="Rectangle 1">
            <a:extLst>
              <a:ext uri="{FF2B5EF4-FFF2-40B4-BE49-F238E27FC236}">
                <a16:creationId xmlns:a16="http://schemas.microsoft.com/office/drawing/2014/main" id="{93CB32B2-DCD5-4DCA-99F3-62EA62D43175}"/>
              </a:ext>
            </a:extLst>
          </p:cNvPr>
          <p:cNvSpPr>
            <a:spLocks noChangeArrowheads="1"/>
          </p:cNvSpPr>
          <p:nvPr/>
        </p:nvSpPr>
        <p:spPr bwMode="auto">
          <a:xfrm>
            <a:off x="133349" y="2503798"/>
            <a:ext cx="2640331" cy="11233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0" numCol="1" anchor="ctr" anchorCtr="0" compatLnSpc="1">
            <a:prstTxWarp prst="textNoShape">
              <a:avLst/>
            </a:prstTxWarp>
            <a:spAutoFit/>
          </a:bodyPr>
          <a:lstStyle>
            <a:lvl1pPr eaLnBrk="0" hangingPunct="0">
              <a:tabLst>
                <a:tab pos="549275" algn="dec"/>
              </a:tabLst>
              <a:defRPr>
                <a:solidFill>
                  <a:schemeClr val="tx1"/>
                </a:solidFill>
                <a:latin typeface="Arial" panose="020B0604020202020204" pitchFamily="34" charset="0"/>
              </a:defRPr>
            </a:lvl1pPr>
            <a:lvl2pPr eaLnBrk="0" hangingPunct="0">
              <a:tabLst>
                <a:tab pos="549275" algn="dec"/>
              </a:tabLst>
              <a:defRPr>
                <a:solidFill>
                  <a:schemeClr val="tx1"/>
                </a:solidFill>
                <a:latin typeface="Arial" panose="020B0604020202020204" pitchFamily="34" charset="0"/>
              </a:defRPr>
            </a:lvl2pPr>
            <a:lvl3pPr eaLnBrk="0" hangingPunct="0">
              <a:tabLst>
                <a:tab pos="549275" algn="dec"/>
              </a:tabLst>
              <a:defRPr>
                <a:solidFill>
                  <a:schemeClr val="tx1"/>
                </a:solidFill>
                <a:latin typeface="Arial" panose="020B0604020202020204" pitchFamily="34" charset="0"/>
              </a:defRPr>
            </a:lvl3pPr>
            <a:lvl4pPr eaLnBrk="0" hangingPunct="0">
              <a:tabLst>
                <a:tab pos="549275" algn="dec"/>
              </a:tabLst>
              <a:defRPr>
                <a:solidFill>
                  <a:schemeClr val="tx1"/>
                </a:solidFill>
                <a:latin typeface="Arial" panose="020B0604020202020204" pitchFamily="34" charset="0"/>
              </a:defRPr>
            </a:lvl4pPr>
            <a:lvl5pPr eaLnBrk="0" hangingPunct="0">
              <a:tabLst>
                <a:tab pos="549275" algn="dec"/>
              </a:tabLst>
              <a:defRPr>
                <a:solidFill>
                  <a:schemeClr val="tx1"/>
                </a:solidFill>
                <a:latin typeface="Arial" panose="020B0604020202020204" pitchFamily="34" charset="0"/>
              </a:defRPr>
            </a:lvl5pPr>
            <a:lvl6pPr eaLnBrk="0" fontAlgn="base" hangingPunct="0">
              <a:spcBef>
                <a:spcPct val="0"/>
              </a:spcBef>
              <a:spcAft>
                <a:spcPct val="0"/>
              </a:spcAft>
              <a:tabLst>
                <a:tab pos="549275" algn="dec"/>
              </a:tabLst>
              <a:defRPr>
                <a:solidFill>
                  <a:schemeClr val="tx1"/>
                </a:solidFill>
                <a:latin typeface="Arial" panose="020B0604020202020204" pitchFamily="34" charset="0"/>
              </a:defRPr>
            </a:lvl6pPr>
            <a:lvl7pPr eaLnBrk="0" fontAlgn="base" hangingPunct="0">
              <a:spcBef>
                <a:spcPct val="0"/>
              </a:spcBef>
              <a:spcAft>
                <a:spcPct val="0"/>
              </a:spcAft>
              <a:tabLst>
                <a:tab pos="549275" algn="dec"/>
              </a:tabLst>
              <a:defRPr>
                <a:solidFill>
                  <a:schemeClr val="tx1"/>
                </a:solidFill>
                <a:latin typeface="Arial" panose="020B0604020202020204" pitchFamily="34" charset="0"/>
              </a:defRPr>
            </a:lvl7pPr>
            <a:lvl8pPr eaLnBrk="0" fontAlgn="base" hangingPunct="0">
              <a:spcBef>
                <a:spcPct val="0"/>
              </a:spcBef>
              <a:spcAft>
                <a:spcPct val="0"/>
              </a:spcAft>
              <a:tabLst>
                <a:tab pos="549275" algn="dec"/>
              </a:tabLst>
              <a:defRPr>
                <a:solidFill>
                  <a:schemeClr val="tx1"/>
                </a:solidFill>
                <a:latin typeface="Arial" panose="020B0604020202020204" pitchFamily="34" charset="0"/>
              </a:defRPr>
            </a:lvl8pPr>
            <a:lvl9pPr eaLnBrk="0" fontAlgn="base" hangingPunct="0">
              <a:spcBef>
                <a:spcPct val="0"/>
              </a:spcBef>
              <a:spcAft>
                <a:spcPct val="0"/>
              </a:spcAft>
              <a:tabLst>
                <a:tab pos="549275" algn="dec"/>
              </a:tabLst>
              <a:defRPr>
                <a:solidFill>
                  <a:schemeClr val="tx1"/>
                </a:solidFill>
                <a:latin typeface="Arial" panose="020B0604020202020204" pitchFamily="34" charset="0"/>
              </a:defRPr>
            </a:lvl9pPr>
          </a:lstStyle>
          <a:p>
            <a:pPr marL="0" marR="0" lvl="0" indent="0" algn="just" defTabSz="914400" rtl="0" eaLnBrk="0" fontAlgn="base" latinLnBrk="0" hangingPunct="0">
              <a:lnSpc>
                <a:spcPct val="100000"/>
              </a:lnSpc>
              <a:spcBef>
                <a:spcPct val="0"/>
              </a:spcBef>
              <a:spcAft>
                <a:spcPct val="0"/>
              </a:spcAft>
              <a:buClrTx/>
              <a:buSzTx/>
              <a:buFontTx/>
              <a:buNone/>
              <a:tabLst>
                <a:tab pos="549275" algn="dec"/>
              </a:tabLst>
            </a:pPr>
            <a:r>
              <a:rPr kumimoji="0" lang="de-DE" altLang="de-DE" sz="1000" b="1" i="0" u="none" strike="noStrike" cap="none" normalizeH="0" baseline="0" dirty="0">
                <a:ln>
                  <a:noFill/>
                </a:ln>
                <a:solidFill>
                  <a:srgbClr val="000000"/>
                </a:solidFill>
                <a:effectLst/>
                <a:latin typeface="Arial" panose="020B0604020202020204" pitchFamily="34" charset="0"/>
                <a:ea typeface="Times New Roman" panose="02020603050405020304" pitchFamily="18" charset="0"/>
              </a:rPr>
              <a:t>Relevante </a:t>
            </a:r>
            <a:r>
              <a:rPr kumimoji="0" lang="de-DE" altLang="de-DE" sz="1000" b="1" i="0" u="none" strike="noStrike" cap="none" normalizeH="0" baseline="0" dirty="0" err="1" smtClean="0">
                <a:ln>
                  <a:noFill/>
                </a:ln>
                <a:solidFill>
                  <a:srgbClr val="000000"/>
                </a:solidFill>
                <a:effectLst/>
                <a:latin typeface="Arial" panose="020B0604020202020204" pitchFamily="34" charset="0"/>
                <a:ea typeface="Times New Roman" panose="02020603050405020304" pitchFamily="18" charset="0"/>
              </a:rPr>
              <a:t>Stabilisotopenverhältnisse</a:t>
            </a:r>
            <a:r>
              <a:rPr kumimoji="0" lang="de-DE" altLang="de-DE" sz="1000" b="1" i="0" u="none" strike="noStrike" cap="none" normalizeH="0" baseline="0" dirty="0" smtClean="0">
                <a:ln>
                  <a:noFill/>
                </a:ln>
                <a:solidFill>
                  <a:srgbClr val="000000"/>
                </a:solidFill>
                <a:effectLst/>
                <a:latin typeface="Arial" panose="020B0604020202020204" pitchFamily="34" charset="0"/>
                <a:ea typeface="Times New Roman" panose="02020603050405020304" pitchFamily="18" charset="0"/>
              </a:rPr>
              <a:t> </a:t>
            </a:r>
            <a:r>
              <a:rPr kumimoji="0" lang="de-DE" altLang="de-DE" sz="1000" b="1" i="0" u="none" strike="noStrike" cap="none" normalizeH="0" baseline="0" dirty="0">
                <a:ln>
                  <a:noFill/>
                </a:ln>
                <a:solidFill>
                  <a:srgbClr val="000000"/>
                </a:solidFill>
                <a:effectLst/>
                <a:latin typeface="Arial" panose="020B0604020202020204" pitchFamily="34" charset="0"/>
                <a:ea typeface="Times New Roman" panose="02020603050405020304" pitchFamily="18" charset="0"/>
              </a:rPr>
              <a:t>von Alkohol und Wasser in Weinen aus Europa [Christoph et al., 2015]</a:t>
            </a:r>
            <a:endParaRPr kumimoji="0" lang="de-AT" altLang="de-DE" sz="600" b="0" i="0" u="none" strike="noStrike" cap="none" normalizeH="0" baseline="0" dirty="0">
              <a:ln>
                <a:noFill/>
              </a:ln>
              <a:solidFill>
                <a:schemeClr val="tx1"/>
              </a:solidFill>
              <a:effectLst/>
              <a:latin typeface="Arial" panose="020B0604020202020204"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tab pos="549275" algn="dec"/>
              </a:tabLst>
            </a:pPr>
            <a:r>
              <a:rPr kumimoji="0" lang="en-US" altLang="de-DE" sz="1000" b="0" i="0" u="none" strike="noStrike" cap="none" normalizeH="0" baseline="30000" dirty="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*1</a:t>
            </a:r>
            <a:r>
              <a:rPr kumimoji="0" lang="en-US" altLang="de-DE" sz="1000" b="0" i="0" u="none" strike="noStrike" cap="none" normalizeH="0" baseline="0" dirty="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1992 – 2001 [Christoph, </a:t>
            </a:r>
            <a:r>
              <a:rPr kumimoji="0" lang="de-DE" altLang="de-DE" sz="1000" b="0" i="0" u="none" strike="noStrike" cap="none" normalizeH="0" baseline="0" dirty="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2003]</a:t>
            </a:r>
            <a:r>
              <a:rPr kumimoji="0" lang="en-US" altLang="de-DE" sz="1000" b="0" i="0" u="none" strike="noStrike" cap="none" normalizeH="0" baseline="30000" dirty="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*2</a:t>
            </a:r>
            <a:r>
              <a:rPr kumimoji="0" lang="en-US" altLang="de-DE" sz="1000" b="0" i="0" u="none" strike="noStrike" cap="none" normalizeH="0" baseline="0" dirty="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1997 – 2001 [Christoph, </a:t>
            </a:r>
            <a:r>
              <a:rPr kumimoji="0" lang="de-DE" altLang="de-DE" sz="1000" b="0" i="0" u="none" strike="noStrike" cap="none" normalizeH="0" baseline="0" dirty="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2003]</a:t>
            </a:r>
            <a:r>
              <a:rPr kumimoji="0" lang="de-DE" altLang="de-DE" sz="1000" b="0" i="0" u="none" strike="noStrike" cap="none" normalizeH="0" baseline="30000" dirty="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*3</a:t>
            </a:r>
            <a:r>
              <a:rPr kumimoji="0" lang="de-DE" altLang="de-DE" sz="1000" b="0" i="0" u="none" strike="noStrike" cap="none" normalizeH="0" baseline="0" dirty="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2002 aus Boxplot-Darstellung [</a:t>
            </a:r>
            <a:r>
              <a:rPr kumimoji="0" lang="de-DE" altLang="de-DE" sz="1000" b="0" i="0" u="none" strike="noStrike" cap="none" normalizeH="0" baseline="0" dirty="0" err="1">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Capron</a:t>
            </a:r>
            <a:r>
              <a:rPr kumimoji="0" lang="de-DE" altLang="de-DE" sz="1000" b="0" i="0" u="none" strike="noStrike" cap="none" normalizeH="0" baseline="0" dirty="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et al., 2007]</a:t>
            </a:r>
            <a:r>
              <a:rPr kumimoji="0" lang="de-DE" altLang="de-DE" sz="1000" b="0" i="0" u="none" strike="noStrike" cap="none" normalizeH="0" baseline="30000" dirty="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*4</a:t>
            </a:r>
            <a:r>
              <a:rPr kumimoji="0" lang="de-DE" altLang="de-DE" sz="1000" b="0" i="0" u="none" strike="noStrike" cap="none" normalizeH="0" baseline="0" dirty="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[Christoph et al., 2003 und 2015]</a:t>
            </a:r>
            <a:r>
              <a:rPr kumimoji="0" lang="de-AT" altLang="de-DE" sz="600" b="0" i="0" u="none" strike="noStrike" cap="none" normalizeH="0" baseline="0" dirty="0">
                <a:ln>
                  <a:noFill/>
                </a:ln>
                <a:solidFill>
                  <a:schemeClr val="tx1"/>
                </a:solidFill>
                <a:effectLst/>
              </a:rPr>
              <a:t> </a:t>
            </a:r>
            <a:endParaRPr kumimoji="0" lang="de-AT" altLang="de-DE" sz="1800" b="0" i="0" u="none" strike="noStrike" cap="none" normalizeH="0" baseline="0" dirty="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2446452643"/>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Grafik 30">
            <a:extLst>
              <a:ext uri="{FF2B5EF4-FFF2-40B4-BE49-F238E27FC236}">
                <a16:creationId xmlns:a16="http://schemas.microsoft.com/office/drawing/2014/main" id="{4C45E486-8BCD-4BD7-B8A4-51798092C01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r="22633"/>
          <a:stretch>
            <a:fillRect/>
          </a:stretch>
        </p:blipFill>
        <p:spPr bwMode="auto">
          <a:xfrm>
            <a:off x="1422083" y="148687"/>
            <a:ext cx="4978717" cy="51610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Textfeld 7">
            <a:extLst>
              <a:ext uri="{FF2B5EF4-FFF2-40B4-BE49-F238E27FC236}">
                <a16:creationId xmlns:a16="http://schemas.microsoft.com/office/drawing/2014/main" id="{01135511-DE6F-452F-A4D4-CA1C1639DFD4}"/>
              </a:ext>
            </a:extLst>
          </p:cNvPr>
          <p:cNvSpPr txBox="1"/>
          <p:nvPr/>
        </p:nvSpPr>
        <p:spPr>
          <a:xfrm>
            <a:off x="6644640" y="1813560"/>
            <a:ext cx="2034540" cy="646331"/>
          </a:xfrm>
          <a:prstGeom prst="rect">
            <a:avLst/>
          </a:prstGeom>
          <a:noFill/>
        </p:spPr>
        <p:txBody>
          <a:bodyPr wrap="square" rtlCol="0">
            <a:spAutoFit/>
          </a:bodyPr>
          <a:lstStyle/>
          <a:p>
            <a:r>
              <a:rPr lang="de-AT" dirty="0" err="1"/>
              <a:t>Diskriminanz</a:t>
            </a:r>
            <a:r>
              <a:rPr lang="de-AT" dirty="0"/>
              <a:t> nach Herkunft</a:t>
            </a:r>
          </a:p>
        </p:txBody>
      </p:sp>
    </p:spTree>
    <p:extLst>
      <p:ext uri="{BB962C8B-B14F-4D97-AF65-F5344CB8AC3E}">
        <p14:creationId xmlns:p14="http://schemas.microsoft.com/office/powerpoint/2010/main" val="868516055"/>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Grafik 29">
            <a:extLst>
              <a:ext uri="{FF2B5EF4-FFF2-40B4-BE49-F238E27FC236}">
                <a16:creationId xmlns:a16="http://schemas.microsoft.com/office/drawing/2014/main" id="{18739B4B-E760-481E-B8C1-C9D5B938438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r="23334"/>
          <a:stretch>
            <a:fillRect/>
          </a:stretch>
        </p:blipFill>
        <p:spPr bwMode="auto">
          <a:xfrm>
            <a:off x="1178243" y="195263"/>
            <a:ext cx="4971097" cy="51807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feld 4">
            <a:extLst>
              <a:ext uri="{FF2B5EF4-FFF2-40B4-BE49-F238E27FC236}">
                <a16:creationId xmlns:a16="http://schemas.microsoft.com/office/drawing/2014/main" id="{06C8187E-329F-43A9-9AF3-3C5A77B3D758}"/>
              </a:ext>
            </a:extLst>
          </p:cNvPr>
          <p:cNvSpPr txBox="1"/>
          <p:nvPr/>
        </p:nvSpPr>
        <p:spPr>
          <a:xfrm>
            <a:off x="6644640" y="1813560"/>
            <a:ext cx="2034540" cy="646331"/>
          </a:xfrm>
          <a:prstGeom prst="rect">
            <a:avLst/>
          </a:prstGeom>
          <a:noFill/>
        </p:spPr>
        <p:txBody>
          <a:bodyPr wrap="square" rtlCol="0">
            <a:spAutoFit/>
          </a:bodyPr>
          <a:lstStyle/>
          <a:p>
            <a:r>
              <a:rPr lang="de-AT" dirty="0" err="1"/>
              <a:t>Diskriminanz</a:t>
            </a:r>
            <a:r>
              <a:rPr lang="de-AT" dirty="0"/>
              <a:t> nach Jahrgang</a:t>
            </a:r>
          </a:p>
        </p:txBody>
      </p:sp>
    </p:spTree>
    <p:extLst>
      <p:ext uri="{BB962C8B-B14F-4D97-AF65-F5344CB8AC3E}">
        <p14:creationId xmlns:p14="http://schemas.microsoft.com/office/powerpoint/2010/main" val="366218125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17354" y="455929"/>
            <a:ext cx="5548214" cy="607115"/>
          </a:xfrm>
        </p:spPr>
        <p:txBody>
          <a:bodyPr/>
          <a:lstStyle/>
          <a:p>
            <a:r>
              <a:rPr lang="de-DE" dirty="0" err="1"/>
              <a:t>Istotope</a:t>
            </a:r>
            <a:endParaRPr lang="de-DE" dirty="0"/>
          </a:p>
        </p:txBody>
      </p:sp>
      <p:sp>
        <p:nvSpPr>
          <p:cNvPr id="3" name="Inhaltsplatzhalter 2"/>
          <p:cNvSpPr>
            <a:spLocks noGrp="1"/>
          </p:cNvSpPr>
          <p:nvPr>
            <p:ph sz="half" idx="1"/>
          </p:nvPr>
        </p:nvSpPr>
        <p:spPr>
          <a:xfrm>
            <a:off x="356394" y="1064691"/>
            <a:ext cx="5350986" cy="2925623"/>
          </a:xfrm>
        </p:spPr>
        <p:txBody>
          <a:bodyPr/>
          <a:lstStyle/>
          <a:p>
            <a:pPr marL="0" indent="0">
              <a:buNone/>
            </a:pPr>
            <a:r>
              <a:rPr lang="de-DE" sz="1800" dirty="0">
                <a:latin typeface="+mj-lt"/>
              </a:rPr>
              <a:t>Als </a:t>
            </a:r>
            <a:r>
              <a:rPr lang="de-DE" sz="1800" b="1" dirty="0">
                <a:latin typeface="+mj-lt"/>
              </a:rPr>
              <a:t>Isotope</a:t>
            </a:r>
            <a:r>
              <a:rPr lang="de-DE" sz="1800" dirty="0">
                <a:latin typeface="+mj-lt"/>
              </a:rPr>
              <a:t> bezeichnet man Atomarten, deren Atomkerne gleich viele Protonen, aber unterschiedlich viele Neutronen enthalten. Sie haben die gleiche Ordnungszahl, stellen daher das gleiche Element dar, weisen aber verschiedene Massenzahlen auf.</a:t>
            </a:r>
          </a:p>
          <a:p>
            <a:pPr marL="0" indent="0" algn="just">
              <a:buNone/>
            </a:pPr>
            <a:endParaRPr lang="de-DE" sz="1000" dirty="0">
              <a:latin typeface="+mj-lt"/>
            </a:endParaRPr>
          </a:p>
          <a:p>
            <a:pPr marL="0" indent="0">
              <a:buNone/>
            </a:pPr>
            <a:r>
              <a:rPr lang="de-DE" dirty="0">
                <a:latin typeface="+mj-lt"/>
              </a:rPr>
              <a:t>Als </a:t>
            </a:r>
            <a:r>
              <a:rPr lang="de-DE" dirty="0" err="1">
                <a:latin typeface="+mj-lt"/>
              </a:rPr>
              <a:t>Stabilisotope</a:t>
            </a:r>
            <a:r>
              <a:rPr lang="de-DE" dirty="0">
                <a:latin typeface="+mj-lt"/>
              </a:rPr>
              <a:t> (für uns interessant) werden solche Elemente bezeichnet, die keine Halbwertszeit haben und somit nicht zerfallen. </a:t>
            </a:r>
          </a:p>
        </p:txBody>
      </p:sp>
      <p:pic>
        <p:nvPicPr>
          <p:cNvPr id="4" name="Grafik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867400" y="1536779"/>
            <a:ext cx="3013551" cy="3013551"/>
          </a:xfrm>
          <a:prstGeom prst="rect">
            <a:avLst/>
          </a:prstGeom>
        </p:spPr>
      </p:pic>
    </p:spTree>
    <p:extLst>
      <p:ext uri="{BB962C8B-B14F-4D97-AF65-F5344CB8AC3E}">
        <p14:creationId xmlns:p14="http://schemas.microsoft.com/office/powerpoint/2010/main" val="2639353102"/>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361AF40-FA51-4428-B6C0-E11AC5FEBCD1}"/>
              </a:ext>
            </a:extLst>
          </p:cNvPr>
          <p:cNvSpPr>
            <a:spLocks noGrp="1"/>
          </p:cNvSpPr>
          <p:nvPr>
            <p:ph type="title"/>
          </p:nvPr>
        </p:nvSpPr>
        <p:spPr>
          <a:xfrm>
            <a:off x="417355" y="266752"/>
            <a:ext cx="5548214" cy="607115"/>
          </a:xfrm>
        </p:spPr>
        <p:txBody>
          <a:bodyPr/>
          <a:lstStyle/>
          <a:p>
            <a:r>
              <a:rPr lang="de-AT" dirty="0"/>
              <a:t>Interpretation</a:t>
            </a:r>
          </a:p>
        </p:txBody>
      </p:sp>
      <p:sp>
        <p:nvSpPr>
          <p:cNvPr id="3" name="Inhaltsplatzhalter 2">
            <a:extLst>
              <a:ext uri="{FF2B5EF4-FFF2-40B4-BE49-F238E27FC236}">
                <a16:creationId xmlns:a16="http://schemas.microsoft.com/office/drawing/2014/main" id="{8F45DBDD-F17C-4176-AD88-21850846F061}"/>
              </a:ext>
            </a:extLst>
          </p:cNvPr>
          <p:cNvSpPr>
            <a:spLocks noGrp="1"/>
          </p:cNvSpPr>
          <p:nvPr>
            <p:ph sz="half" idx="1"/>
          </p:nvPr>
        </p:nvSpPr>
        <p:spPr>
          <a:xfrm>
            <a:off x="366712" y="969387"/>
            <a:ext cx="8410575" cy="2925623"/>
          </a:xfrm>
        </p:spPr>
        <p:txBody>
          <a:bodyPr/>
          <a:lstStyle/>
          <a:p>
            <a:r>
              <a:rPr lang="de-AT" dirty="0"/>
              <a:t>Aufgrund dieser teilweise </a:t>
            </a:r>
            <a:r>
              <a:rPr lang="de-AT" dirty="0" smtClean="0"/>
              <a:t>großen </a:t>
            </a:r>
            <a:r>
              <a:rPr lang="de-AT" dirty="0"/>
              <a:t>Jahrgangsunterschiede macht es wenig Sinn </a:t>
            </a:r>
            <a:r>
              <a:rPr lang="de-AT" dirty="0" smtClean="0"/>
              <a:t>Datensätze </a:t>
            </a:r>
            <a:r>
              <a:rPr lang="de-AT" dirty="0"/>
              <a:t>über mehrere Jahre zu betrachtet.</a:t>
            </a:r>
          </a:p>
          <a:p>
            <a:r>
              <a:rPr lang="de-AT" dirty="0"/>
              <a:t>Die Datenbank muss jährlich gefüllt werden</a:t>
            </a:r>
          </a:p>
          <a:p>
            <a:r>
              <a:rPr lang="de-AT" dirty="0"/>
              <a:t>Fast 1500 Proben / Jahr – europaweit</a:t>
            </a:r>
          </a:p>
          <a:p>
            <a:r>
              <a:rPr lang="de-AT" dirty="0"/>
              <a:t>Frankreich und Italien mit 400 Proben am meisten</a:t>
            </a:r>
          </a:p>
          <a:p>
            <a:r>
              <a:rPr lang="de-AT" dirty="0" err="1"/>
              <a:t>Mikrovinifizierungen</a:t>
            </a:r>
            <a:r>
              <a:rPr lang="de-AT" dirty="0"/>
              <a:t> 15-30 kg Trauben</a:t>
            </a:r>
          </a:p>
          <a:p>
            <a:r>
              <a:rPr lang="de-AT" dirty="0"/>
              <a:t>Harmonisierte </a:t>
            </a:r>
            <a:r>
              <a:rPr lang="de-AT" dirty="0" smtClean="0"/>
              <a:t>Datenbank</a:t>
            </a:r>
          </a:p>
          <a:p>
            <a:r>
              <a:rPr lang="de-AT" dirty="0" smtClean="0"/>
              <a:t>Für einzelne Jahrgänge und bei entsprechenden Referenzmaterial ist die Kontrolle über </a:t>
            </a:r>
            <a:r>
              <a:rPr lang="de-AT" dirty="0" err="1" smtClean="0"/>
              <a:t>Stabilisotopen</a:t>
            </a:r>
            <a:r>
              <a:rPr lang="de-AT" dirty="0" smtClean="0"/>
              <a:t> sehr wohl auch in Bezug auf die Herkunft möglich</a:t>
            </a:r>
            <a:endParaRPr lang="de-AT" dirty="0"/>
          </a:p>
        </p:txBody>
      </p:sp>
    </p:spTree>
    <p:extLst>
      <p:ext uri="{BB962C8B-B14F-4D97-AF65-F5344CB8AC3E}">
        <p14:creationId xmlns:p14="http://schemas.microsoft.com/office/powerpoint/2010/main" val="1077326850"/>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AT" dirty="0"/>
              <a:t>Interpretation</a:t>
            </a:r>
          </a:p>
        </p:txBody>
      </p:sp>
      <p:sp>
        <p:nvSpPr>
          <p:cNvPr id="3" name="Inhaltsplatzhalter 2"/>
          <p:cNvSpPr>
            <a:spLocks noGrp="1"/>
          </p:cNvSpPr>
          <p:nvPr>
            <p:ph sz="half" idx="1"/>
          </p:nvPr>
        </p:nvSpPr>
        <p:spPr>
          <a:xfrm>
            <a:off x="274320" y="1637268"/>
            <a:ext cx="8410575" cy="2925623"/>
          </a:xfrm>
        </p:spPr>
        <p:txBody>
          <a:bodyPr/>
          <a:lstStyle/>
          <a:p>
            <a:r>
              <a:rPr lang="de-AT" sz="1800" dirty="0"/>
              <a:t>Die Isotopenverhältnisse sind sehr stark von önologischen Verfahren (</a:t>
            </a:r>
            <a:r>
              <a:rPr lang="de-AT" sz="1800" dirty="0" err="1"/>
              <a:t>va</a:t>
            </a:r>
            <a:r>
              <a:rPr lang="de-AT" sz="1800" dirty="0"/>
              <a:t>. aber auch vom Erntezeitpunkt und Witterungsverhältnissen vor der Ernte) abhängig </a:t>
            </a:r>
            <a:r>
              <a:rPr lang="de-AT" sz="1800" dirty="0">
                <a:sym typeface="Wingdings" panose="05000000000000000000" pitchFamily="2" charset="2"/>
              </a:rPr>
              <a:t> daher schlechte Verwendbarkeit der Datenbank für kommerzielle Proben  unzureichende Aussagen</a:t>
            </a:r>
          </a:p>
          <a:p>
            <a:r>
              <a:rPr lang="de-AT" sz="1800" dirty="0">
                <a:sym typeface="Wingdings" panose="05000000000000000000" pitchFamily="2" charset="2"/>
              </a:rPr>
              <a:t>Herkunftsnachweis nur bei großen regionalen Unterschieden (wie Süd- und Nordausdehnung (z.B.: Süditalien zu Norditalien) gesichert möglich)</a:t>
            </a:r>
          </a:p>
          <a:p>
            <a:r>
              <a:rPr lang="de-AT" sz="1800" dirty="0">
                <a:sym typeface="Wingdings" panose="05000000000000000000" pitchFamily="2" charset="2"/>
              </a:rPr>
              <a:t>Datenaustausch mit anderen Herkunftsländern trotz gemeinsamen Projekt und Auftrag zur Harmonisierung bis jetzt kaum möglich (Deutsche Position vs. Französisch/Spanisch/Italienischer Position) </a:t>
            </a:r>
            <a:endParaRPr lang="de-AT" sz="1800" dirty="0"/>
          </a:p>
        </p:txBody>
      </p:sp>
    </p:spTree>
    <p:extLst>
      <p:ext uri="{BB962C8B-B14F-4D97-AF65-F5344CB8AC3E}">
        <p14:creationId xmlns:p14="http://schemas.microsoft.com/office/powerpoint/2010/main" val="142678043"/>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17354" y="569039"/>
            <a:ext cx="5548214" cy="607115"/>
          </a:xfrm>
        </p:spPr>
        <p:txBody>
          <a:bodyPr/>
          <a:lstStyle/>
          <a:p>
            <a:r>
              <a:rPr lang="de-AT" dirty="0"/>
              <a:t>NOTWENDIGKEITEN</a:t>
            </a:r>
          </a:p>
        </p:txBody>
      </p:sp>
      <p:sp>
        <p:nvSpPr>
          <p:cNvPr id="3" name="Inhaltsplatzhalter 2"/>
          <p:cNvSpPr>
            <a:spLocks noGrp="1"/>
          </p:cNvSpPr>
          <p:nvPr>
            <p:ph sz="half" idx="1"/>
          </p:nvPr>
        </p:nvSpPr>
        <p:spPr>
          <a:xfrm>
            <a:off x="417354" y="1215901"/>
            <a:ext cx="8410575" cy="2925623"/>
          </a:xfrm>
        </p:spPr>
        <p:txBody>
          <a:bodyPr/>
          <a:lstStyle/>
          <a:p>
            <a:r>
              <a:rPr lang="de-AT" dirty="0"/>
              <a:t>Weiterentwicklung der Datenbank hinsichtlich Verwendbarkeit der Daten </a:t>
            </a:r>
          </a:p>
          <a:p>
            <a:r>
              <a:rPr lang="de-AT" dirty="0"/>
              <a:t>Erforschung der Spezialsituation in Österreich (Alpen, Donau, etc.)</a:t>
            </a:r>
          </a:p>
          <a:p>
            <a:r>
              <a:rPr lang="de-AT" dirty="0"/>
              <a:t>Weitere Harmonisierung des Verfahrens (Herstellung der authentischen Proben und  zum Teil weitere Harmonisierung der Analysenmethoden (v.a. NMR basierender Methoden), Harmonisierung der statistischen Tools)</a:t>
            </a:r>
          </a:p>
          <a:p>
            <a:r>
              <a:rPr lang="de-AT" dirty="0"/>
              <a:t>EVALUIERUNG NEUER VERFAHREN UND METHODEN FÜR DEN HERKUNFTSNACHWEIS</a:t>
            </a:r>
          </a:p>
          <a:p>
            <a:endParaRPr lang="de-AT" dirty="0"/>
          </a:p>
        </p:txBody>
      </p:sp>
    </p:spTree>
    <p:extLst>
      <p:ext uri="{BB962C8B-B14F-4D97-AF65-F5344CB8AC3E}">
        <p14:creationId xmlns:p14="http://schemas.microsoft.com/office/powerpoint/2010/main" val="2517449003"/>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Grafik 4">
            <a:extLst>
              <a:ext uri="{FF2B5EF4-FFF2-40B4-BE49-F238E27FC236}">
                <a16:creationId xmlns:a16="http://schemas.microsoft.com/office/drawing/2014/main" id="{94DC2D92-11F7-45DF-B136-1C0CCFD406E7}"/>
              </a:ext>
            </a:extLst>
          </p:cNvPr>
          <p:cNvPicPr>
            <a:picLocks noChangeAspect="1"/>
          </p:cNvPicPr>
          <p:nvPr/>
        </p:nvPicPr>
        <p:blipFill>
          <a:blip r:embed="rId3"/>
          <a:stretch>
            <a:fillRect/>
          </a:stretch>
        </p:blipFill>
        <p:spPr>
          <a:xfrm>
            <a:off x="3624584" y="1363030"/>
            <a:ext cx="5513541" cy="3688080"/>
          </a:xfrm>
          <a:prstGeom prst="rect">
            <a:avLst/>
          </a:prstGeom>
        </p:spPr>
      </p:pic>
      <p:sp>
        <p:nvSpPr>
          <p:cNvPr id="6" name="Titel 1">
            <a:extLst>
              <a:ext uri="{FF2B5EF4-FFF2-40B4-BE49-F238E27FC236}">
                <a16:creationId xmlns:a16="http://schemas.microsoft.com/office/drawing/2014/main" id="{4C48195C-5E3A-44E4-AC94-C7E94ACD0DB7}"/>
              </a:ext>
            </a:extLst>
          </p:cNvPr>
          <p:cNvSpPr txBox="1">
            <a:spLocks/>
          </p:cNvSpPr>
          <p:nvPr/>
        </p:nvSpPr>
        <p:spPr>
          <a:xfrm>
            <a:off x="0" y="4685029"/>
            <a:ext cx="5548214" cy="607115"/>
          </a:xfrm>
          <a:prstGeom prst="rect">
            <a:avLst/>
          </a:prstGeom>
        </p:spPr>
        <p:txBody>
          <a:bodyPr anchor="b"/>
          <a:lstStyle>
            <a:lvl1pPr algn="l" defTabSz="457200" rtl="0" eaLnBrk="1" fontAlgn="base" hangingPunct="1">
              <a:spcBef>
                <a:spcPct val="0"/>
              </a:spcBef>
              <a:spcAft>
                <a:spcPct val="0"/>
              </a:spcAft>
              <a:defRPr sz="3200" kern="1200" cap="all" baseline="0">
                <a:solidFill>
                  <a:srgbClr val="007835"/>
                </a:solidFill>
                <a:latin typeface="+mn-lt"/>
                <a:ea typeface="+mj-ea"/>
                <a:cs typeface="+mj-cs"/>
              </a:defRPr>
            </a:lvl1pPr>
            <a:lvl2pPr algn="ctr" defTabSz="457200" rtl="0" eaLnBrk="1" fontAlgn="base" hangingPunct="1">
              <a:spcBef>
                <a:spcPct val="0"/>
              </a:spcBef>
              <a:spcAft>
                <a:spcPct val="0"/>
              </a:spcAft>
              <a:defRPr sz="4400">
                <a:solidFill>
                  <a:schemeClr val="tx1"/>
                </a:solidFill>
                <a:latin typeface="Arial" charset="0"/>
              </a:defRPr>
            </a:lvl2pPr>
            <a:lvl3pPr algn="ctr" defTabSz="457200" rtl="0" eaLnBrk="1" fontAlgn="base" hangingPunct="1">
              <a:spcBef>
                <a:spcPct val="0"/>
              </a:spcBef>
              <a:spcAft>
                <a:spcPct val="0"/>
              </a:spcAft>
              <a:defRPr sz="4400">
                <a:solidFill>
                  <a:schemeClr val="tx1"/>
                </a:solidFill>
                <a:latin typeface="Arial" charset="0"/>
              </a:defRPr>
            </a:lvl3pPr>
            <a:lvl4pPr algn="ctr" defTabSz="457200" rtl="0" eaLnBrk="1" fontAlgn="base" hangingPunct="1">
              <a:spcBef>
                <a:spcPct val="0"/>
              </a:spcBef>
              <a:spcAft>
                <a:spcPct val="0"/>
              </a:spcAft>
              <a:defRPr sz="4400">
                <a:solidFill>
                  <a:schemeClr val="tx1"/>
                </a:solidFill>
                <a:latin typeface="Arial" charset="0"/>
              </a:defRPr>
            </a:lvl4pPr>
            <a:lvl5pPr algn="ctr" defTabSz="457200" rtl="0" eaLnBrk="1" fontAlgn="base" hangingPunct="1">
              <a:spcBef>
                <a:spcPct val="0"/>
              </a:spcBef>
              <a:spcAft>
                <a:spcPct val="0"/>
              </a:spcAft>
              <a:defRPr sz="4400">
                <a:solidFill>
                  <a:schemeClr val="tx1"/>
                </a:solidFill>
                <a:latin typeface="Arial" charset="0"/>
              </a:defRPr>
            </a:lvl5pPr>
            <a:lvl6pPr marL="457200" algn="ctr" defTabSz="457200" rtl="0" eaLnBrk="1" fontAlgn="base" hangingPunct="1">
              <a:spcBef>
                <a:spcPct val="0"/>
              </a:spcBef>
              <a:spcAft>
                <a:spcPct val="0"/>
              </a:spcAft>
              <a:defRPr sz="4400">
                <a:solidFill>
                  <a:schemeClr val="tx1"/>
                </a:solidFill>
                <a:latin typeface="Arial" charset="0"/>
              </a:defRPr>
            </a:lvl6pPr>
            <a:lvl7pPr marL="914400" algn="ctr" defTabSz="457200" rtl="0" eaLnBrk="1" fontAlgn="base" hangingPunct="1">
              <a:spcBef>
                <a:spcPct val="0"/>
              </a:spcBef>
              <a:spcAft>
                <a:spcPct val="0"/>
              </a:spcAft>
              <a:defRPr sz="4400">
                <a:solidFill>
                  <a:schemeClr val="tx1"/>
                </a:solidFill>
                <a:latin typeface="Arial" charset="0"/>
              </a:defRPr>
            </a:lvl7pPr>
            <a:lvl8pPr marL="1371600" algn="ctr" defTabSz="457200" rtl="0" eaLnBrk="1" fontAlgn="base" hangingPunct="1">
              <a:spcBef>
                <a:spcPct val="0"/>
              </a:spcBef>
              <a:spcAft>
                <a:spcPct val="0"/>
              </a:spcAft>
              <a:defRPr sz="4400">
                <a:solidFill>
                  <a:schemeClr val="tx1"/>
                </a:solidFill>
                <a:latin typeface="Arial" charset="0"/>
              </a:defRPr>
            </a:lvl8pPr>
            <a:lvl9pPr marL="1828800" algn="ctr" defTabSz="457200" rtl="0" eaLnBrk="1" fontAlgn="base" hangingPunct="1">
              <a:spcBef>
                <a:spcPct val="0"/>
              </a:spcBef>
              <a:spcAft>
                <a:spcPct val="0"/>
              </a:spcAft>
              <a:defRPr sz="4400">
                <a:solidFill>
                  <a:schemeClr val="tx1"/>
                </a:solidFill>
                <a:latin typeface="Arial" charset="0"/>
              </a:defRPr>
            </a:lvl9pPr>
          </a:lstStyle>
          <a:p>
            <a:endParaRPr lang="de-AT" dirty="0"/>
          </a:p>
        </p:txBody>
      </p:sp>
      <p:sp>
        <p:nvSpPr>
          <p:cNvPr id="2" name="Titel 1">
            <a:extLst>
              <a:ext uri="{FF2B5EF4-FFF2-40B4-BE49-F238E27FC236}">
                <a16:creationId xmlns:a16="http://schemas.microsoft.com/office/drawing/2014/main" id="{E9426A0F-9AF8-4726-852E-1A413BF546D7}"/>
              </a:ext>
            </a:extLst>
          </p:cNvPr>
          <p:cNvSpPr>
            <a:spLocks noGrp="1"/>
          </p:cNvSpPr>
          <p:nvPr>
            <p:ph type="title"/>
          </p:nvPr>
        </p:nvSpPr>
        <p:spPr>
          <a:xfrm rot="20210593">
            <a:off x="117274" y="1285724"/>
            <a:ext cx="5548214" cy="607115"/>
          </a:xfrm>
        </p:spPr>
        <p:txBody>
          <a:bodyPr/>
          <a:lstStyle/>
          <a:p>
            <a:r>
              <a:rPr lang="de-AT" dirty="0" smtClean="0"/>
              <a:t>Einfluss </a:t>
            </a:r>
            <a:r>
              <a:rPr lang="de-AT" dirty="0"/>
              <a:t>von Klima und Boden</a:t>
            </a:r>
          </a:p>
        </p:txBody>
      </p:sp>
      <p:sp>
        <p:nvSpPr>
          <p:cNvPr id="7" name="Textfeld 6">
            <a:extLst>
              <a:ext uri="{FF2B5EF4-FFF2-40B4-BE49-F238E27FC236}">
                <a16:creationId xmlns:a16="http://schemas.microsoft.com/office/drawing/2014/main" id="{7211A49A-B314-4289-A678-0AB57B162BA3}"/>
              </a:ext>
            </a:extLst>
          </p:cNvPr>
          <p:cNvSpPr txBox="1"/>
          <p:nvPr/>
        </p:nvSpPr>
        <p:spPr>
          <a:xfrm>
            <a:off x="3680460" y="4774168"/>
            <a:ext cx="1783080" cy="369332"/>
          </a:xfrm>
          <a:prstGeom prst="rect">
            <a:avLst/>
          </a:prstGeom>
          <a:noFill/>
        </p:spPr>
        <p:txBody>
          <a:bodyPr wrap="square" rtlCol="0">
            <a:spAutoFit/>
          </a:bodyPr>
          <a:lstStyle/>
          <a:p>
            <a:r>
              <a:rPr lang="de-AT" dirty="0"/>
              <a:t>Heinrich 2016</a:t>
            </a:r>
          </a:p>
        </p:txBody>
      </p:sp>
      <p:sp>
        <p:nvSpPr>
          <p:cNvPr id="8" name="Textfeld 7">
            <a:extLst>
              <a:ext uri="{FF2B5EF4-FFF2-40B4-BE49-F238E27FC236}">
                <a16:creationId xmlns:a16="http://schemas.microsoft.com/office/drawing/2014/main" id="{F0FFED4A-1310-41A9-91FD-C933021A9E98}"/>
              </a:ext>
            </a:extLst>
          </p:cNvPr>
          <p:cNvSpPr txBox="1"/>
          <p:nvPr/>
        </p:nvSpPr>
        <p:spPr>
          <a:xfrm>
            <a:off x="1261555" y="4152265"/>
            <a:ext cx="1920240" cy="923330"/>
          </a:xfrm>
          <a:prstGeom prst="rect">
            <a:avLst/>
          </a:prstGeom>
          <a:noFill/>
        </p:spPr>
        <p:txBody>
          <a:bodyPr wrap="square" rtlCol="0">
            <a:spAutoFit/>
          </a:bodyPr>
          <a:lstStyle/>
          <a:p>
            <a:r>
              <a:rPr lang="de-AT" dirty="0"/>
              <a:t>Projekt mit der geologischen Bundesanstalt </a:t>
            </a:r>
          </a:p>
        </p:txBody>
      </p:sp>
    </p:spTree>
    <p:extLst>
      <p:ext uri="{BB962C8B-B14F-4D97-AF65-F5344CB8AC3E}">
        <p14:creationId xmlns:p14="http://schemas.microsoft.com/office/powerpoint/2010/main" val="3222620187"/>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Alternative Methoden müssen gesucht werden</a:t>
            </a:r>
            <a:endParaRPr lang="en-US" dirty="0"/>
          </a:p>
        </p:txBody>
      </p:sp>
      <p:sp>
        <p:nvSpPr>
          <p:cNvPr id="3" name="Inhaltsplatzhalter 2"/>
          <p:cNvSpPr>
            <a:spLocks noGrp="1"/>
          </p:cNvSpPr>
          <p:nvPr>
            <p:ph sz="half" idx="1"/>
          </p:nvPr>
        </p:nvSpPr>
        <p:spPr>
          <a:xfrm>
            <a:off x="417355" y="1472307"/>
            <a:ext cx="8658066" cy="2925623"/>
          </a:xfrm>
        </p:spPr>
        <p:txBody>
          <a:bodyPr/>
          <a:lstStyle/>
          <a:p>
            <a:r>
              <a:rPr lang="de-DE" dirty="0" smtClean="0"/>
              <a:t>2 laufende Projekte in </a:t>
            </a:r>
            <a:r>
              <a:rPr lang="de-DE" dirty="0" err="1" smtClean="0"/>
              <a:t>Koopertion</a:t>
            </a:r>
            <a:r>
              <a:rPr lang="de-DE" dirty="0" smtClean="0"/>
              <a:t> mit internationalen Instituten</a:t>
            </a:r>
          </a:p>
          <a:p>
            <a:endParaRPr lang="de-DE" dirty="0"/>
          </a:p>
          <a:p>
            <a:pPr marL="0" indent="0">
              <a:buNone/>
            </a:pPr>
            <a:endParaRPr lang="de-DE" dirty="0"/>
          </a:p>
        </p:txBody>
      </p:sp>
      <p:pic>
        <p:nvPicPr>
          <p:cNvPr id="4" name="Grafik 3"/>
          <p:cNvPicPr>
            <a:picLocks noChangeAspect="1"/>
          </p:cNvPicPr>
          <p:nvPr/>
        </p:nvPicPr>
        <p:blipFill>
          <a:blip r:embed="rId3"/>
          <a:stretch>
            <a:fillRect/>
          </a:stretch>
        </p:blipFill>
        <p:spPr>
          <a:xfrm>
            <a:off x="326025" y="2079422"/>
            <a:ext cx="4115165" cy="2381503"/>
          </a:xfrm>
          <a:prstGeom prst="rect">
            <a:avLst/>
          </a:prstGeom>
        </p:spPr>
      </p:pic>
      <p:pic>
        <p:nvPicPr>
          <p:cNvPr id="6" name="Grafik 5"/>
          <p:cNvPicPr>
            <a:picLocks noChangeAspect="1"/>
          </p:cNvPicPr>
          <p:nvPr/>
        </p:nvPicPr>
        <p:blipFill>
          <a:blip r:embed="rId4"/>
          <a:stretch>
            <a:fillRect/>
          </a:stretch>
        </p:blipFill>
        <p:spPr>
          <a:xfrm>
            <a:off x="4563913" y="2072992"/>
            <a:ext cx="4388784" cy="2457719"/>
          </a:xfrm>
          <a:prstGeom prst="rect">
            <a:avLst/>
          </a:prstGeom>
        </p:spPr>
      </p:pic>
      <p:sp>
        <p:nvSpPr>
          <p:cNvPr id="7" name="Textfeld 6"/>
          <p:cNvSpPr txBox="1"/>
          <p:nvPr/>
        </p:nvSpPr>
        <p:spPr>
          <a:xfrm>
            <a:off x="714827" y="4706507"/>
            <a:ext cx="3337560" cy="300082"/>
          </a:xfrm>
          <a:prstGeom prst="rect">
            <a:avLst/>
          </a:prstGeom>
          <a:noFill/>
        </p:spPr>
        <p:txBody>
          <a:bodyPr wrap="square" rtlCol="0">
            <a:spAutoFit/>
          </a:bodyPr>
          <a:lstStyle/>
          <a:p>
            <a:r>
              <a:rPr lang="de-DE" sz="1350" i="1" dirty="0" err="1" smtClean="0"/>
              <a:t>Baghari</a:t>
            </a:r>
            <a:r>
              <a:rPr lang="de-DE" sz="1350" i="1" dirty="0" smtClean="0"/>
              <a:t> et al. 2018</a:t>
            </a:r>
            <a:endParaRPr lang="en-US" sz="1350" i="1" dirty="0"/>
          </a:p>
        </p:txBody>
      </p:sp>
      <p:sp>
        <p:nvSpPr>
          <p:cNvPr id="8" name="Textfeld 7"/>
          <p:cNvSpPr txBox="1"/>
          <p:nvPr/>
        </p:nvSpPr>
        <p:spPr>
          <a:xfrm>
            <a:off x="4655353" y="4671882"/>
            <a:ext cx="3337560" cy="300082"/>
          </a:xfrm>
          <a:prstGeom prst="rect">
            <a:avLst/>
          </a:prstGeom>
          <a:noFill/>
        </p:spPr>
        <p:txBody>
          <a:bodyPr wrap="square" rtlCol="0">
            <a:spAutoFit/>
          </a:bodyPr>
          <a:lstStyle/>
          <a:p>
            <a:r>
              <a:rPr lang="de-DE" sz="1350" i="1" dirty="0" smtClean="0"/>
              <a:t>Horacek et al. 2018</a:t>
            </a:r>
            <a:endParaRPr lang="en-US" sz="1350" i="1" dirty="0"/>
          </a:p>
        </p:txBody>
      </p:sp>
    </p:spTree>
    <p:extLst>
      <p:ext uri="{BB962C8B-B14F-4D97-AF65-F5344CB8AC3E}">
        <p14:creationId xmlns:p14="http://schemas.microsoft.com/office/powerpoint/2010/main" val="781450507"/>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3" name="Group 22"/>
          <p:cNvGrpSpPr/>
          <p:nvPr/>
        </p:nvGrpSpPr>
        <p:grpSpPr>
          <a:xfrm>
            <a:off x="5617862" y="1547387"/>
            <a:ext cx="3240000" cy="1260000"/>
            <a:chOff x="5051794" y="1319420"/>
            <a:chExt cx="2994308" cy="1084887"/>
          </a:xfrm>
        </p:grpSpPr>
        <p:sp>
          <p:nvSpPr>
            <p:cNvPr id="14" name="Rectangle 13"/>
            <p:cNvSpPr/>
            <p:nvPr/>
          </p:nvSpPr>
          <p:spPr>
            <a:xfrm>
              <a:off x="5051794" y="1319420"/>
              <a:ext cx="2994308" cy="1084887"/>
            </a:xfrm>
            <a:prstGeom prst="rect">
              <a:avLst/>
            </a:prstGeom>
            <a:ln>
              <a:solidFill>
                <a:schemeClr val="tx1"/>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dirty="0"/>
            </a:p>
            <a:p>
              <a:pPr algn="ctr"/>
              <a:endParaRPr lang="en-US" dirty="0"/>
            </a:p>
            <a:p>
              <a:pPr algn="ctr"/>
              <a:endParaRPr lang="en-US" b="1" dirty="0">
                <a:latin typeface="Times New Roman" panose="02020603050405020304" pitchFamily="18" charset="0"/>
                <a:cs typeface="Times New Roman" panose="02020603050405020304" pitchFamily="18" charset="0"/>
              </a:endParaRPr>
            </a:p>
            <a:p>
              <a:pPr algn="ctr"/>
              <a:r>
                <a:rPr lang="en-US" b="1" dirty="0">
                  <a:latin typeface="Times New Roman" panose="02020603050405020304" pitchFamily="18" charset="0"/>
                  <a:cs typeface="Times New Roman" panose="02020603050405020304" pitchFamily="18" charset="0"/>
                </a:rPr>
                <a:t>South Africa </a:t>
              </a:r>
              <a:r>
                <a:rPr lang="en-ZA" b="1" dirty="0">
                  <a:latin typeface="Times New Roman" panose="02020603050405020304" pitchFamily="18" charset="0"/>
                  <a:cs typeface="Times New Roman" panose="02020603050405020304" pitchFamily="18" charset="0"/>
                </a:rPr>
                <a:t>(SA)</a:t>
              </a:r>
              <a:endParaRPr lang="en-US" b="1" dirty="0">
                <a:latin typeface="Times New Roman" panose="02020603050405020304" pitchFamily="18" charset="0"/>
                <a:cs typeface="Times New Roman" panose="02020603050405020304" pitchFamily="18" charset="0"/>
              </a:endParaRPr>
            </a:p>
          </p:txBody>
        </p:sp>
        <p:grpSp>
          <p:nvGrpSpPr>
            <p:cNvPr id="22" name="Group 21"/>
            <p:cNvGrpSpPr/>
            <p:nvPr/>
          </p:nvGrpSpPr>
          <p:grpSpPr>
            <a:xfrm>
              <a:off x="5243738" y="1385097"/>
              <a:ext cx="2654748" cy="330058"/>
              <a:chOff x="5243738" y="1385097"/>
              <a:chExt cx="2654748" cy="330058"/>
            </a:xfrm>
          </p:grpSpPr>
          <p:sp>
            <p:nvSpPr>
              <p:cNvPr id="19" name="Rectangle 18"/>
              <p:cNvSpPr/>
              <p:nvPr/>
            </p:nvSpPr>
            <p:spPr>
              <a:xfrm>
                <a:off x="6210751" y="1394852"/>
                <a:ext cx="665402" cy="300212"/>
              </a:xfrm>
              <a:prstGeom prst="rect">
                <a:avLst/>
              </a:prstGeom>
              <a:solidFill>
                <a:schemeClr val="accent1">
                  <a:lumMod val="60000"/>
                  <a:lumOff val="40000"/>
                </a:schemeClr>
              </a:solidFill>
              <a:ln>
                <a:solidFill>
                  <a:schemeClr val="tx1"/>
                </a:solidFill>
              </a:ln>
            </p:spPr>
            <p:style>
              <a:lnRef idx="2">
                <a:schemeClr val="dk1"/>
              </a:lnRef>
              <a:fillRef idx="1">
                <a:schemeClr val="lt1"/>
              </a:fillRef>
              <a:effectRef idx="0">
                <a:schemeClr val="dk1"/>
              </a:effectRef>
              <a:fontRef idx="minor">
                <a:schemeClr val="dk1"/>
              </a:fontRef>
            </p:style>
            <p:txBody>
              <a:bodyPr rtlCol="0" anchor="ctr"/>
              <a:lstStyle/>
              <a:p>
                <a:pPr algn="ctr"/>
                <a:r>
                  <a:rPr lang="en-US" sz="1200" dirty="0" err="1">
                    <a:latin typeface="Times New Roman" panose="02020603050405020304" pitchFamily="18" charset="0"/>
                    <a:cs typeface="Times New Roman" panose="02020603050405020304" pitchFamily="18" charset="0"/>
                  </a:rPr>
                  <a:t>Villiera</a:t>
                </a:r>
                <a:endParaRPr lang="en-ZA" sz="1200" dirty="0">
                  <a:latin typeface="Times New Roman" panose="02020603050405020304" pitchFamily="18" charset="0"/>
                  <a:cs typeface="Times New Roman" panose="02020603050405020304" pitchFamily="18" charset="0"/>
                </a:endParaRPr>
              </a:p>
            </p:txBody>
          </p:sp>
          <p:sp>
            <p:nvSpPr>
              <p:cNvPr id="20" name="Rectangle 19"/>
              <p:cNvSpPr/>
              <p:nvPr/>
            </p:nvSpPr>
            <p:spPr>
              <a:xfrm>
                <a:off x="5243738" y="1405188"/>
                <a:ext cx="665402" cy="309967"/>
              </a:xfrm>
              <a:prstGeom prst="rect">
                <a:avLst/>
              </a:prstGeom>
              <a:solidFill>
                <a:schemeClr val="accent5">
                  <a:lumMod val="20000"/>
                  <a:lumOff val="80000"/>
                </a:schemeClr>
              </a:solidFill>
              <a:ln>
                <a:solidFill>
                  <a:schemeClr val="tx1"/>
                </a:solidFill>
              </a:ln>
            </p:spPr>
            <p:style>
              <a:lnRef idx="2">
                <a:schemeClr val="dk1"/>
              </a:lnRef>
              <a:fillRef idx="1">
                <a:schemeClr val="lt1"/>
              </a:fillRef>
              <a:effectRef idx="0">
                <a:schemeClr val="dk1"/>
              </a:effectRef>
              <a:fontRef idx="minor">
                <a:schemeClr val="dk1"/>
              </a:fontRef>
            </p:style>
            <p:txBody>
              <a:bodyPr rtlCol="0" anchor="ctr"/>
              <a:lstStyle/>
              <a:p>
                <a:pPr algn="ctr"/>
                <a:r>
                  <a:rPr lang="en-US" sz="1200" dirty="0" err="1">
                    <a:latin typeface="Times New Roman" panose="02020603050405020304" pitchFamily="18" charset="0"/>
                    <a:cs typeface="Times New Roman" panose="02020603050405020304" pitchFamily="18" charset="0"/>
                  </a:rPr>
                  <a:t>Reyneke</a:t>
                </a:r>
                <a:endParaRPr lang="en-ZA" sz="1200" dirty="0">
                  <a:latin typeface="Times New Roman" panose="02020603050405020304" pitchFamily="18" charset="0"/>
                  <a:cs typeface="Times New Roman" panose="02020603050405020304" pitchFamily="18" charset="0"/>
                </a:endParaRPr>
              </a:p>
            </p:txBody>
          </p:sp>
          <p:sp>
            <p:nvSpPr>
              <p:cNvPr id="21" name="Rectangle 20"/>
              <p:cNvSpPr/>
              <p:nvPr/>
            </p:nvSpPr>
            <p:spPr>
              <a:xfrm>
                <a:off x="7233084" y="1385097"/>
                <a:ext cx="665402" cy="309968"/>
              </a:xfrm>
              <a:prstGeom prst="rect">
                <a:avLst/>
              </a:prstGeom>
              <a:solidFill>
                <a:schemeClr val="accent1">
                  <a:lumMod val="75000"/>
                </a:schemeClr>
              </a:solidFill>
              <a:ln>
                <a:solidFill>
                  <a:schemeClr val="tx1"/>
                </a:solidFill>
              </a:ln>
            </p:spPr>
            <p:style>
              <a:lnRef idx="2">
                <a:schemeClr val="dk1"/>
              </a:lnRef>
              <a:fillRef idx="1">
                <a:schemeClr val="lt1"/>
              </a:fillRef>
              <a:effectRef idx="0">
                <a:schemeClr val="dk1"/>
              </a:effectRef>
              <a:fontRef idx="minor">
                <a:schemeClr val="dk1"/>
              </a:fontRef>
            </p:style>
            <p:txBody>
              <a:bodyPr rtlCol="0" anchor="ctr"/>
              <a:lstStyle/>
              <a:p>
                <a:pPr algn="ctr"/>
                <a:r>
                  <a:rPr lang="en-US" sz="1200" dirty="0">
                    <a:latin typeface="Times New Roman" panose="02020603050405020304" pitchFamily="18" charset="0"/>
                    <a:cs typeface="Times New Roman" panose="02020603050405020304" pitchFamily="18" charset="0"/>
                  </a:rPr>
                  <a:t>Stark-</a:t>
                </a:r>
                <a:r>
                  <a:rPr lang="en-US" sz="1200" dirty="0" err="1">
                    <a:latin typeface="Times New Roman" panose="02020603050405020304" pitchFamily="18" charset="0"/>
                    <a:cs typeface="Times New Roman" panose="02020603050405020304" pitchFamily="18" charset="0"/>
                  </a:rPr>
                  <a:t>konde</a:t>
                </a:r>
                <a:endParaRPr lang="en-ZA" sz="1200" dirty="0">
                  <a:latin typeface="Times New Roman" panose="02020603050405020304" pitchFamily="18" charset="0"/>
                  <a:cs typeface="Times New Roman" panose="02020603050405020304" pitchFamily="18" charset="0"/>
                </a:endParaRPr>
              </a:p>
            </p:txBody>
          </p:sp>
        </p:grpSp>
      </p:grpSp>
      <p:sp>
        <p:nvSpPr>
          <p:cNvPr id="2" name="Title 1"/>
          <p:cNvSpPr>
            <a:spLocks noGrp="1"/>
          </p:cNvSpPr>
          <p:nvPr>
            <p:ph type="title"/>
          </p:nvPr>
        </p:nvSpPr>
        <p:spPr>
          <a:xfrm>
            <a:off x="52925" y="-82746"/>
            <a:ext cx="9081198" cy="994172"/>
          </a:xfrm>
        </p:spPr>
        <p:txBody>
          <a:bodyPr>
            <a:normAutofit fontScale="90000"/>
          </a:bodyPr>
          <a:lstStyle/>
          <a:p>
            <a:pPr algn="l"/>
            <a:r>
              <a:rPr lang="en-US" dirty="0"/>
              <a:t/>
            </a:r>
            <a:br>
              <a:rPr lang="en-US" dirty="0"/>
            </a:br>
            <a:r>
              <a:rPr lang="en-US" sz="2700" b="1" cap="all" dirty="0" smtClean="0">
                <a:solidFill>
                  <a:srgbClr val="007835"/>
                </a:solidFill>
                <a:latin typeface="Arial" panose="020B0604020202020204" pitchFamily="34" charset="0"/>
                <a:cs typeface="Arial" panose="020B0604020202020204" pitchFamily="34" charset="0"/>
              </a:rPr>
              <a:t>SÜDAFRIKAPROJEKT</a:t>
            </a:r>
            <a:r>
              <a:rPr lang="en-US" sz="3000" b="1" dirty="0">
                <a:latin typeface="Times New Roman" panose="02020603050405020304" pitchFamily="18" charset="0"/>
                <a:cs typeface="Times New Roman" panose="02020603050405020304" pitchFamily="18" charset="0"/>
              </a:rPr>
              <a:t/>
            </a:r>
            <a:br>
              <a:rPr lang="en-US" sz="3000" b="1" dirty="0">
                <a:latin typeface="Times New Roman" panose="02020603050405020304" pitchFamily="18" charset="0"/>
                <a:cs typeface="Times New Roman" panose="02020603050405020304" pitchFamily="18" charset="0"/>
              </a:rPr>
            </a:br>
            <a:r>
              <a:rPr lang="en-ZA" sz="2700" dirty="0" smtClean="0">
                <a:latin typeface="Times New Roman" panose="02020603050405020304" pitchFamily="18" charset="0"/>
                <a:cs typeface="Times New Roman" panose="02020603050405020304" pitchFamily="18" charset="0"/>
              </a:rPr>
              <a:t> </a:t>
            </a:r>
            <a:r>
              <a:rPr lang="en-ZA" sz="2700" dirty="0">
                <a:latin typeface="Times New Roman" panose="02020603050405020304" pitchFamily="18" charset="0"/>
                <a:cs typeface="Times New Roman" panose="02020603050405020304" pitchFamily="18" charset="0"/>
              </a:rPr>
              <a:t/>
            </a:r>
            <a:br>
              <a:rPr lang="en-ZA" sz="2700" dirty="0">
                <a:latin typeface="Times New Roman" panose="02020603050405020304" pitchFamily="18" charset="0"/>
                <a:cs typeface="Times New Roman" panose="02020603050405020304" pitchFamily="18" charset="0"/>
              </a:rPr>
            </a:br>
            <a:endParaRPr lang="en-ZA" sz="2700"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a:xfrm>
            <a:off x="404827" y="2116393"/>
            <a:ext cx="8335298" cy="3793160"/>
          </a:xfrm>
        </p:spPr>
        <p:txBody>
          <a:bodyPr>
            <a:normAutofit/>
          </a:bodyPr>
          <a:lstStyle/>
          <a:p>
            <a:endParaRPr lang="en-US" sz="1800" dirty="0">
              <a:latin typeface="Times New Roman" panose="02020603050405020304" pitchFamily="18" charset="0"/>
              <a:cs typeface="Times New Roman" panose="02020603050405020304" pitchFamily="18" charset="0"/>
            </a:endParaRPr>
          </a:p>
          <a:p>
            <a:endParaRPr lang="en-US" sz="1800" dirty="0">
              <a:latin typeface="Times New Roman" panose="02020603050405020304" pitchFamily="18" charset="0"/>
              <a:cs typeface="Times New Roman" panose="02020603050405020304" pitchFamily="18" charset="0"/>
            </a:endParaRPr>
          </a:p>
          <a:p>
            <a:pPr marL="0" indent="0" algn="ctr">
              <a:buNone/>
            </a:pPr>
            <a:r>
              <a:rPr lang="en-ZA" sz="1800" dirty="0">
                <a:latin typeface="Times New Roman" panose="02020603050405020304" pitchFamily="18" charset="0"/>
                <a:cs typeface="Times New Roman" panose="02020603050405020304" pitchFamily="18" charset="0"/>
              </a:rPr>
              <a:t>                                                               </a:t>
            </a:r>
          </a:p>
          <a:p>
            <a:pPr marL="0" indent="0" algn="ctr">
              <a:buNone/>
            </a:pPr>
            <a:r>
              <a:rPr lang="en-ZA" sz="1800" dirty="0">
                <a:latin typeface="Times New Roman" panose="02020603050405020304" pitchFamily="18" charset="0"/>
                <a:cs typeface="Times New Roman" panose="02020603050405020304" pitchFamily="18" charset="0"/>
              </a:rPr>
              <a:t>                Grape destemming and crushing</a:t>
            </a:r>
          </a:p>
          <a:p>
            <a:pPr marL="0" indent="0" algn="ctr">
              <a:buNone/>
            </a:pPr>
            <a:endParaRPr lang="en-US" sz="1800" dirty="0">
              <a:latin typeface="Times New Roman" panose="02020603050405020304" pitchFamily="18" charset="0"/>
              <a:cs typeface="Times New Roman" panose="02020603050405020304" pitchFamily="18" charset="0"/>
            </a:endParaRPr>
          </a:p>
          <a:p>
            <a:pPr marL="0" indent="0" algn="ctr">
              <a:buNone/>
            </a:pPr>
            <a:r>
              <a:rPr lang="en-US" sz="1800" dirty="0">
                <a:latin typeface="Times New Roman" panose="02020603050405020304" pitchFamily="18" charset="0"/>
                <a:cs typeface="Times New Roman" panose="02020603050405020304" pitchFamily="18" charset="0"/>
              </a:rPr>
              <a:t>          Total genomic DNA extraction </a:t>
            </a:r>
          </a:p>
          <a:p>
            <a:pPr marL="0" indent="0" algn="r">
              <a:buNone/>
            </a:pPr>
            <a:endParaRPr lang="en-US" sz="1350" dirty="0">
              <a:latin typeface="Times New Roman" panose="02020603050405020304" pitchFamily="18" charset="0"/>
              <a:cs typeface="Times New Roman" panose="02020603050405020304" pitchFamily="18" charset="0"/>
            </a:endParaRPr>
          </a:p>
          <a:p>
            <a:pPr marL="0" indent="0" algn="r">
              <a:buNone/>
            </a:pPr>
            <a:endParaRPr lang="en-US" sz="1350" dirty="0">
              <a:latin typeface="Times New Roman" panose="02020603050405020304" pitchFamily="18" charset="0"/>
              <a:cs typeface="Times New Roman" panose="02020603050405020304" pitchFamily="18" charset="0"/>
            </a:endParaRPr>
          </a:p>
          <a:p>
            <a:pPr marL="0" indent="0" algn="r">
              <a:buNone/>
            </a:pPr>
            <a:endParaRPr lang="en-US" sz="1350" dirty="0">
              <a:latin typeface="Times New Roman" panose="02020603050405020304" pitchFamily="18" charset="0"/>
              <a:cs typeface="Times New Roman" panose="02020603050405020304" pitchFamily="18" charset="0"/>
            </a:endParaRPr>
          </a:p>
          <a:p>
            <a:pPr marL="0" indent="0" algn="r">
              <a:buNone/>
            </a:pPr>
            <a:r>
              <a:rPr lang="en-US" sz="1350" dirty="0" err="1">
                <a:latin typeface="Times New Roman" panose="02020603050405020304" pitchFamily="18" charset="0"/>
                <a:cs typeface="Times New Roman" panose="02020603050405020304" pitchFamily="18" charset="0"/>
              </a:rPr>
              <a:t>Slabbert</a:t>
            </a:r>
            <a:r>
              <a:rPr lang="en-US" sz="1350" dirty="0">
                <a:latin typeface="Times New Roman" panose="02020603050405020304" pitchFamily="18" charset="0"/>
                <a:cs typeface="Times New Roman" panose="02020603050405020304" pitchFamily="18" charset="0"/>
              </a:rPr>
              <a:t> </a:t>
            </a:r>
            <a:r>
              <a:rPr lang="en-US" sz="1350" i="1" dirty="0">
                <a:latin typeface="Times New Roman" panose="02020603050405020304" pitchFamily="18" charset="0"/>
                <a:cs typeface="Times New Roman" panose="02020603050405020304" pitchFamily="18" charset="0"/>
              </a:rPr>
              <a:t>et al</a:t>
            </a:r>
            <a:r>
              <a:rPr lang="en-US" sz="1350" dirty="0">
                <a:latin typeface="Times New Roman" panose="02020603050405020304" pitchFamily="18" charset="0"/>
                <a:cs typeface="Times New Roman" panose="02020603050405020304" pitchFamily="18" charset="0"/>
              </a:rPr>
              <a:t>., 2010</a:t>
            </a:r>
            <a:endParaRPr lang="en-ZA" sz="1350" dirty="0">
              <a:latin typeface="Times New Roman" panose="02020603050405020304" pitchFamily="18" charset="0"/>
              <a:cs typeface="Times New Roman" panose="02020603050405020304" pitchFamily="18" charset="0"/>
            </a:endParaRPr>
          </a:p>
          <a:p>
            <a:pPr marL="0" indent="0" algn="ctr">
              <a:buNone/>
            </a:pPr>
            <a:endParaRPr lang="en-ZA" dirty="0"/>
          </a:p>
          <a:p>
            <a:pPr marL="0" indent="0">
              <a:buNone/>
            </a:pPr>
            <a:endParaRPr lang="en-ZA" dirty="0"/>
          </a:p>
        </p:txBody>
      </p:sp>
      <p:grpSp>
        <p:nvGrpSpPr>
          <p:cNvPr id="25" name="Group 24"/>
          <p:cNvGrpSpPr/>
          <p:nvPr/>
        </p:nvGrpSpPr>
        <p:grpSpPr>
          <a:xfrm>
            <a:off x="287090" y="1517607"/>
            <a:ext cx="3240000" cy="1260000"/>
            <a:chOff x="1693318" y="1337951"/>
            <a:chExt cx="2824287" cy="1228981"/>
          </a:xfrm>
        </p:grpSpPr>
        <p:sp>
          <p:nvSpPr>
            <p:cNvPr id="5" name="Rectangle 4"/>
            <p:cNvSpPr/>
            <p:nvPr/>
          </p:nvSpPr>
          <p:spPr>
            <a:xfrm>
              <a:off x="1693318" y="1337951"/>
              <a:ext cx="2824287" cy="1228981"/>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dirty="0">
                <a:latin typeface="Times New Roman" panose="02020603050405020304" pitchFamily="18" charset="0"/>
                <a:cs typeface="Times New Roman" panose="02020603050405020304" pitchFamily="18" charset="0"/>
              </a:endParaRPr>
            </a:p>
            <a:p>
              <a:pPr algn="ctr"/>
              <a:endParaRPr lang="en-US" dirty="0">
                <a:latin typeface="Times New Roman" panose="02020603050405020304" pitchFamily="18" charset="0"/>
                <a:cs typeface="Times New Roman" panose="02020603050405020304" pitchFamily="18" charset="0"/>
              </a:endParaRPr>
            </a:p>
            <a:p>
              <a:pPr algn="ctr"/>
              <a:endParaRPr lang="en-US" b="1" dirty="0">
                <a:latin typeface="Times New Roman" panose="02020603050405020304" pitchFamily="18" charset="0"/>
                <a:cs typeface="Times New Roman" panose="02020603050405020304" pitchFamily="18" charset="0"/>
              </a:endParaRPr>
            </a:p>
            <a:p>
              <a:pPr algn="ctr"/>
              <a:r>
                <a:rPr lang="en-US" b="1" dirty="0">
                  <a:latin typeface="Times New Roman" panose="02020603050405020304" pitchFamily="18" charset="0"/>
                  <a:cs typeface="Times New Roman" panose="02020603050405020304" pitchFamily="18" charset="0"/>
                </a:rPr>
                <a:t>Austria (AT)</a:t>
              </a:r>
              <a:endParaRPr lang="en-ZA" b="1" dirty="0">
                <a:latin typeface="Times New Roman" panose="02020603050405020304" pitchFamily="18" charset="0"/>
                <a:cs typeface="Times New Roman" panose="02020603050405020304" pitchFamily="18" charset="0"/>
              </a:endParaRPr>
            </a:p>
          </p:txBody>
        </p:sp>
        <p:grpSp>
          <p:nvGrpSpPr>
            <p:cNvPr id="24" name="Group 23"/>
            <p:cNvGrpSpPr/>
            <p:nvPr/>
          </p:nvGrpSpPr>
          <p:grpSpPr>
            <a:xfrm>
              <a:off x="1896238" y="1449792"/>
              <a:ext cx="2423133" cy="362092"/>
              <a:chOff x="1896238" y="1449792"/>
              <a:chExt cx="2423133" cy="362092"/>
            </a:xfrm>
          </p:grpSpPr>
          <p:sp>
            <p:nvSpPr>
              <p:cNvPr id="6" name="Rectangle 5"/>
              <p:cNvSpPr/>
              <p:nvPr/>
            </p:nvSpPr>
            <p:spPr>
              <a:xfrm>
                <a:off x="1896238" y="1460747"/>
                <a:ext cx="627619" cy="351137"/>
              </a:xfrm>
              <a:prstGeom prst="rect">
                <a:avLst/>
              </a:prstGeom>
              <a:solidFill>
                <a:schemeClr val="accent6">
                  <a:lumMod val="20000"/>
                  <a:lumOff val="80000"/>
                </a:schemeClr>
              </a:solidFill>
            </p:spPr>
            <p:style>
              <a:lnRef idx="2">
                <a:schemeClr val="dk1"/>
              </a:lnRef>
              <a:fillRef idx="1">
                <a:schemeClr val="lt1"/>
              </a:fillRef>
              <a:effectRef idx="0">
                <a:schemeClr val="dk1"/>
              </a:effectRef>
              <a:fontRef idx="minor">
                <a:schemeClr val="dk1"/>
              </a:fontRef>
            </p:style>
            <p:txBody>
              <a:bodyPr rtlCol="0" anchor="ctr"/>
              <a:lstStyle/>
              <a:p>
                <a:pPr algn="ctr"/>
                <a:r>
                  <a:rPr lang="de-DE" dirty="0">
                    <a:latin typeface="Times New Roman" panose="02020603050405020304" pitchFamily="18" charset="0"/>
                    <a:cs typeface="Times New Roman" panose="02020603050405020304" pitchFamily="18" charset="0"/>
                  </a:rPr>
                  <a:t>B</a:t>
                </a:r>
                <a:endParaRPr lang="en-ZA" dirty="0">
                  <a:latin typeface="Times New Roman" panose="02020603050405020304" pitchFamily="18" charset="0"/>
                  <a:cs typeface="Times New Roman" panose="02020603050405020304" pitchFamily="18" charset="0"/>
                </a:endParaRPr>
              </a:p>
            </p:txBody>
          </p:sp>
          <p:sp>
            <p:nvSpPr>
              <p:cNvPr id="10" name="Rectangle 9"/>
              <p:cNvSpPr/>
              <p:nvPr/>
            </p:nvSpPr>
            <p:spPr>
              <a:xfrm>
                <a:off x="2796182" y="1453390"/>
                <a:ext cx="627619" cy="351138"/>
              </a:xfrm>
              <a:prstGeom prst="rect">
                <a:avLst/>
              </a:prstGeom>
              <a:solidFill>
                <a:schemeClr val="accent6">
                  <a:lumMod val="60000"/>
                  <a:lumOff val="40000"/>
                </a:schemeClr>
              </a:solidFill>
            </p:spPr>
            <p:style>
              <a:lnRef idx="2">
                <a:schemeClr val="dk1"/>
              </a:lnRef>
              <a:fillRef idx="1">
                <a:schemeClr val="lt1"/>
              </a:fillRef>
              <a:effectRef idx="0">
                <a:schemeClr val="dk1"/>
              </a:effectRef>
              <a:fontRef idx="minor">
                <a:schemeClr val="dk1"/>
              </a:fontRef>
            </p:style>
            <p:txBody>
              <a:bodyPr rtlCol="0" anchor="ctr"/>
              <a:lstStyle/>
              <a:p>
                <a:pPr algn="ctr"/>
                <a:r>
                  <a:rPr lang="en-US" dirty="0">
                    <a:latin typeface="Times New Roman" panose="02020603050405020304" pitchFamily="18" charset="0"/>
                    <a:cs typeface="Times New Roman" panose="02020603050405020304" pitchFamily="18" charset="0"/>
                  </a:rPr>
                  <a:t>NÖ</a:t>
                </a:r>
                <a:endParaRPr lang="en-ZA" dirty="0">
                  <a:latin typeface="Times New Roman" panose="02020603050405020304" pitchFamily="18" charset="0"/>
                  <a:cs typeface="Times New Roman" panose="02020603050405020304" pitchFamily="18" charset="0"/>
                </a:endParaRPr>
              </a:p>
            </p:txBody>
          </p:sp>
          <p:sp>
            <p:nvSpPr>
              <p:cNvPr id="11" name="Rectangle 10"/>
              <p:cNvSpPr/>
              <p:nvPr/>
            </p:nvSpPr>
            <p:spPr>
              <a:xfrm>
                <a:off x="3691752" y="1449792"/>
                <a:ext cx="627619" cy="351137"/>
              </a:xfrm>
              <a:prstGeom prst="rect">
                <a:avLst/>
              </a:prstGeom>
              <a:solidFill>
                <a:schemeClr val="accent6">
                  <a:lumMod val="75000"/>
                </a:schemeClr>
              </a:solidFill>
            </p:spPr>
            <p:style>
              <a:lnRef idx="2">
                <a:schemeClr val="dk1"/>
              </a:lnRef>
              <a:fillRef idx="1">
                <a:schemeClr val="lt1"/>
              </a:fillRef>
              <a:effectRef idx="0">
                <a:schemeClr val="dk1"/>
              </a:effectRef>
              <a:fontRef idx="minor">
                <a:schemeClr val="dk1"/>
              </a:fontRef>
            </p:style>
            <p:txBody>
              <a:bodyPr rtlCol="0" anchor="ctr"/>
              <a:lstStyle/>
              <a:p>
                <a:pPr algn="ctr"/>
                <a:r>
                  <a:rPr lang="en-US" dirty="0">
                    <a:latin typeface="Times New Roman" panose="02020603050405020304" pitchFamily="18" charset="0"/>
                    <a:cs typeface="Times New Roman" panose="02020603050405020304" pitchFamily="18" charset="0"/>
                  </a:rPr>
                  <a:t>ST</a:t>
                </a:r>
                <a:endParaRPr lang="en-ZA" dirty="0">
                  <a:latin typeface="Times New Roman" panose="02020603050405020304" pitchFamily="18" charset="0"/>
                  <a:cs typeface="Times New Roman" panose="02020603050405020304" pitchFamily="18" charset="0"/>
                </a:endParaRPr>
              </a:p>
            </p:txBody>
          </p:sp>
        </p:grpSp>
      </p:grpSp>
      <p:grpSp>
        <p:nvGrpSpPr>
          <p:cNvPr id="26" name="Group 25"/>
          <p:cNvGrpSpPr/>
          <p:nvPr/>
        </p:nvGrpSpPr>
        <p:grpSpPr>
          <a:xfrm>
            <a:off x="375787" y="2087915"/>
            <a:ext cx="3063278" cy="295313"/>
            <a:chOff x="981757" y="2740810"/>
            <a:chExt cx="2159745" cy="393750"/>
          </a:xfrm>
        </p:grpSpPr>
        <p:sp>
          <p:nvSpPr>
            <p:cNvPr id="7" name="Rectangle 6"/>
            <p:cNvSpPr/>
            <p:nvPr/>
          </p:nvSpPr>
          <p:spPr>
            <a:xfrm>
              <a:off x="1876398" y="2750561"/>
              <a:ext cx="380724" cy="383999"/>
            </a:xfrm>
            <a:prstGeom prst="rect">
              <a:avLst/>
            </a:prstGeom>
            <a:solidFill>
              <a:srgbClr val="C00000"/>
            </a:solidFill>
          </p:spPr>
          <p:style>
            <a:lnRef idx="2">
              <a:schemeClr val="dk1"/>
            </a:lnRef>
            <a:fillRef idx="1">
              <a:schemeClr val="lt1"/>
            </a:fillRef>
            <a:effectRef idx="0">
              <a:schemeClr val="dk1"/>
            </a:effectRef>
            <a:fontRef idx="minor">
              <a:schemeClr val="dk1"/>
            </a:fontRef>
          </p:style>
          <p:txBody>
            <a:bodyPr rtlCol="0" anchor="ctr"/>
            <a:lstStyle/>
            <a:p>
              <a:pPr algn="ctr"/>
              <a:r>
                <a:rPr lang="en-US" dirty="0">
                  <a:latin typeface="Times New Roman" panose="02020603050405020304" pitchFamily="18" charset="0"/>
                  <a:cs typeface="Times New Roman" panose="02020603050405020304" pitchFamily="18" charset="0"/>
                </a:rPr>
                <a:t>SB</a:t>
              </a:r>
              <a:endParaRPr lang="en-ZA" dirty="0">
                <a:latin typeface="Times New Roman" panose="02020603050405020304" pitchFamily="18" charset="0"/>
                <a:cs typeface="Times New Roman" panose="02020603050405020304" pitchFamily="18" charset="0"/>
              </a:endParaRPr>
            </a:p>
          </p:txBody>
        </p:sp>
        <p:sp>
          <p:nvSpPr>
            <p:cNvPr id="8" name="Rectangle 7"/>
            <p:cNvSpPr/>
            <p:nvPr/>
          </p:nvSpPr>
          <p:spPr>
            <a:xfrm>
              <a:off x="1429078" y="2740810"/>
              <a:ext cx="380724" cy="383999"/>
            </a:xfrm>
            <a:prstGeom prst="rect">
              <a:avLst/>
            </a:prstGeom>
            <a:solidFill>
              <a:srgbClr val="0066FF"/>
            </a:solidFill>
          </p:spPr>
          <p:style>
            <a:lnRef idx="2">
              <a:schemeClr val="dk1"/>
            </a:lnRef>
            <a:fillRef idx="1">
              <a:schemeClr val="lt1"/>
            </a:fillRef>
            <a:effectRef idx="0">
              <a:schemeClr val="dk1"/>
            </a:effectRef>
            <a:fontRef idx="minor">
              <a:schemeClr val="dk1"/>
            </a:fontRef>
          </p:style>
          <p:txBody>
            <a:bodyPr rtlCol="0" anchor="ctr"/>
            <a:lstStyle/>
            <a:p>
              <a:pPr algn="ctr"/>
              <a:r>
                <a:rPr lang="en-US" dirty="0">
                  <a:latin typeface="Times New Roman" panose="02020603050405020304" pitchFamily="18" charset="0"/>
                  <a:cs typeface="Times New Roman" panose="02020603050405020304" pitchFamily="18" charset="0"/>
                </a:rPr>
                <a:t>CH</a:t>
              </a:r>
              <a:endParaRPr lang="en-ZA" dirty="0">
                <a:latin typeface="Times New Roman" panose="02020603050405020304" pitchFamily="18" charset="0"/>
                <a:cs typeface="Times New Roman" panose="02020603050405020304" pitchFamily="18" charset="0"/>
              </a:endParaRPr>
            </a:p>
          </p:txBody>
        </p:sp>
        <p:sp>
          <p:nvSpPr>
            <p:cNvPr id="9" name="Rectangle 8"/>
            <p:cNvSpPr/>
            <p:nvPr/>
          </p:nvSpPr>
          <p:spPr>
            <a:xfrm>
              <a:off x="981757" y="2740810"/>
              <a:ext cx="380724" cy="383999"/>
            </a:xfrm>
            <a:prstGeom prst="rect">
              <a:avLst/>
            </a:prstGeom>
            <a:solidFill>
              <a:srgbClr val="009900"/>
            </a:solidFill>
          </p:spPr>
          <p:style>
            <a:lnRef idx="2">
              <a:schemeClr val="dk1"/>
            </a:lnRef>
            <a:fillRef idx="1">
              <a:schemeClr val="lt1"/>
            </a:fillRef>
            <a:effectRef idx="0">
              <a:schemeClr val="dk1"/>
            </a:effectRef>
            <a:fontRef idx="minor">
              <a:schemeClr val="dk1"/>
            </a:fontRef>
          </p:style>
          <p:txBody>
            <a:bodyPr rtlCol="0" anchor="ctr"/>
            <a:lstStyle/>
            <a:p>
              <a:pPr algn="ctr"/>
              <a:r>
                <a:rPr lang="en-US" dirty="0">
                  <a:latin typeface="Times New Roman" panose="02020603050405020304" pitchFamily="18" charset="0"/>
                  <a:cs typeface="Times New Roman" panose="02020603050405020304" pitchFamily="18" charset="0"/>
                </a:rPr>
                <a:t>GV</a:t>
              </a:r>
              <a:endParaRPr lang="en-ZA" dirty="0">
                <a:latin typeface="Times New Roman" panose="02020603050405020304" pitchFamily="18" charset="0"/>
                <a:cs typeface="Times New Roman" panose="02020603050405020304" pitchFamily="18" charset="0"/>
              </a:endParaRPr>
            </a:p>
          </p:txBody>
        </p:sp>
        <p:sp>
          <p:nvSpPr>
            <p:cNvPr id="12" name="Rectangle 11"/>
            <p:cNvSpPr/>
            <p:nvPr/>
          </p:nvSpPr>
          <p:spPr>
            <a:xfrm>
              <a:off x="2760778" y="2750381"/>
              <a:ext cx="380724" cy="383999"/>
            </a:xfrm>
            <a:prstGeom prst="rect">
              <a:avLst/>
            </a:prstGeom>
            <a:solidFill>
              <a:srgbClr val="00B0F0"/>
            </a:solidFill>
          </p:spPr>
          <p:style>
            <a:lnRef idx="2">
              <a:schemeClr val="dk1"/>
            </a:lnRef>
            <a:fillRef idx="1">
              <a:schemeClr val="lt1"/>
            </a:fillRef>
            <a:effectRef idx="0">
              <a:schemeClr val="dk1"/>
            </a:effectRef>
            <a:fontRef idx="minor">
              <a:schemeClr val="dk1"/>
            </a:fontRef>
          </p:style>
          <p:txBody>
            <a:bodyPr rtlCol="0" anchor="ctr"/>
            <a:lstStyle/>
            <a:p>
              <a:pPr algn="ctr"/>
              <a:r>
                <a:rPr lang="en-US" dirty="0">
                  <a:latin typeface="Times New Roman" panose="02020603050405020304" pitchFamily="18" charset="0"/>
                  <a:cs typeface="Times New Roman" panose="02020603050405020304" pitchFamily="18" charset="0"/>
                </a:rPr>
                <a:t>PN</a:t>
              </a:r>
              <a:endParaRPr lang="en-ZA" dirty="0">
                <a:latin typeface="Times New Roman" panose="02020603050405020304" pitchFamily="18" charset="0"/>
                <a:cs typeface="Times New Roman" panose="02020603050405020304" pitchFamily="18" charset="0"/>
              </a:endParaRPr>
            </a:p>
          </p:txBody>
        </p:sp>
        <p:sp>
          <p:nvSpPr>
            <p:cNvPr id="13" name="Rectangle 12"/>
            <p:cNvSpPr/>
            <p:nvPr/>
          </p:nvSpPr>
          <p:spPr>
            <a:xfrm>
              <a:off x="2318873" y="2750381"/>
              <a:ext cx="380724" cy="383999"/>
            </a:xfrm>
            <a:prstGeom prst="rect">
              <a:avLst/>
            </a:prstGeom>
            <a:solidFill>
              <a:schemeClr val="accent4"/>
            </a:solidFill>
          </p:spPr>
          <p:style>
            <a:lnRef idx="2">
              <a:schemeClr val="dk1"/>
            </a:lnRef>
            <a:fillRef idx="1">
              <a:schemeClr val="lt1"/>
            </a:fillRef>
            <a:effectRef idx="0">
              <a:schemeClr val="dk1"/>
            </a:effectRef>
            <a:fontRef idx="minor">
              <a:schemeClr val="dk1"/>
            </a:fontRef>
          </p:style>
          <p:txBody>
            <a:bodyPr rtlCol="0" anchor="ctr"/>
            <a:lstStyle/>
            <a:p>
              <a:pPr algn="ctr"/>
              <a:r>
                <a:rPr lang="en-US" dirty="0">
                  <a:latin typeface="Times New Roman" panose="02020603050405020304" pitchFamily="18" charset="0"/>
                  <a:cs typeface="Times New Roman" panose="02020603050405020304" pitchFamily="18" charset="0"/>
                </a:rPr>
                <a:t>ZW</a:t>
              </a:r>
              <a:endParaRPr lang="en-ZA" dirty="0">
                <a:latin typeface="Times New Roman" panose="02020603050405020304" pitchFamily="18" charset="0"/>
                <a:cs typeface="Times New Roman" panose="02020603050405020304" pitchFamily="18" charset="0"/>
              </a:endParaRPr>
            </a:p>
          </p:txBody>
        </p:sp>
      </p:grpSp>
      <p:grpSp>
        <p:nvGrpSpPr>
          <p:cNvPr id="27" name="Group 26"/>
          <p:cNvGrpSpPr/>
          <p:nvPr/>
        </p:nvGrpSpPr>
        <p:grpSpPr>
          <a:xfrm>
            <a:off x="6643717" y="2099763"/>
            <a:ext cx="1177763" cy="297516"/>
            <a:chOff x="5719546" y="2750561"/>
            <a:chExt cx="1210683" cy="396687"/>
          </a:xfrm>
        </p:grpSpPr>
        <p:sp>
          <p:nvSpPr>
            <p:cNvPr id="15" name="Rectangle 14"/>
            <p:cNvSpPr/>
            <p:nvPr/>
          </p:nvSpPr>
          <p:spPr>
            <a:xfrm>
              <a:off x="6375135" y="2750561"/>
              <a:ext cx="555094" cy="383999"/>
            </a:xfrm>
            <a:prstGeom prst="rect">
              <a:avLst/>
            </a:prstGeom>
            <a:solidFill>
              <a:schemeClr val="tx1">
                <a:lumMod val="50000"/>
                <a:lumOff val="50000"/>
              </a:schemeClr>
            </a:solidFill>
          </p:spPr>
          <p:style>
            <a:lnRef idx="2">
              <a:schemeClr val="dk1"/>
            </a:lnRef>
            <a:fillRef idx="1">
              <a:schemeClr val="lt1"/>
            </a:fillRef>
            <a:effectRef idx="0">
              <a:schemeClr val="dk1"/>
            </a:effectRef>
            <a:fontRef idx="minor">
              <a:schemeClr val="dk1"/>
            </a:fontRef>
          </p:style>
          <p:txBody>
            <a:bodyPr rtlCol="0" anchor="ctr"/>
            <a:lstStyle/>
            <a:p>
              <a:pPr algn="ctr"/>
              <a:r>
                <a:rPr lang="en-US" dirty="0">
                  <a:latin typeface="Times New Roman" panose="02020603050405020304" pitchFamily="18" charset="0"/>
                  <a:cs typeface="Times New Roman" panose="02020603050405020304" pitchFamily="18" charset="0"/>
                </a:rPr>
                <a:t>CB</a:t>
              </a:r>
              <a:endParaRPr lang="en-ZA" dirty="0">
                <a:latin typeface="Times New Roman" panose="02020603050405020304" pitchFamily="18" charset="0"/>
                <a:cs typeface="Times New Roman" panose="02020603050405020304" pitchFamily="18" charset="0"/>
              </a:endParaRPr>
            </a:p>
          </p:txBody>
        </p:sp>
        <p:sp>
          <p:nvSpPr>
            <p:cNvPr id="16" name="Rectangle 15"/>
            <p:cNvSpPr/>
            <p:nvPr/>
          </p:nvSpPr>
          <p:spPr>
            <a:xfrm>
              <a:off x="5719546" y="2763248"/>
              <a:ext cx="555094" cy="384000"/>
            </a:xfrm>
            <a:prstGeom prst="rect">
              <a:avLst/>
            </a:prstGeom>
            <a:solidFill>
              <a:srgbClr val="C00000"/>
            </a:solidFill>
          </p:spPr>
          <p:style>
            <a:lnRef idx="2">
              <a:schemeClr val="dk1"/>
            </a:lnRef>
            <a:fillRef idx="1">
              <a:schemeClr val="lt1"/>
            </a:fillRef>
            <a:effectRef idx="0">
              <a:schemeClr val="dk1"/>
            </a:effectRef>
            <a:fontRef idx="minor">
              <a:schemeClr val="dk1"/>
            </a:fontRef>
          </p:style>
          <p:txBody>
            <a:bodyPr rtlCol="0" anchor="ctr"/>
            <a:lstStyle/>
            <a:p>
              <a:pPr algn="ctr"/>
              <a:r>
                <a:rPr lang="en-US" dirty="0">
                  <a:latin typeface="Times New Roman" panose="02020603050405020304" pitchFamily="18" charset="0"/>
                  <a:cs typeface="Times New Roman" panose="02020603050405020304" pitchFamily="18" charset="0"/>
                </a:rPr>
                <a:t>SB</a:t>
              </a:r>
              <a:endParaRPr lang="en-ZA" dirty="0">
                <a:latin typeface="Times New Roman" panose="02020603050405020304" pitchFamily="18" charset="0"/>
                <a:cs typeface="Times New Roman" panose="02020603050405020304" pitchFamily="18" charset="0"/>
              </a:endParaRPr>
            </a:p>
          </p:txBody>
        </p:sp>
      </p:grpSp>
      <p:sp>
        <p:nvSpPr>
          <p:cNvPr id="30" name="Down Arrow 29"/>
          <p:cNvSpPr/>
          <p:nvPr/>
        </p:nvSpPr>
        <p:spPr>
          <a:xfrm rot="19050241">
            <a:off x="3741544" y="2470772"/>
            <a:ext cx="123893" cy="285209"/>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31" name="Down Arrow 30"/>
          <p:cNvSpPr/>
          <p:nvPr/>
        </p:nvSpPr>
        <p:spPr>
          <a:xfrm rot="2365353">
            <a:off x="5320385" y="2483468"/>
            <a:ext cx="116336" cy="290216"/>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32" name="Down Arrow 31"/>
          <p:cNvSpPr/>
          <p:nvPr/>
        </p:nvSpPr>
        <p:spPr>
          <a:xfrm>
            <a:off x="4544538" y="2881814"/>
            <a:ext cx="97971" cy="294177"/>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33" name="Down Arrow 32"/>
          <p:cNvSpPr/>
          <p:nvPr/>
        </p:nvSpPr>
        <p:spPr>
          <a:xfrm>
            <a:off x="4544538" y="3489330"/>
            <a:ext cx="97971" cy="294177"/>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4" name="Textfeld 3"/>
          <p:cNvSpPr txBox="1"/>
          <p:nvPr/>
        </p:nvSpPr>
        <p:spPr>
          <a:xfrm>
            <a:off x="4047901" y="1515231"/>
            <a:ext cx="1751436" cy="646331"/>
          </a:xfrm>
          <a:prstGeom prst="rect">
            <a:avLst/>
          </a:prstGeom>
          <a:noFill/>
        </p:spPr>
        <p:txBody>
          <a:bodyPr wrap="square" rtlCol="0">
            <a:spAutoFit/>
          </a:bodyPr>
          <a:lstStyle/>
          <a:p>
            <a:r>
              <a:rPr lang="en-US" dirty="0">
                <a:cs typeface="Times New Roman" panose="02020603050405020304" pitchFamily="18" charset="0"/>
              </a:rPr>
              <a:t>Region</a:t>
            </a:r>
          </a:p>
          <a:p>
            <a:endParaRPr lang="en-US" dirty="0"/>
          </a:p>
        </p:txBody>
      </p:sp>
      <p:sp>
        <p:nvSpPr>
          <p:cNvPr id="17" name="Textfeld 16"/>
          <p:cNvSpPr txBox="1"/>
          <p:nvPr/>
        </p:nvSpPr>
        <p:spPr>
          <a:xfrm>
            <a:off x="3650681" y="1838396"/>
            <a:ext cx="1889073" cy="646331"/>
          </a:xfrm>
          <a:prstGeom prst="rect">
            <a:avLst/>
          </a:prstGeom>
          <a:noFill/>
        </p:spPr>
        <p:txBody>
          <a:bodyPr wrap="square" rtlCol="0">
            <a:spAutoFit/>
          </a:bodyPr>
          <a:lstStyle/>
          <a:p>
            <a:r>
              <a:rPr lang="en-US" dirty="0">
                <a:cs typeface="Times New Roman" panose="02020603050405020304" pitchFamily="18" charset="0"/>
              </a:rPr>
              <a:t>Grape varieties</a:t>
            </a:r>
            <a:endParaRPr lang="en-ZA" dirty="0">
              <a:cs typeface="Times New Roman" panose="02020603050405020304" pitchFamily="18" charset="0"/>
            </a:endParaRPr>
          </a:p>
          <a:p>
            <a:endParaRPr lang="en-US" dirty="0"/>
          </a:p>
        </p:txBody>
      </p:sp>
      <p:sp>
        <p:nvSpPr>
          <p:cNvPr id="18" name="Textfeld 17"/>
          <p:cNvSpPr txBox="1"/>
          <p:nvPr/>
        </p:nvSpPr>
        <p:spPr>
          <a:xfrm>
            <a:off x="2243809" y="4395332"/>
            <a:ext cx="5989739" cy="369332"/>
          </a:xfrm>
          <a:prstGeom prst="rect">
            <a:avLst/>
          </a:prstGeom>
          <a:noFill/>
        </p:spPr>
        <p:txBody>
          <a:bodyPr wrap="square" rtlCol="0">
            <a:spAutoFit/>
          </a:bodyPr>
          <a:lstStyle/>
          <a:p>
            <a:r>
              <a:rPr lang="de-DE" dirty="0"/>
              <a:t>Automated Ribosomal Intergenic Spacer Anaysis (ARISA)</a:t>
            </a:r>
            <a:endParaRPr lang="en-US" dirty="0"/>
          </a:p>
        </p:txBody>
      </p:sp>
      <p:pic>
        <p:nvPicPr>
          <p:cNvPr id="34" name="Grafik 3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600448" y="45233"/>
            <a:ext cx="882795" cy="894671"/>
          </a:xfrm>
          <a:prstGeom prst="rect">
            <a:avLst/>
          </a:prstGeom>
        </p:spPr>
      </p:pic>
      <p:pic>
        <p:nvPicPr>
          <p:cNvPr id="35" name="Grafik 3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658104" y="86405"/>
            <a:ext cx="1199758" cy="327935"/>
          </a:xfrm>
          <a:prstGeom prst="rect">
            <a:avLst/>
          </a:prstGeom>
        </p:spPr>
      </p:pic>
      <p:sp>
        <p:nvSpPr>
          <p:cNvPr id="36" name="Down Arrow 32">
            <a:extLst>
              <a:ext uri="{FF2B5EF4-FFF2-40B4-BE49-F238E27FC236}">
                <a16:creationId xmlns:a16="http://schemas.microsoft.com/office/drawing/2014/main" id="{AB8A85E3-AE8F-46C1-A504-79D754CCBF1E}"/>
              </a:ext>
            </a:extLst>
          </p:cNvPr>
          <p:cNvSpPr/>
          <p:nvPr/>
        </p:nvSpPr>
        <p:spPr>
          <a:xfrm>
            <a:off x="4523014" y="4108775"/>
            <a:ext cx="97971" cy="294177"/>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37" name="Textfeld 36"/>
          <p:cNvSpPr txBox="1"/>
          <p:nvPr/>
        </p:nvSpPr>
        <p:spPr>
          <a:xfrm>
            <a:off x="101505" y="4795306"/>
            <a:ext cx="3337560" cy="300082"/>
          </a:xfrm>
          <a:prstGeom prst="rect">
            <a:avLst/>
          </a:prstGeom>
          <a:noFill/>
        </p:spPr>
        <p:txBody>
          <a:bodyPr wrap="square" rtlCol="0">
            <a:spAutoFit/>
          </a:bodyPr>
          <a:lstStyle/>
          <a:p>
            <a:r>
              <a:rPr lang="de-DE" sz="1350" i="1" dirty="0" err="1" smtClean="0"/>
              <a:t>Baghari</a:t>
            </a:r>
            <a:r>
              <a:rPr lang="de-DE" sz="1350" i="1" dirty="0" smtClean="0"/>
              <a:t> et al. 2018</a:t>
            </a:r>
            <a:endParaRPr lang="en-US" sz="1350" i="1" dirty="0"/>
          </a:p>
        </p:txBody>
      </p:sp>
    </p:spTree>
    <p:extLst>
      <p:ext uri="{BB962C8B-B14F-4D97-AF65-F5344CB8AC3E}">
        <p14:creationId xmlns:p14="http://schemas.microsoft.com/office/powerpoint/2010/main" val="225918258"/>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60000" y="374400"/>
            <a:ext cx="7886700" cy="994172"/>
          </a:xfrm>
        </p:spPr>
        <p:txBody>
          <a:bodyPr>
            <a:normAutofit/>
          </a:bodyPr>
          <a:lstStyle/>
          <a:p>
            <a:pPr algn="l"/>
            <a:r>
              <a:rPr lang="en-ZA" sz="2700" dirty="0">
                <a:solidFill>
                  <a:srgbClr val="007835"/>
                </a:solidFill>
                <a:latin typeface="Times New Roman" panose="02020603050405020304" pitchFamily="18" charset="0"/>
                <a:cs typeface="Times New Roman" panose="02020603050405020304" pitchFamily="18" charset="0"/>
              </a:rPr>
              <a:t>Fungal Community Fingerprinting </a:t>
            </a:r>
            <a:br>
              <a:rPr lang="en-ZA" sz="2700" dirty="0">
                <a:solidFill>
                  <a:srgbClr val="007835"/>
                </a:solidFill>
                <a:latin typeface="Times New Roman" panose="02020603050405020304" pitchFamily="18" charset="0"/>
                <a:cs typeface="Times New Roman" panose="02020603050405020304" pitchFamily="18" charset="0"/>
              </a:rPr>
            </a:br>
            <a:r>
              <a:rPr lang="en-ZA" sz="2700" dirty="0">
                <a:solidFill>
                  <a:srgbClr val="007835"/>
                </a:solidFill>
                <a:latin typeface="Times New Roman" panose="02020603050405020304" pitchFamily="18" charset="0"/>
                <a:cs typeface="Times New Roman" panose="02020603050405020304" pitchFamily="18" charset="0"/>
              </a:rPr>
              <a:t>in SA and AT</a:t>
            </a:r>
          </a:p>
        </p:txBody>
      </p:sp>
      <p:sp>
        <p:nvSpPr>
          <p:cNvPr id="3" name="Inhaltsplatzhalter 2"/>
          <p:cNvSpPr>
            <a:spLocks noGrp="1"/>
          </p:cNvSpPr>
          <p:nvPr>
            <p:ph idx="1"/>
          </p:nvPr>
        </p:nvSpPr>
        <p:spPr/>
        <p:txBody>
          <a:bodyPr/>
          <a:lstStyle/>
          <a:p>
            <a:pPr marL="0" indent="0">
              <a:buNone/>
            </a:pPr>
            <a:endParaRPr lang="de-DE" dirty="0"/>
          </a:p>
          <a:p>
            <a:pPr marL="0" indent="0">
              <a:buNone/>
            </a:pPr>
            <a:endParaRPr lang="en-US" dirty="0"/>
          </a:p>
        </p:txBody>
      </p:sp>
      <p:sp>
        <p:nvSpPr>
          <p:cNvPr id="5" name="Rectangle 4"/>
          <p:cNvSpPr/>
          <p:nvPr/>
        </p:nvSpPr>
        <p:spPr>
          <a:xfrm>
            <a:off x="176698" y="2065756"/>
            <a:ext cx="4830744" cy="923330"/>
          </a:xfrm>
          <a:prstGeom prst="rect">
            <a:avLst/>
          </a:prstGeom>
        </p:spPr>
        <p:txBody>
          <a:bodyPr wrap="square">
            <a:spAutoFit/>
          </a:bodyPr>
          <a:lstStyle/>
          <a:p>
            <a:pPr marL="257175" indent="-257175" algn="just">
              <a:buFont typeface="Wingdings" panose="05000000000000000000" pitchFamily="2" charset="2"/>
              <a:buChar char="v"/>
            </a:pPr>
            <a:r>
              <a:rPr lang="en-ZA" dirty="0" err="1" smtClean="0">
                <a:ea typeface="Times New Roman" panose="02020603050405020304" pitchFamily="18" charset="0"/>
              </a:rPr>
              <a:t>Signifikante</a:t>
            </a:r>
            <a:r>
              <a:rPr lang="en-ZA" dirty="0" smtClean="0">
                <a:ea typeface="Times New Roman" panose="02020603050405020304" pitchFamily="18" charset="0"/>
              </a:rPr>
              <a:t> </a:t>
            </a:r>
            <a:r>
              <a:rPr lang="en-ZA" dirty="0" err="1" smtClean="0">
                <a:ea typeface="Times New Roman" panose="02020603050405020304" pitchFamily="18" charset="0"/>
              </a:rPr>
              <a:t>Unterschiede</a:t>
            </a:r>
            <a:r>
              <a:rPr lang="en-ZA" dirty="0" smtClean="0">
                <a:ea typeface="Times New Roman" panose="02020603050405020304" pitchFamily="18" charset="0"/>
              </a:rPr>
              <a:t> in der </a:t>
            </a:r>
            <a:r>
              <a:rPr lang="en-ZA" dirty="0" err="1" smtClean="0">
                <a:ea typeface="Times New Roman" panose="02020603050405020304" pitchFamily="18" charset="0"/>
              </a:rPr>
              <a:t>natürlichen</a:t>
            </a:r>
            <a:r>
              <a:rPr lang="en-ZA" dirty="0" smtClean="0">
                <a:ea typeface="Times New Roman" panose="02020603050405020304" pitchFamily="18" charset="0"/>
              </a:rPr>
              <a:t>  </a:t>
            </a:r>
            <a:r>
              <a:rPr lang="en-ZA" dirty="0" err="1" smtClean="0">
                <a:ea typeface="Times New Roman" panose="02020603050405020304" pitchFamily="18" charset="0"/>
              </a:rPr>
              <a:t>Hefepopulation</a:t>
            </a:r>
            <a:r>
              <a:rPr lang="en-ZA" dirty="0" smtClean="0">
                <a:ea typeface="Times New Roman" panose="02020603050405020304" pitchFamily="18" charset="0"/>
              </a:rPr>
              <a:t> </a:t>
            </a:r>
            <a:r>
              <a:rPr lang="en-ZA" dirty="0" err="1" smtClean="0">
                <a:ea typeface="Times New Roman" panose="02020603050405020304" pitchFamily="18" charset="0"/>
              </a:rPr>
              <a:t>zwischen</a:t>
            </a:r>
            <a:r>
              <a:rPr lang="en-ZA" dirty="0" smtClean="0">
                <a:ea typeface="Times New Roman" panose="02020603050405020304" pitchFamily="18" charset="0"/>
              </a:rPr>
              <a:t> </a:t>
            </a:r>
            <a:r>
              <a:rPr lang="en-ZA" dirty="0" err="1" smtClean="0">
                <a:ea typeface="Times New Roman" panose="02020603050405020304" pitchFamily="18" charset="0"/>
              </a:rPr>
              <a:t>Südafrika</a:t>
            </a:r>
            <a:r>
              <a:rPr lang="en-ZA" dirty="0" smtClean="0">
                <a:ea typeface="Times New Roman" panose="02020603050405020304" pitchFamily="18" charset="0"/>
              </a:rPr>
              <a:t> und </a:t>
            </a:r>
            <a:r>
              <a:rPr lang="en-ZA" dirty="0" err="1" smtClean="0">
                <a:ea typeface="Times New Roman" panose="02020603050405020304" pitchFamily="18" charset="0"/>
              </a:rPr>
              <a:t>Österreich</a:t>
            </a:r>
            <a:r>
              <a:rPr lang="en-ZA" dirty="0" smtClean="0">
                <a:ea typeface="Times New Roman" panose="02020603050405020304" pitchFamily="18" charset="0"/>
              </a:rPr>
              <a:t> </a:t>
            </a:r>
          </a:p>
        </p:txBody>
      </p:sp>
      <p:sp>
        <p:nvSpPr>
          <p:cNvPr id="6" name="Rectangle 5"/>
          <p:cNvSpPr/>
          <p:nvPr/>
        </p:nvSpPr>
        <p:spPr>
          <a:xfrm>
            <a:off x="5079442" y="4126150"/>
            <a:ext cx="3850402" cy="830997"/>
          </a:xfrm>
          <a:prstGeom prst="rect">
            <a:avLst/>
          </a:prstGeom>
        </p:spPr>
        <p:txBody>
          <a:bodyPr wrap="square">
            <a:spAutoFit/>
          </a:bodyPr>
          <a:lstStyle/>
          <a:p>
            <a:pPr algn="just">
              <a:spcAft>
                <a:spcPts val="0"/>
              </a:spcAft>
            </a:pPr>
            <a:r>
              <a:rPr lang="en-ZA" sz="1200" dirty="0">
                <a:solidFill>
                  <a:srgbClr val="000000"/>
                </a:solidFill>
                <a:ea typeface="Times New Roman" panose="02020603050405020304" pitchFamily="18" charset="0"/>
                <a:cs typeface="Times New Roman" panose="02020603050405020304" pitchFamily="18" charset="0"/>
              </a:rPr>
              <a:t>Figure 1. Scores plot of the first and second principal components (PC) derived from PC analysis of grape must sample obtained from different locations in Austria (AT) and South Africa (SA).</a:t>
            </a:r>
          </a:p>
        </p:txBody>
      </p:sp>
      <p:pic>
        <p:nvPicPr>
          <p:cNvPr id="1026" name="Picture 1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40801" y="1070008"/>
            <a:ext cx="3809900" cy="29148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Grafik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539754" y="45233"/>
            <a:ext cx="943490" cy="956183"/>
          </a:xfrm>
          <a:prstGeom prst="rect">
            <a:avLst/>
          </a:prstGeom>
        </p:spPr>
      </p:pic>
      <p:pic>
        <p:nvPicPr>
          <p:cNvPr id="9" name="Grafik 8"/>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658104" y="86405"/>
            <a:ext cx="1199758" cy="327935"/>
          </a:xfrm>
          <a:prstGeom prst="rect">
            <a:avLst/>
          </a:prstGeom>
        </p:spPr>
      </p:pic>
      <p:sp>
        <p:nvSpPr>
          <p:cNvPr id="10" name="Textfeld 9"/>
          <p:cNvSpPr txBox="1"/>
          <p:nvPr/>
        </p:nvSpPr>
        <p:spPr>
          <a:xfrm>
            <a:off x="101505" y="4795306"/>
            <a:ext cx="3337560" cy="300082"/>
          </a:xfrm>
          <a:prstGeom prst="rect">
            <a:avLst/>
          </a:prstGeom>
          <a:noFill/>
        </p:spPr>
        <p:txBody>
          <a:bodyPr wrap="square" rtlCol="0">
            <a:spAutoFit/>
          </a:bodyPr>
          <a:lstStyle/>
          <a:p>
            <a:r>
              <a:rPr lang="de-DE" sz="1350" i="1" dirty="0" err="1" smtClean="0"/>
              <a:t>Baghari</a:t>
            </a:r>
            <a:r>
              <a:rPr lang="de-DE" sz="1350" i="1" dirty="0" smtClean="0"/>
              <a:t> et al. 2018</a:t>
            </a:r>
            <a:endParaRPr lang="en-US" sz="1350" i="1" dirty="0"/>
          </a:p>
        </p:txBody>
      </p:sp>
    </p:spTree>
    <p:extLst>
      <p:ext uri="{BB962C8B-B14F-4D97-AF65-F5344CB8AC3E}">
        <p14:creationId xmlns:p14="http://schemas.microsoft.com/office/powerpoint/2010/main" val="2895758149"/>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251460" y="1280141"/>
            <a:ext cx="4625340" cy="3263504"/>
          </a:xfrm>
        </p:spPr>
        <p:txBody>
          <a:bodyPr/>
          <a:lstStyle/>
          <a:p>
            <a:pPr marL="214313" indent="-214313">
              <a:spcAft>
                <a:spcPts val="0"/>
              </a:spcAft>
              <a:buFont typeface="Wingdings" panose="05000000000000000000" pitchFamily="2" charset="2"/>
              <a:buChar char="v"/>
            </a:pPr>
            <a:r>
              <a:rPr lang="en-ZA" sz="1800" dirty="0" err="1" smtClean="0">
                <a:latin typeface="Times New Roman" panose="02020603050405020304" pitchFamily="18" charset="0"/>
                <a:ea typeface="Times New Roman" panose="02020603050405020304" pitchFamily="18" charset="0"/>
                <a:cs typeface="Times New Roman" panose="02020603050405020304" pitchFamily="18" charset="0"/>
              </a:rPr>
              <a:t>Unterschiede</a:t>
            </a:r>
            <a:r>
              <a:rPr lang="en-ZA" sz="1800" dirty="0" smtClean="0">
                <a:latin typeface="Times New Roman" panose="02020603050405020304" pitchFamily="18" charset="0"/>
                <a:ea typeface="Times New Roman" panose="02020603050405020304" pitchFamily="18" charset="0"/>
                <a:cs typeface="Times New Roman" panose="02020603050405020304" pitchFamily="18" charset="0"/>
              </a:rPr>
              <a:t> </a:t>
            </a:r>
            <a:r>
              <a:rPr lang="en-ZA" sz="1800" dirty="0" err="1" smtClean="0">
                <a:latin typeface="Times New Roman" panose="02020603050405020304" pitchFamily="18" charset="0"/>
                <a:ea typeface="Times New Roman" panose="02020603050405020304" pitchFamily="18" charset="0"/>
                <a:cs typeface="Times New Roman" panose="02020603050405020304" pitchFamily="18" charset="0"/>
              </a:rPr>
              <a:t>wurden</a:t>
            </a:r>
            <a:r>
              <a:rPr lang="en-ZA" sz="1800" dirty="0" smtClean="0">
                <a:latin typeface="Times New Roman" panose="02020603050405020304" pitchFamily="18" charset="0"/>
                <a:ea typeface="Times New Roman" panose="02020603050405020304" pitchFamily="18" charset="0"/>
                <a:cs typeface="Times New Roman" panose="02020603050405020304" pitchFamily="18" charset="0"/>
              </a:rPr>
              <a:t> </a:t>
            </a:r>
            <a:r>
              <a:rPr lang="en-ZA" sz="1800" dirty="0" err="1" smtClean="0">
                <a:latin typeface="Times New Roman" panose="02020603050405020304" pitchFamily="18" charset="0"/>
                <a:ea typeface="Times New Roman" panose="02020603050405020304" pitchFamily="18" charset="0"/>
                <a:cs typeface="Times New Roman" panose="02020603050405020304" pitchFamily="18" charset="0"/>
              </a:rPr>
              <a:t>festgestellt</a:t>
            </a:r>
            <a:r>
              <a:rPr lang="en-ZA" sz="1800" dirty="0" smtClean="0">
                <a:latin typeface="Times New Roman" panose="02020603050405020304" pitchFamily="18" charset="0"/>
                <a:ea typeface="Times New Roman" panose="02020603050405020304" pitchFamily="18" charset="0"/>
                <a:cs typeface="Times New Roman" panose="02020603050405020304" pitchFamily="18" charset="0"/>
              </a:rPr>
              <a:t> </a:t>
            </a:r>
            <a:r>
              <a:rPr lang="en-ZA" sz="1800" dirty="0" err="1" smtClean="0">
                <a:latin typeface="Times New Roman" panose="02020603050405020304" pitchFamily="18" charset="0"/>
                <a:ea typeface="Times New Roman" panose="02020603050405020304" pitchFamily="18" charset="0"/>
                <a:cs typeface="Times New Roman" panose="02020603050405020304" pitchFamily="18" charset="0"/>
              </a:rPr>
              <a:t>bei</a:t>
            </a:r>
            <a:r>
              <a:rPr lang="en-ZA" sz="1800" dirty="0" smtClean="0">
                <a:latin typeface="Times New Roman" panose="02020603050405020304" pitchFamily="18" charset="0"/>
                <a:ea typeface="Times New Roman" panose="02020603050405020304" pitchFamily="18" charset="0"/>
                <a:cs typeface="Times New Roman" panose="02020603050405020304" pitchFamily="18" charset="0"/>
              </a:rPr>
              <a:t> der </a:t>
            </a:r>
            <a:r>
              <a:rPr lang="en-ZA" sz="1800" dirty="0" err="1" smtClean="0">
                <a:latin typeface="Times New Roman" panose="02020603050405020304" pitchFamily="18" charset="0"/>
                <a:ea typeface="Times New Roman" panose="02020603050405020304" pitchFamily="18" charset="0"/>
                <a:cs typeface="Times New Roman" panose="02020603050405020304" pitchFamily="18" charset="0"/>
              </a:rPr>
              <a:t>selben</a:t>
            </a:r>
            <a:r>
              <a:rPr lang="en-ZA" sz="1800" dirty="0" smtClean="0">
                <a:latin typeface="Times New Roman" panose="02020603050405020304" pitchFamily="18" charset="0"/>
                <a:ea typeface="Times New Roman" panose="02020603050405020304" pitchFamily="18" charset="0"/>
                <a:cs typeface="Times New Roman" panose="02020603050405020304" pitchFamily="18" charset="0"/>
              </a:rPr>
              <a:t> </a:t>
            </a:r>
            <a:r>
              <a:rPr lang="en-ZA" sz="1800" dirty="0" err="1" smtClean="0">
                <a:latin typeface="Times New Roman" panose="02020603050405020304" pitchFamily="18" charset="0"/>
                <a:ea typeface="Times New Roman" panose="02020603050405020304" pitchFamily="18" charset="0"/>
                <a:cs typeface="Times New Roman" panose="02020603050405020304" pitchFamily="18" charset="0"/>
              </a:rPr>
              <a:t>Rebsorte</a:t>
            </a:r>
            <a:r>
              <a:rPr lang="en-ZA" sz="1800" dirty="0" smtClean="0">
                <a:latin typeface="Times New Roman" panose="02020603050405020304" pitchFamily="18" charset="0"/>
                <a:ea typeface="Times New Roman" panose="02020603050405020304" pitchFamily="18" charset="0"/>
                <a:cs typeface="Times New Roman" panose="02020603050405020304" pitchFamily="18" charset="0"/>
              </a:rPr>
              <a:t> </a:t>
            </a:r>
            <a:r>
              <a:rPr lang="en-ZA" sz="1800" dirty="0" err="1" smtClean="0">
                <a:latin typeface="Times New Roman" panose="02020603050405020304" pitchFamily="18" charset="0"/>
                <a:ea typeface="Times New Roman" panose="02020603050405020304" pitchFamily="18" charset="0"/>
                <a:cs typeface="Times New Roman" panose="02020603050405020304" pitchFamily="18" charset="0"/>
              </a:rPr>
              <a:t>zwischen</a:t>
            </a:r>
            <a:r>
              <a:rPr lang="en-ZA" sz="1800" dirty="0" smtClean="0">
                <a:latin typeface="Times New Roman" panose="02020603050405020304" pitchFamily="18" charset="0"/>
                <a:ea typeface="Times New Roman" panose="02020603050405020304" pitchFamily="18" charset="0"/>
                <a:cs typeface="Times New Roman" panose="02020603050405020304" pitchFamily="18" charset="0"/>
              </a:rPr>
              <a:t> den </a:t>
            </a:r>
            <a:r>
              <a:rPr lang="en-ZA" sz="1800" dirty="0" err="1" smtClean="0">
                <a:latin typeface="Times New Roman" panose="02020603050405020304" pitchFamily="18" charset="0"/>
                <a:ea typeface="Times New Roman" panose="02020603050405020304" pitchFamily="18" charset="0"/>
                <a:cs typeface="Times New Roman" panose="02020603050405020304" pitchFamily="18" charset="0"/>
              </a:rPr>
              <a:t>verschiedenen</a:t>
            </a:r>
            <a:r>
              <a:rPr lang="en-ZA" sz="1800" dirty="0" smtClean="0">
                <a:latin typeface="Times New Roman" panose="02020603050405020304" pitchFamily="18" charset="0"/>
                <a:ea typeface="Times New Roman" panose="02020603050405020304" pitchFamily="18" charset="0"/>
                <a:cs typeface="Times New Roman" panose="02020603050405020304" pitchFamily="18" charset="0"/>
              </a:rPr>
              <a:t> </a:t>
            </a:r>
            <a:r>
              <a:rPr lang="en-ZA" sz="1800" dirty="0" err="1" smtClean="0">
                <a:latin typeface="Times New Roman" panose="02020603050405020304" pitchFamily="18" charset="0"/>
                <a:ea typeface="Times New Roman" panose="02020603050405020304" pitchFamily="18" charset="0"/>
                <a:cs typeface="Times New Roman" panose="02020603050405020304" pitchFamily="18" charset="0"/>
              </a:rPr>
              <a:t>Weingärten</a:t>
            </a:r>
            <a:endParaRPr lang="en-ZA" sz="1800" dirty="0">
              <a:latin typeface="Times New Roman" panose="02020603050405020304" pitchFamily="18" charset="0"/>
              <a:ea typeface="Times New Roman" panose="02020603050405020304" pitchFamily="18" charset="0"/>
              <a:cs typeface="Times New Roman" panose="02020603050405020304" pitchFamily="18" charset="0"/>
            </a:endParaRPr>
          </a:p>
          <a:p>
            <a:pPr marL="214313" indent="-214313">
              <a:buFont typeface="Wingdings" panose="05000000000000000000" pitchFamily="2" charset="2"/>
              <a:buChar char="v"/>
            </a:pPr>
            <a:r>
              <a:rPr lang="de-DE" sz="1800" dirty="0" smtClean="0">
                <a:latin typeface="Times New Roman" panose="02020603050405020304" pitchFamily="18" charset="0"/>
                <a:ea typeface="Times New Roman" panose="02020603050405020304" pitchFamily="18" charset="0"/>
                <a:cs typeface="Times New Roman" panose="02020603050405020304" pitchFamily="18" charset="0"/>
              </a:rPr>
              <a:t>Es wurden unabhängig von der Rebsorte Hefen gefunden, die in diesem Experiment einzigartig für diesen Weingarten waren und somit in den anderen Weingärten nicht gefunden werden können</a:t>
            </a:r>
            <a:endParaRPr lang="en-US" sz="1800" dirty="0" smtClean="0">
              <a:latin typeface="Times New Roman" panose="02020603050405020304" pitchFamily="18" charset="0"/>
              <a:ea typeface="Times New Roman" panose="02020603050405020304" pitchFamily="18" charset="0"/>
              <a:cs typeface="Times New Roman" panose="02020603050405020304" pitchFamily="18" charset="0"/>
            </a:endParaRPr>
          </a:p>
          <a:p>
            <a:pPr marL="214313" indent="-214313">
              <a:buFont typeface="Wingdings" panose="05000000000000000000" pitchFamily="2" charset="2"/>
              <a:buChar char="v"/>
            </a:pPr>
            <a:r>
              <a:rPr lang="en-ZA" sz="1800" dirty="0">
                <a:latin typeface="Times New Roman" panose="02020603050405020304" pitchFamily="18" charset="0"/>
                <a:ea typeface="Times New Roman" panose="02020603050405020304" pitchFamily="18" charset="0"/>
                <a:cs typeface="Times New Roman" panose="02020603050405020304" pitchFamily="18" charset="0"/>
              </a:rPr>
              <a:t>Da </a:t>
            </a:r>
            <a:r>
              <a:rPr lang="en-ZA" sz="1800" dirty="0" err="1">
                <a:latin typeface="Times New Roman" panose="02020603050405020304" pitchFamily="18" charset="0"/>
                <a:ea typeface="Times New Roman" panose="02020603050405020304" pitchFamily="18" charset="0"/>
                <a:cs typeface="Times New Roman" panose="02020603050405020304" pitchFamily="18" charset="0"/>
              </a:rPr>
              <a:t>besteht</a:t>
            </a:r>
            <a:r>
              <a:rPr lang="en-ZA" sz="1800" dirty="0">
                <a:latin typeface="Times New Roman" panose="02020603050405020304" pitchFamily="18" charset="0"/>
                <a:ea typeface="Times New Roman" panose="02020603050405020304" pitchFamily="18" charset="0"/>
                <a:cs typeface="Times New Roman" panose="02020603050405020304" pitchFamily="18" charset="0"/>
              </a:rPr>
              <a:t> </a:t>
            </a:r>
            <a:r>
              <a:rPr lang="en-ZA" sz="1800" dirty="0" err="1">
                <a:latin typeface="Times New Roman" panose="02020603050405020304" pitchFamily="18" charset="0"/>
                <a:ea typeface="Times New Roman" panose="02020603050405020304" pitchFamily="18" charset="0"/>
                <a:cs typeface="Times New Roman" panose="02020603050405020304" pitchFamily="18" charset="0"/>
              </a:rPr>
              <a:t>eventuell</a:t>
            </a:r>
            <a:r>
              <a:rPr lang="en-ZA" sz="1800" dirty="0">
                <a:latin typeface="Times New Roman" panose="02020603050405020304" pitchFamily="18" charset="0"/>
                <a:ea typeface="Times New Roman" panose="02020603050405020304" pitchFamily="18" charset="0"/>
                <a:cs typeface="Times New Roman" panose="02020603050405020304" pitchFamily="18" charset="0"/>
              </a:rPr>
              <a:t> </a:t>
            </a:r>
            <a:r>
              <a:rPr lang="en-ZA" sz="1800" dirty="0" err="1">
                <a:latin typeface="Times New Roman" panose="02020603050405020304" pitchFamily="18" charset="0"/>
                <a:ea typeface="Times New Roman" panose="02020603050405020304" pitchFamily="18" charset="0"/>
                <a:cs typeface="Times New Roman" panose="02020603050405020304" pitchFamily="18" charset="0"/>
              </a:rPr>
              <a:t>eine</a:t>
            </a:r>
            <a:r>
              <a:rPr lang="en-ZA" sz="1800" dirty="0">
                <a:latin typeface="Times New Roman" panose="02020603050405020304" pitchFamily="18" charset="0"/>
                <a:ea typeface="Times New Roman" panose="02020603050405020304" pitchFamily="18" charset="0"/>
                <a:cs typeface="Times New Roman" panose="02020603050405020304" pitchFamily="18" charset="0"/>
              </a:rPr>
              <a:t> </a:t>
            </a:r>
            <a:r>
              <a:rPr lang="en-ZA" sz="1800" dirty="0" err="1">
                <a:latin typeface="Times New Roman" panose="02020603050405020304" pitchFamily="18" charset="0"/>
                <a:ea typeface="Times New Roman" panose="02020603050405020304" pitchFamily="18" charset="0"/>
                <a:cs typeface="Times New Roman" panose="02020603050405020304" pitchFamily="18" charset="0"/>
              </a:rPr>
              <a:t>Möglichkeit</a:t>
            </a:r>
            <a:r>
              <a:rPr lang="en-ZA" sz="1800" dirty="0">
                <a:latin typeface="Times New Roman" panose="02020603050405020304" pitchFamily="18" charset="0"/>
                <a:ea typeface="Times New Roman" panose="02020603050405020304" pitchFamily="18" charset="0"/>
                <a:cs typeface="Times New Roman" panose="02020603050405020304" pitchFamily="18" charset="0"/>
              </a:rPr>
              <a:t> </a:t>
            </a:r>
            <a:r>
              <a:rPr lang="en-ZA" sz="1800" dirty="0" err="1">
                <a:latin typeface="Times New Roman" panose="02020603050405020304" pitchFamily="18" charset="0"/>
                <a:ea typeface="Times New Roman" panose="02020603050405020304" pitchFamily="18" charset="0"/>
                <a:cs typeface="Times New Roman" panose="02020603050405020304" pitchFamily="18" charset="0"/>
              </a:rPr>
              <a:t>eigene</a:t>
            </a:r>
            <a:r>
              <a:rPr lang="en-ZA" sz="1800" dirty="0">
                <a:latin typeface="Times New Roman" panose="02020603050405020304" pitchFamily="18" charset="0"/>
                <a:ea typeface="Times New Roman" panose="02020603050405020304" pitchFamily="18" charset="0"/>
                <a:cs typeface="Times New Roman" panose="02020603050405020304" pitchFamily="18" charset="0"/>
              </a:rPr>
              <a:t> </a:t>
            </a:r>
            <a:r>
              <a:rPr lang="en-ZA" sz="1800" dirty="0" err="1">
                <a:latin typeface="Times New Roman" panose="02020603050405020304" pitchFamily="18" charset="0"/>
                <a:ea typeface="Times New Roman" panose="02020603050405020304" pitchFamily="18" charset="0"/>
                <a:cs typeface="Times New Roman" panose="02020603050405020304" pitchFamily="18" charset="0"/>
              </a:rPr>
              <a:t>Hefesignaturen</a:t>
            </a:r>
            <a:r>
              <a:rPr lang="en-ZA" sz="1800" dirty="0">
                <a:latin typeface="Times New Roman" panose="02020603050405020304" pitchFamily="18" charset="0"/>
                <a:ea typeface="Times New Roman" panose="02020603050405020304" pitchFamily="18" charset="0"/>
                <a:cs typeface="Times New Roman" panose="02020603050405020304" pitchFamily="18" charset="0"/>
              </a:rPr>
              <a:t> </a:t>
            </a:r>
            <a:r>
              <a:rPr lang="en-ZA" sz="1800" dirty="0" err="1">
                <a:latin typeface="Times New Roman" panose="02020603050405020304" pitchFamily="18" charset="0"/>
                <a:ea typeface="Times New Roman" panose="02020603050405020304" pitchFamily="18" charset="0"/>
                <a:cs typeface="Times New Roman" panose="02020603050405020304" pitchFamily="18" charset="0"/>
              </a:rPr>
              <a:t>für</a:t>
            </a:r>
            <a:r>
              <a:rPr lang="en-ZA" sz="1800" dirty="0">
                <a:latin typeface="Times New Roman" panose="02020603050405020304" pitchFamily="18" charset="0"/>
                <a:ea typeface="Times New Roman" panose="02020603050405020304" pitchFamily="18" charset="0"/>
                <a:cs typeface="Times New Roman" panose="02020603050405020304" pitchFamily="18" charset="0"/>
              </a:rPr>
              <a:t> die </a:t>
            </a:r>
            <a:r>
              <a:rPr lang="en-ZA" sz="1800" dirty="0" err="1">
                <a:latin typeface="Times New Roman" panose="02020603050405020304" pitchFamily="18" charset="0"/>
                <a:ea typeface="Times New Roman" panose="02020603050405020304" pitchFamily="18" charset="0"/>
                <a:cs typeface="Times New Roman" panose="02020603050405020304" pitchFamily="18" charset="0"/>
              </a:rPr>
              <a:t>Regionen</a:t>
            </a:r>
            <a:r>
              <a:rPr lang="en-ZA" sz="1800" dirty="0">
                <a:latin typeface="Times New Roman" panose="02020603050405020304" pitchFamily="18" charset="0"/>
                <a:ea typeface="Times New Roman" panose="02020603050405020304" pitchFamily="18" charset="0"/>
                <a:cs typeface="Times New Roman" panose="02020603050405020304" pitchFamily="18" charset="0"/>
              </a:rPr>
              <a:t> </a:t>
            </a:r>
            <a:r>
              <a:rPr lang="en-ZA" sz="1800" dirty="0" err="1">
                <a:latin typeface="Times New Roman" panose="02020603050405020304" pitchFamily="18" charset="0"/>
                <a:ea typeface="Times New Roman" panose="02020603050405020304" pitchFamily="18" charset="0"/>
                <a:cs typeface="Times New Roman" panose="02020603050405020304" pitchFamily="18" charset="0"/>
              </a:rPr>
              <a:t>zu</a:t>
            </a:r>
            <a:r>
              <a:rPr lang="en-ZA" sz="1800" dirty="0">
                <a:latin typeface="Times New Roman" panose="02020603050405020304" pitchFamily="18" charset="0"/>
                <a:ea typeface="Times New Roman" panose="02020603050405020304" pitchFamily="18" charset="0"/>
                <a:cs typeface="Times New Roman" panose="02020603050405020304" pitchFamily="18" charset="0"/>
              </a:rPr>
              <a:t> </a:t>
            </a:r>
            <a:r>
              <a:rPr lang="en-ZA" sz="1800" dirty="0" err="1">
                <a:latin typeface="Times New Roman" panose="02020603050405020304" pitchFamily="18" charset="0"/>
                <a:ea typeface="Times New Roman" panose="02020603050405020304" pitchFamily="18" charset="0"/>
                <a:cs typeface="Times New Roman" panose="02020603050405020304" pitchFamily="18" charset="0"/>
              </a:rPr>
              <a:t>finden</a:t>
            </a:r>
            <a:endParaRPr lang="en-ZA" sz="1800" dirty="0">
              <a:latin typeface="Times New Roman" panose="02020603050405020304" pitchFamily="18" charset="0"/>
              <a:ea typeface="Times New Roman" panose="02020603050405020304" pitchFamily="18" charset="0"/>
              <a:cs typeface="Times New Roman" panose="02020603050405020304" pitchFamily="18" charset="0"/>
            </a:endParaRPr>
          </a:p>
          <a:p>
            <a:endParaRPr lang="en-ZA" dirty="0"/>
          </a:p>
        </p:txBody>
      </p:sp>
      <p:sp>
        <p:nvSpPr>
          <p:cNvPr id="6" name="Title 1"/>
          <p:cNvSpPr>
            <a:spLocks noGrp="1"/>
          </p:cNvSpPr>
          <p:nvPr>
            <p:ph type="title"/>
          </p:nvPr>
        </p:nvSpPr>
        <p:spPr>
          <a:xfrm>
            <a:off x="374400" y="165601"/>
            <a:ext cx="5385600" cy="994172"/>
          </a:xfrm>
        </p:spPr>
        <p:txBody>
          <a:bodyPr>
            <a:normAutofit/>
          </a:bodyPr>
          <a:lstStyle/>
          <a:p>
            <a:pPr algn="l"/>
            <a:r>
              <a:rPr lang="en-ZA" sz="2700" dirty="0">
                <a:solidFill>
                  <a:srgbClr val="007835"/>
                </a:solidFill>
                <a:latin typeface="Times New Roman" panose="02020603050405020304" pitchFamily="18" charset="0"/>
                <a:cs typeface="Times New Roman" panose="02020603050405020304" pitchFamily="18" charset="0"/>
              </a:rPr>
              <a:t>Fungal Community Fingerprinting </a:t>
            </a:r>
            <a:br>
              <a:rPr lang="en-ZA" sz="2700" dirty="0">
                <a:solidFill>
                  <a:srgbClr val="007835"/>
                </a:solidFill>
                <a:latin typeface="Times New Roman" panose="02020603050405020304" pitchFamily="18" charset="0"/>
                <a:cs typeface="Times New Roman" panose="02020603050405020304" pitchFamily="18" charset="0"/>
              </a:rPr>
            </a:br>
            <a:r>
              <a:rPr lang="en-ZA" sz="2700" dirty="0">
                <a:solidFill>
                  <a:srgbClr val="007835"/>
                </a:solidFill>
                <a:latin typeface="Times New Roman" panose="02020603050405020304" pitchFamily="18" charset="0"/>
                <a:cs typeface="Times New Roman" panose="02020603050405020304" pitchFamily="18" charset="0"/>
              </a:rPr>
              <a:t>of different grape varietals </a:t>
            </a:r>
          </a:p>
        </p:txBody>
      </p:sp>
      <p:sp>
        <p:nvSpPr>
          <p:cNvPr id="7" name="Rectangle 6"/>
          <p:cNvSpPr/>
          <p:nvPr/>
        </p:nvSpPr>
        <p:spPr>
          <a:xfrm>
            <a:off x="5139732" y="4256014"/>
            <a:ext cx="3888712" cy="1015663"/>
          </a:xfrm>
          <a:prstGeom prst="rect">
            <a:avLst/>
          </a:prstGeom>
        </p:spPr>
        <p:txBody>
          <a:bodyPr wrap="square">
            <a:spAutoFit/>
          </a:bodyPr>
          <a:lstStyle/>
          <a:p>
            <a:pPr algn="just">
              <a:spcAft>
                <a:spcPts val="0"/>
              </a:spcAft>
            </a:pPr>
            <a:r>
              <a:rPr lang="en-ZA" sz="1200" dirty="0">
                <a:solidFill>
                  <a:srgbClr val="000000"/>
                </a:solidFill>
                <a:ea typeface="Times New Roman" panose="02020603050405020304" pitchFamily="18" charset="0"/>
                <a:cs typeface="Times New Roman" panose="02020603050405020304" pitchFamily="18" charset="0"/>
              </a:rPr>
              <a:t>Figure 2. Scores plot of the first and second principal components (PC) derived from PC analysis of different grape varieties (V1-V5) obtained from different vineyards in Austria. </a:t>
            </a:r>
          </a:p>
          <a:p>
            <a:pPr algn="just">
              <a:spcAft>
                <a:spcPts val="0"/>
              </a:spcAft>
            </a:pPr>
            <a:r>
              <a:rPr lang="en-ZA" sz="1200" dirty="0">
                <a:solidFill>
                  <a:srgbClr val="000000"/>
                </a:solidFill>
                <a:ea typeface="Times New Roman" panose="02020603050405020304" pitchFamily="18" charset="0"/>
                <a:cs typeface="Times New Roman" panose="02020603050405020304" pitchFamily="18" charset="0"/>
              </a:rPr>
              <a:t> </a:t>
            </a:r>
          </a:p>
        </p:txBody>
      </p:sp>
      <p:pic>
        <p:nvPicPr>
          <p:cNvPr id="2050" name="Picture 1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39732" y="1089399"/>
            <a:ext cx="3852932" cy="31666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Grafik 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539754" y="45233"/>
            <a:ext cx="943490" cy="956183"/>
          </a:xfrm>
          <a:prstGeom prst="rect">
            <a:avLst/>
          </a:prstGeom>
        </p:spPr>
      </p:pic>
      <p:pic>
        <p:nvPicPr>
          <p:cNvPr id="10" name="Grafik 9"/>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658104" y="86405"/>
            <a:ext cx="1199758" cy="327935"/>
          </a:xfrm>
          <a:prstGeom prst="rect">
            <a:avLst/>
          </a:prstGeom>
        </p:spPr>
      </p:pic>
      <p:sp>
        <p:nvSpPr>
          <p:cNvPr id="8" name="Textfeld 7"/>
          <p:cNvSpPr txBox="1"/>
          <p:nvPr/>
        </p:nvSpPr>
        <p:spPr>
          <a:xfrm>
            <a:off x="116745" y="4763845"/>
            <a:ext cx="3337560" cy="300082"/>
          </a:xfrm>
          <a:prstGeom prst="rect">
            <a:avLst/>
          </a:prstGeom>
          <a:noFill/>
        </p:spPr>
        <p:txBody>
          <a:bodyPr wrap="square" rtlCol="0">
            <a:spAutoFit/>
          </a:bodyPr>
          <a:lstStyle/>
          <a:p>
            <a:r>
              <a:rPr lang="de-DE" sz="1350" i="1" dirty="0" err="1" smtClean="0"/>
              <a:t>Baghari</a:t>
            </a:r>
            <a:r>
              <a:rPr lang="de-DE" sz="1350" i="1" dirty="0" smtClean="0"/>
              <a:t> et al. 2018</a:t>
            </a:r>
            <a:endParaRPr lang="en-US" sz="1350" i="1" dirty="0"/>
          </a:p>
        </p:txBody>
      </p:sp>
    </p:spTree>
    <p:extLst>
      <p:ext uri="{BB962C8B-B14F-4D97-AF65-F5344CB8AC3E}">
        <p14:creationId xmlns:p14="http://schemas.microsoft.com/office/powerpoint/2010/main" val="1868682450"/>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148447" y="364972"/>
            <a:ext cx="6343987" cy="607115"/>
          </a:xfrm>
        </p:spPr>
        <p:txBody>
          <a:bodyPr>
            <a:noAutofit/>
          </a:bodyPr>
          <a:lstStyle/>
          <a:p>
            <a:r>
              <a:rPr lang="de-AT" sz="2700" dirty="0">
                <a:latin typeface="Times New Roman" panose="02020603050405020304" pitchFamily="18" charset="0"/>
                <a:cs typeface="Times New Roman" panose="02020603050405020304" pitchFamily="18" charset="0"/>
              </a:rPr>
              <a:t>Wo Kommen die Trauben FÜR DAS GRENZLANDPROJEKT HER</a:t>
            </a:r>
          </a:p>
        </p:txBody>
      </p:sp>
      <p:pic>
        <p:nvPicPr>
          <p:cNvPr id="4" name="Grafik 3"/>
          <p:cNvPicPr>
            <a:picLocks noChangeAspect="1"/>
          </p:cNvPicPr>
          <p:nvPr/>
        </p:nvPicPr>
        <p:blipFill>
          <a:blip r:embed="rId3"/>
          <a:stretch>
            <a:fillRect/>
          </a:stretch>
        </p:blipFill>
        <p:spPr>
          <a:xfrm>
            <a:off x="2048990" y="1290647"/>
            <a:ext cx="4349654" cy="3050597"/>
          </a:xfrm>
          <a:prstGeom prst="rect">
            <a:avLst/>
          </a:prstGeom>
        </p:spPr>
      </p:pic>
      <p:sp>
        <p:nvSpPr>
          <p:cNvPr id="5" name="Ellipse 4"/>
          <p:cNvSpPr/>
          <p:nvPr/>
        </p:nvSpPr>
        <p:spPr>
          <a:xfrm rot="18002587">
            <a:off x="5657134" y="1422037"/>
            <a:ext cx="537113" cy="1229264"/>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AT"/>
          </a:p>
        </p:txBody>
      </p:sp>
      <p:sp>
        <p:nvSpPr>
          <p:cNvPr id="8" name="Textfeld 7"/>
          <p:cNvSpPr txBox="1"/>
          <p:nvPr/>
        </p:nvSpPr>
        <p:spPr>
          <a:xfrm>
            <a:off x="4969919" y="1013648"/>
            <a:ext cx="1653017" cy="369332"/>
          </a:xfrm>
          <a:prstGeom prst="rect">
            <a:avLst/>
          </a:prstGeom>
          <a:noFill/>
        </p:spPr>
        <p:txBody>
          <a:bodyPr wrap="none" rtlCol="0">
            <a:spAutoFit/>
          </a:bodyPr>
          <a:lstStyle/>
          <a:p>
            <a:r>
              <a:rPr lang="de-AT" dirty="0" smtClean="0"/>
              <a:t>Czech </a:t>
            </a:r>
            <a:r>
              <a:rPr lang="de-AT" dirty="0" err="1" smtClean="0"/>
              <a:t>Republic</a:t>
            </a:r>
            <a:endParaRPr lang="de-AT" dirty="0"/>
          </a:p>
        </p:txBody>
      </p:sp>
      <p:sp>
        <p:nvSpPr>
          <p:cNvPr id="11" name="Textfeld 10"/>
          <p:cNvSpPr txBox="1"/>
          <p:nvPr/>
        </p:nvSpPr>
        <p:spPr>
          <a:xfrm>
            <a:off x="6492434" y="2011708"/>
            <a:ext cx="992579" cy="369332"/>
          </a:xfrm>
          <a:prstGeom prst="rect">
            <a:avLst/>
          </a:prstGeom>
          <a:noFill/>
        </p:spPr>
        <p:txBody>
          <a:bodyPr wrap="none" rtlCol="0">
            <a:spAutoFit/>
          </a:bodyPr>
          <a:lstStyle/>
          <a:p>
            <a:r>
              <a:rPr lang="de-AT" dirty="0" err="1" smtClean="0"/>
              <a:t>Slovakia</a:t>
            </a:r>
            <a:endParaRPr lang="de-AT" dirty="0"/>
          </a:p>
        </p:txBody>
      </p:sp>
      <p:sp>
        <p:nvSpPr>
          <p:cNvPr id="12" name="Textfeld 11"/>
          <p:cNvSpPr txBox="1"/>
          <p:nvPr/>
        </p:nvSpPr>
        <p:spPr>
          <a:xfrm>
            <a:off x="4759787" y="2431758"/>
            <a:ext cx="864339" cy="369332"/>
          </a:xfrm>
          <a:prstGeom prst="rect">
            <a:avLst/>
          </a:prstGeom>
          <a:solidFill>
            <a:schemeClr val="bg1"/>
          </a:solidFill>
        </p:spPr>
        <p:txBody>
          <a:bodyPr wrap="none" rtlCol="0">
            <a:spAutoFit/>
          </a:bodyPr>
          <a:lstStyle/>
          <a:p>
            <a:r>
              <a:rPr lang="de-AT" dirty="0" smtClean="0"/>
              <a:t>Austria</a:t>
            </a:r>
            <a:endParaRPr lang="de-AT" dirty="0"/>
          </a:p>
        </p:txBody>
      </p:sp>
      <p:sp>
        <p:nvSpPr>
          <p:cNvPr id="13" name="Textfeld 12"/>
          <p:cNvSpPr txBox="1"/>
          <p:nvPr/>
        </p:nvSpPr>
        <p:spPr>
          <a:xfrm>
            <a:off x="148447" y="4821923"/>
            <a:ext cx="3337560" cy="300082"/>
          </a:xfrm>
          <a:prstGeom prst="rect">
            <a:avLst/>
          </a:prstGeom>
          <a:noFill/>
        </p:spPr>
        <p:txBody>
          <a:bodyPr wrap="square" rtlCol="0">
            <a:spAutoFit/>
          </a:bodyPr>
          <a:lstStyle/>
          <a:p>
            <a:r>
              <a:rPr lang="de-DE" sz="1350" i="1" dirty="0" smtClean="0"/>
              <a:t>Horacek et al. 2018</a:t>
            </a:r>
            <a:endParaRPr lang="en-US" sz="1350" i="1" dirty="0"/>
          </a:p>
        </p:txBody>
      </p:sp>
    </p:spTree>
    <p:extLst>
      <p:ext uri="{BB962C8B-B14F-4D97-AF65-F5344CB8AC3E}">
        <p14:creationId xmlns:p14="http://schemas.microsoft.com/office/powerpoint/2010/main" val="4114703352"/>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17355" y="730249"/>
            <a:ext cx="5548214" cy="607115"/>
          </a:xfrm>
        </p:spPr>
        <p:txBody>
          <a:bodyPr>
            <a:normAutofit/>
          </a:bodyPr>
          <a:lstStyle/>
          <a:p>
            <a:r>
              <a:rPr lang="de-AT" sz="2400" b="1" u="sng" dirty="0" smtClean="0"/>
              <a:t>Projektbeschreibung</a:t>
            </a:r>
            <a:endParaRPr lang="de-AT" sz="2400" b="1" u="sng" dirty="0"/>
          </a:p>
        </p:txBody>
      </p:sp>
      <p:sp>
        <p:nvSpPr>
          <p:cNvPr id="3" name="Inhaltsplatzhalter 2"/>
          <p:cNvSpPr>
            <a:spLocks noGrp="1"/>
          </p:cNvSpPr>
          <p:nvPr>
            <p:ph idx="1"/>
          </p:nvPr>
        </p:nvSpPr>
        <p:spPr>
          <a:xfrm>
            <a:off x="417355" y="1533267"/>
            <a:ext cx="8410575" cy="2925623"/>
          </a:xfrm>
        </p:spPr>
        <p:txBody>
          <a:bodyPr>
            <a:normAutofit fontScale="85000" lnSpcReduction="20000"/>
          </a:bodyPr>
          <a:lstStyle/>
          <a:p>
            <a:r>
              <a:rPr lang="de-AT" dirty="0" smtClean="0"/>
              <a:t>Alle Proben in der Grenzregion sind von Mitgliedsstaaten der EU Weindatenbank</a:t>
            </a:r>
          </a:p>
          <a:p>
            <a:r>
              <a:rPr lang="de-AT" dirty="0" smtClean="0"/>
              <a:t>Die Proben wurden nach den Vorschriften der EU-Weindatenbank </a:t>
            </a:r>
            <a:r>
              <a:rPr lang="de-AT" dirty="0" err="1" smtClean="0"/>
              <a:t>vinifiziert</a:t>
            </a:r>
            <a:endParaRPr lang="de-AT" dirty="0" smtClean="0"/>
          </a:p>
          <a:p>
            <a:r>
              <a:rPr lang="de-AT" dirty="0" smtClean="0"/>
              <a:t>Anzahl der Proben limitiert: CZ 12, AT 10, SLK 5, verschiedene Rebsorten, aber auch die selben</a:t>
            </a:r>
          </a:p>
          <a:p>
            <a:r>
              <a:rPr lang="de-AT" dirty="0" smtClean="0"/>
              <a:t>Verschiedene Analysen wurden durchgeführt (</a:t>
            </a:r>
            <a:r>
              <a:rPr lang="de-AT" dirty="0" err="1" smtClean="0"/>
              <a:t>Stabilisotopen</a:t>
            </a:r>
            <a:r>
              <a:rPr lang="de-AT" dirty="0" smtClean="0"/>
              <a:t>, Elementanalyse, Polyphenole, </a:t>
            </a:r>
            <a:r>
              <a:rPr lang="de-AT" dirty="0" err="1" smtClean="0"/>
              <a:t>Flavonoide</a:t>
            </a:r>
            <a:r>
              <a:rPr lang="de-AT" dirty="0" smtClean="0"/>
              <a:t>, Säuren, </a:t>
            </a:r>
            <a:r>
              <a:rPr lang="de-AT" dirty="0" err="1" smtClean="0"/>
              <a:t>Electro</a:t>
            </a:r>
            <a:r>
              <a:rPr lang="de-AT" dirty="0" smtClean="0"/>
              <a:t> Paramagnetische Resonanz, Farbmessungen, etc…)</a:t>
            </a:r>
          </a:p>
          <a:p>
            <a:r>
              <a:rPr lang="de-AT" dirty="0" smtClean="0"/>
              <a:t>Auswertung liegt nur vom Weinjahr 2016 vor</a:t>
            </a:r>
          </a:p>
          <a:p>
            <a:r>
              <a:rPr lang="de-AT" dirty="0" smtClean="0"/>
              <a:t>Statistik</a:t>
            </a:r>
          </a:p>
        </p:txBody>
      </p:sp>
      <p:sp>
        <p:nvSpPr>
          <p:cNvPr id="4" name="Textfeld 3"/>
          <p:cNvSpPr txBox="1"/>
          <p:nvPr/>
        </p:nvSpPr>
        <p:spPr>
          <a:xfrm>
            <a:off x="190033" y="4821923"/>
            <a:ext cx="3337560" cy="300082"/>
          </a:xfrm>
          <a:prstGeom prst="rect">
            <a:avLst/>
          </a:prstGeom>
          <a:noFill/>
        </p:spPr>
        <p:txBody>
          <a:bodyPr wrap="square" rtlCol="0">
            <a:spAutoFit/>
          </a:bodyPr>
          <a:lstStyle/>
          <a:p>
            <a:r>
              <a:rPr lang="de-DE" sz="1350" i="1" dirty="0" smtClean="0"/>
              <a:t>Horacek et al. 2018</a:t>
            </a:r>
            <a:endParaRPr lang="en-US" sz="1350" i="1" dirty="0"/>
          </a:p>
        </p:txBody>
      </p:sp>
    </p:spTree>
    <p:extLst>
      <p:ext uri="{BB962C8B-B14F-4D97-AF65-F5344CB8AC3E}">
        <p14:creationId xmlns:p14="http://schemas.microsoft.com/office/powerpoint/2010/main" val="291424638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17354" y="920749"/>
            <a:ext cx="6638765" cy="607115"/>
          </a:xfrm>
        </p:spPr>
        <p:txBody>
          <a:bodyPr/>
          <a:lstStyle/>
          <a:p>
            <a:r>
              <a:rPr lang="de-DE" dirty="0"/>
              <a:t>Geschichte der Isotopenanalytik in WEIN</a:t>
            </a:r>
          </a:p>
        </p:txBody>
      </p:sp>
      <p:sp>
        <p:nvSpPr>
          <p:cNvPr id="5" name="Textfeld 4"/>
          <p:cNvSpPr txBox="1"/>
          <p:nvPr/>
        </p:nvSpPr>
        <p:spPr>
          <a:xfrm>
            <a:off x="495300" y="1566594"/>
            <a:ext cx="4404360" cy="584775"/>
          </a:xfrm>
          <a:prstGeom prst="rect">
            <a:avLst/>
          </a:prstGeom>
          <a:noFill/>
        </p:spPr>
        <p:txBody>
          <a:bodyPr wrap="square" rtlCol="0">
            <a:spAutoFit/>
          </a:bodyPr>
          <a:lstStyle>
            <a:defPPr>
              <a:defRPr lang="de-DE"/>
            </a:defPPr>
            <a:lvl1pPr>
              <a:defRPr sz="1600" u="sng">
                <a:latin typeface="+mj-lt"/>
              </a:defRPr>
            </a:lvl1pPr>
          </a:lstStyle>
          <a:p>
            <a:r>
              <a:rPr lang="de-DE" dirty="0"/>
              <a:t>Ab 1960 als wissenschaftliche Methode bekannt </a:t>
            </a:r>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62155" y="2314005"/>
            <a:ext cx="3375376" cy="177260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Textfeld 6"/>
          <p:cNvSpPr txBox="1"/>
          <p:nvPr/>
        </p:nvSpPr>
        <p:spPr>
          <a:xfrm>
            <a:off x="5273038" y="2046144"/>
            <a:ext cx="3398521" cy="2308324"/>
          </a:xfrm>
          <a:prstGeom prst="rect">
            <a:avLst/>
          </a:prstGeom>
          <a:noFill/>
        </p:spPr>
        <p:txBody>
          <a:bodyPr wrap="square" rtlCol="0">
            <a:spAutoFit/>
          </a:bodyPr>
          <a:lstStyle/>
          <a:p>
            <a:r>
              <a:rPr lang="de-DE" sz="1600" u="sng" dirty="0">
                <a:latin typeface="+mj-lt"/>
              </a:rPr>
              <a:t>Geschichte der Methoden</a:t>
            </a:r>
          </a:p>
          <a:p>
            <a:pPr marL="285750" indent="-285750">
              <a:buFont typeface="Arial" panose="020B0604020202020204" pitchFamily="34" charset="0"/>
              <a:buChar char="•"/>
            </a:pPr>
            <a:r>
              <a:rPr lang="de-DE" sz="1600" dirty="0">
                <a:latin typeface="+mj-lt"/>
              </a:rPr>
              <a:t>IRMS (Isotope </a:t>
            </a:r>
            <a:r>
              <a:rPr lang="de-DE" sz="1600" dirty="0" err="1">
                <a:latin typeface="+mj-lt"/>
              </a:rPr>
              <a:t>ratio</a:t>
            </a:r>
            <a:r>
              <a:rPr lang="de-DE" sz="1600" dirty="0">
                <a:latin typeface="+mj-lt"/>
              </a:rPr>
              <a:t> </a:t>
            </a:r>
            <a:r>
              <a:rPr lang="de-DE" sz="1600" dirty="0" err="1">
                <a:latin typeface="+mj-lt"/>
              </a:rPr>
              <a:t>mass</a:t>
            </a:r>
            <a:r>
              <a:rPr lang="de-DE" sz="1600" dirty="0">
                <a:latin typeface="+mj-lt"/>
              </a:rPr>
              <a:t> </a:t>
            </a:r>
            <a:r>
              <a:rPr lang="de-DE" sz="1600" dirty="0" err="1">
                <a:latin typeface="+mj-lt"/>
              </a:rPr>
              <a:t>spectroscopie</a:t>
            </a:r>
            <a:r>
              <a:rPr lang="de-DE" sz="1600" dirty="0">
                <a:latin typeface="+mj-lt"/>
              </a:rPr>
              <a:t>) für </a:t>
            </a:r>
            <a:r>
              <a:rPr lang="de-DE" sz="1600" baseline="30000" dirty="0">
                <a:latin typeface="+mj-lt"/>
              </a:rPr>
              <a:t>13</a:t>
            </a:r>
            <a:r>
              <a:rPr lang="de-DE" sz="1600" dirty="0">
                <a:latin typeface="+mj-lt"/>
              </a:rPr>
              <a:t>C und </a:t>
            </a:r>
            <a:r>
              <a:rPr lang="de-DE" sz="1600" baseline="30000" dirty="0">
                <a:latin typeface="+mj-lt"/>
              </a:rPr>
              <a:t>18</a:t>
            </a:r>
            <a:r>
              <a:rPr lang="de-DE" sz="1600" dirty="0">
                <a:latin typeface="+mj-lt"/>
              </a:rPr>
              <a:t>O für Authentizitätsüberprüfung ebenfalls seit den 60iger Jahren</a:t>
            </a:r>
          </a:p>
          <a:p>
            <a:pPr marL="285750" indent="-285750">
              <a:buFont typeface="Arial" panose="020B0604020202020204" pitchFamily="34" charset="0"/>
              <a:buChar char="•"/>
            </a:pPr>
            <a:r>
              <a:rPr lang="de-DE" sz="1600" dirty="0">
                <a:latin typeface="+mj-lt"/>
              </a:rPr>
              <a:t>SNIF NMR </a:t>
            </a:r>
            <a:r>
              <a:rPr lang="de-DE" sz="1600" dirty="0" err="1">
                <a:latin typeface="+mj-lt"/>
              </a:rPr>
              <a:t>by</a:t>
            </a:r>
            <a:r>
              <a:rPr lang="de-DE" sz="1600" dirty="0">
                <a:latin typeface="+mj-lt"/>
              </a:rPr>
              <a:t> Prof. Martin seit 1981</a:t>
            </a:r>
          </a:p>
          <a:p>
            <a:pPr marL="285750" indent="-285750">
              <a:buFont typeface="Arial" panose="020B0604020202020204" pitchFamily="34" charset="0"/>
              <a:buChar char="•"/>
            </a:pPr>
            <a:r>
              <a:rPr lang="de-DE" sz="1600" dirty="0">
                <a:latin typeface="+mj-lt"/>
              </a:rPr>
              <a:t>Erster Gerichtlicher FALL 1986</a:t>
            </a:r>
          </a:p>
          <a:p>
            <a:endParaRPr lang="de-DE" sz="1600" dirty="0">
              <a:latin typeface="+mj-lt"/>
            </a:endParaRPr>
          </a:p>
        </p:txBody>
      </p:sp>
      <p:sp>
        <p:nvSpPr>
          <p:cNvPr id="8" name="Rechteck 7"/>
          <p:cNvSpPr/>
          <p:nvPr/>
        </p:nvSpPr>
        <p:spPr>
          <a:xfrm>
            <a:off x="417354" y="4154564"/>
            <a:ext cx="4572000" cy="830997"/>
          </a:xfrm>
          <a:prstGeom prst="rect">
            <a:avLst/>
          </a:prstGeom>
          <a:noFill/>
        </p:spPr>
        <p:txBody>
          <a:bodyPr wrap="square" rtlCol="0">
            <a:spAutoFit/>
          </a:bodyPr>
          <a:lstStyle/>
          <a:p>
            <a:r>
              <a:rPr lang="de-DE" sz="1600" dirty="0">
                <a:latin typeface="+mj-lt"/>
              </a:rPr>
              <a:t>Nachweis von radioaktiven 14C in Alkohol und Essigsäure </a:t>
            </a:r>
            <a:r>
              <a:rPr lang="de-DE" sz="1600" dirty="0">
                <a:latin typeface="+mj-lt"/>
                <a:sym typeface="Wingdings" panose="05000000000000000000" pitchFamily="2" charset="2"/>
              </a:rPr>
              <a:t> Zeit der </a:t>
            </a:r>
            <a:r>
              <a:rPr lang="de-DE" sz="1600" dirty="0" smtClean="0">
                <a:latin typeface="+mj-lt"/>
                <a:sym typeface="Wingdings" panose="05000000000000000000" pitchFamily="2" charset="2"/>
              </a:rPr>
              <a:t>Atombombentests </a:t>
            </a:r>
            <a:r>
              <a:rPr lang="de-DE" sz="1600" dirty="0">
                <a:latin typeface="+mj-lt"/>
                <a:sym typeface="Wingdings" panose="05000000000000000000" pitchFamily="2" charset="2"/>
              </a:rPr>
              <a:t>[Christoph 2018]</a:t>
            </a:r>
            <a:endParaRPr lang="de-DE" sz="1600" dirty="0">
              <a:latin typeface="+mj-lt"/>
            </a:endParaRPr>
          </a:p>
        </p:txBody>
      </p:sp>
    </p:spTree>
    <p:extLst>
      <p:ext uri="{BB962C8B-B14F-4D97-AF65-F5344CB8AC3E}">
        <p14:creationId xmlns:p14="http://schemas.microsoft.com/office/powerpoint/2010/main" val="1710321343"/>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135415" y="448508"/>
            <a:ext cx="5548214" cy="607115"/>
          </a:xfrm>
        </p:spPr>
        <p:txBody>
          <a:bodyPr/>
          <a:lstStyle/>
          <a:p>
            <a:r>
              <a:rPr lang="de-AT" dirty="0" err="1" smtClean="0"/>
              <a:t>Stabilisotopendaten</a:t>
            </a:r>
            <a:endParaRPr lang="de-AT" dirty="0"/>
          </a:p>
        </p:txBody>
      </p:sp>
      <p:sp>
        <p:nvSpPr>
          <p:cNvPr id="3" name="Inhaltsplatzhalter 2"/>
          <p:cNvSpPr>
            <a:spLocks noGrp="1"/>
          </p:cNvSpPr>
          <p:nvPr>
            <p:ph idx="1"/>
          </p:nvPr>
        </p:nvSpPr>
        <p:spPr>
          <a:xfrm>
            <a:off x="445770" y="1498759"/>
            <a:ext cx="3790232" cy="3263504"/>
          </a:xfrm>
        </p:spPr>
        <p:txBody>
          <a:bodyPr>
            <a:normAutofit lnSpcReduction="10000"/>
          </a:bodyPr>
          <a:lstStyle/>
          <a:p>
            <a:r>
              <a:rPr lang="de-AT" sz="1950" dirty="0" smtClean="0"/>
              <a:t>Es wurden einige kleine Unterschiede festgestellt. Österreich </a:t>
            </a:r>
            <a:r>
              <a:rPr lang="de-AT" sz="1950" dirty="0" err="1" smtClean="0"/>
              <a:t>ligegt</a:t>
            </a:r>
            <a:r>
              <a:rPr lang="de-AT" sz="1950" dirty="0" smtClean="0"/>
              <a:t> etwas höher im Verhältnis d18O/d13C als Tschechien und Slowakei. Bei DH2 liegt Tschechien etwas höher als die slowakische Proben</a:t>
            </a:r>
          </a:p>
          <a:p>
            <a:r>
              <a:rPr lang="de-AT" sz="1950" dirty="0" smtClean="0"/>
              <a:t>Man sieht aber, dass eine serbische Probe jetzt auch nicht soweit entfernt ist von den restlichen Proben</a:t>
            </a:r>
            <a:endParaRPr lang="de-AT" sz="1950" dirty="0"/>
          </a:p>
        </p:txBody>
      </p:sp>
      <p:pic>
        <p:nvPicPr>
          <p:cNvPr id="4" name="Grafik 3"/>
          <p:cNvPicPr>
            <a:picLocks noChangeAspect="1"/>
          </p:cNvPicPr>
          <p:nvPr/>
        </p:nvPicPr>
        <p:blipFill>
          <a:blip r:embed="rId3"/>
          <a:stretch>
            <a:fillRect/>
          </a:stretch>
        </p:blipFill>
        <p:spPr>
          <a:xfrm>
            <a:off x="4892040" y="60893"/>
            <a:ext cx="4149844" cy="4998550"/>
          </a:xfrm>
          <a:prstGeom prst="rect">
            <a:avLst/>
          </a:prstGeom>
        </p:spPr>
      </p:pic>
      <p:sp>
        <p:nvSpPr>
          <p:cNvPr id="5" name="Textfeld 4"/>
          <p:cNvSpPr txBox="1"/>
          <p:nvPr/>
        </p:nvSpPr>
        <p:spPr>
          <a:xfrm>
            <a:off x="190033" y="4821923"/>
            <a:ext cx="3337560" cy="300082"/>
          </a:xfrm>
          <a:prstGeom prst="rect">
            <a:avLst/>
          </a:prstGeom>
          <a:noFill/>
        </p:spPr>
        <p:txBody>
          <a:bodyPr wrap="square" rtlCol="0">
            <a:spAutoFit/>
          </a:bodyPr>
          <a:lstStyle/>
          <a:p>
            <a:r>
              <a:rPr lang="de-DE" sz="1350" i="1" dirty="0" smtClean="0"/>
              <a:t>Horacek et al. 2018</a:t>
            </a:r>
            <a:endParaRPr lang="en-US" sz="1350" i="1" dirty="0"/>
          </a:p>
        </p:txBody>
      </p:sp>
    </p:spTree>
    <p:extLst>
      <p:ext uri="{BB962C8B-B14F-4D97-AF65-F5344CB8AC3E}">
        <p14:creationId xmlns:p14="http://schemas.microsoft.com/office/powerpoint/2010/main" val="1238554483"/>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17355" y="539749"/>
            <a:ext cx="5548214" cy="607115"/>
          </a:xfrm>
        </p:spPr>
        <p:txBody>
          <a:bodyPr/>
          <a:lstStyle/>
          <a:p>
            <a:r>
              <a:rPr lang="de-AT" dirty="0" smtClean="0"/>
              <a:t>Elementkonzentration</a:t>
            </a:r>
            <a:endParaRPr lang="de-AT" dirty="0"/>
          </a:p>
        </p:txBody>
      </p:sp>
      <p:sp>
        <p:nvSpPr>
          <p:cNvPr id="3" name="Inhaltsplatzhalter 2"/>
          <p:cNvSpPr>
            <a:spLocks noGrp="1"/>
          </p:cNvSpPr>
          <p:nvPr>
            <p:ph idx="1"/>
          </p:nvPr>
        </p:nvSpPr>
        <p:spPr>
          <a:xfrm>
            <a:off x="628651" y="1648712"/>
            <a:ext cx="3046202" cy="3263504"/>
          </a:xfrm>
        </p:spPr>
        <p:txBody>
          <a:bodyPr>
            <a:normAutofit/>
          </a:bodyPr>
          <a:lstStyle/>
          <a:p>
            <a:r>
              <a:rPr lang="de-AT" sz="1950" dirty="0" smtClean="0"/>
              <a:t>Gute Unterscheidung auf Basis einzelner Elemente möglich. </a:t>
            </a:r>
            <a:endParaRPr lang="de-AT" sz="1950" dirty="0"/>
          </a:p>
          <a:p>
            <a:r>
              <a:rPr lang="de-AT" sz="1950" dirty="0" smtClean="0"/>
              <a:t>Österreichische und Slowakische Proben haben mehr </a:t>
            </a:r>
            <a:r>
              <a:rPr lang="de-AT" sz="1950" dirty="0" err="1" smtClean="0"/>
              <a:t>Cu</a:t>
            </a:r>
            <a:endParaRPr lang="de-AT" sz="1950" dirty="0" smtClean="0"/>
          </a:p>
          <a:p>
            <a:r>
              <a:rPr lang="de-AT" sz="1950" dirty="0" smtClean="0"/>
              <a:t>Slowakische Proben mehr Kalium</a:t>
            </a:r>
          </a:p>
        </p:txBody>
      </p:sp>
      <p:pic>
        <p:nvPicPr>
          <p:cNvPr id="6" name="Grafik 5"/>
          <p:cNvPicPr>
            <a:picLocks noChangeAspect="1"/>
          </p:cNvPicPr>
          <p:nvPr/>
        </p:nvPicPr>
        <p:blipFill>
          <a:blip r:embed="rId3"/>
          <a:stretch>
            <a:fillRect/>
          </a:stretch>
        </p:blipFill>
        <p:spPr>
          <a:xfrm>
            <a:off x="3674852" y="1648712"/>
            <a:ext cx="4957946" cy="2984010"/>
          </a:xfrm>
          <a:prstGeom prst="rect">
            <a:avLst/>
          </a:prstGeom>
        </p:spPr>
      </p:pic>
      <p:sp>
        <p:nvSpPr>
          <p:cNvPr id="5" name="Textfeld 4"/>
          <p:cNvSpPr txBox="1"/>
          <p:nvPr/>
        </p:nvSpPr>
        <p:spPr>
          <a:xfrm>
            <a:off x="190033" y="4821923"/>
            <a:ext cx="3337560" cy="300082"/>
          </a:xfrm>
          <a:prstGeom prst="rect">
            <a:avLst/>
          </a:prstGeom>
          <a:noFill/>
        </p:spPr>
        <p:txBody>
          <a:bodyPr wrap="square" rtlCol="0">
            <a:spAutoFit/>
          </a:bodyPr>
          <a:lstStyle/>
          <a:p>
            <a:r>
              <a:rPr lang="de-DE" sz="1350" i="1" dirty="0" smtClean="0"/>
              <a:t>Horacek et al. 2018</a:t>
            </a:r>
            <a:endParaRPr lang="en-US" sz="1350" i="1" dirty="0"/>
          </a:p>
        </p:txBody>
      </p:sp>
    </p:spTree>
    <p:extLst>
      <p:ext uri="{BB962C8B-B14F-4D97-AF65-F5344CB8AC3E}">
        <p14:creationId xmlns:p14="http://schemas.microsoft.com/office/powerpoint/2010/main" val="636407230"/>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AT" dirty="0" smtClean="0"/>
              <a:t>EPR</a:t>
            </a:r>
            <a:r>
              <a:rPr lang="de-AT" dirty="0"/>
              <a:t> </a:t>
            </a:r>
            <a:r>
              <a:rPr lang="de-AT" dirty="0" smtClean="0"/>
              <a:t>und Farbmessung</a:t>
            </a:r>
            <a:endParaRPr lang="de-AT" dirty="0"/>
          </a:p>
        </p:txBody>
      </p:sp>
      <p:sp>
        <p:nvSpPr>
          <p:cNvPr id="3" name="Inhaltsplatzhalter 2"/>
          <p:cNvSpPr>
            <a:spLocks noGrp="1"/>
          </p:cNvSpPr>
          <p:nvPr>
            <p:ph idx="1"/>
          </p:nvPr>
        </p:nvSpPr>
        <p:spPr>
          <a:xfrm>
            <a:off x="680121" y="1892855"/>
            <a:ext cx="3110901" cy="3263504"/>
          </a:xfrm>
        </p:spPr>
        <p:txBody>
          <a:bodyPr>
            <a:normAutofit/>
          </a:bodyPr>
          <a:lstStyle/>
          <a:p>
            <a:r>
              <a:rPr lang="de-AT" sz="1950" dirty="0" smtClean="0"/>
              <a:t>Unterscheidung von Rotweinen und Weißweinen</a:t>
            </a:r>
          </a:p>
          <a:p>
            <a:r>
              <a:rPr lang="de-AT" sz="1950" dirty="0" smtClean="0"/>
              <a:t>Kein klares Bild und kaum Chancen zur Unterscheidung nach Herkunft</a:t>
            </a:r>
          </a:p>
        </p:txBody>
      </p:sp>
      <p:pic>
        <p:nvPicPr>
          <p:cNvPr id="4" name="Grafik 3"/>
          <p:cNvPicPr>
            <a:picLocks noChangeAspect="1"/>
          </p:cNvPicPr>
          <p:nvPr/>
        </p:nvPicPr>
        <p:blipFill>
          <a:blip r:embed="rId3"/>
          <a:stretch>
            <a:fillRect/>
          </a:stretch>
        </p:blipFill>
        <p:spPr>
          <a:xfrm>
            <a:off x="3952647" y="1667784"/>
            <a:ext cx="4630865" cy="2783446"/>
          </a:xfrm>
          <a:prstGeom prst="rect">
            <a:avLst/>
          </a:prstGeom>
        </p:spPr>
      </p:pic>
      <p:sp>
        <p:nvSpPr>
          <p:cNvPr id="5" name="Rechteck 4"/>
          <p:cNvSpPr/>
          <p:nvPr/>
        </p:nvSpPr>
        <p:spPr>
          <a:xfrm>
            <a:off x="4305929" y="1995037"/>
            <a:ext cx="3924300" cy="359543"/>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 name="Textfeld 5"/>
          <p:cNvSpPr txBox="1"/>
          <p:nvPr/>
        </p:nvSpPr>
        <p:spPr>
          <a:xfrm>
            <a:off x="190033" y="4821923"/>
            <a:ext cx="3337560" cy="300082"/>
          </a:xfrm>
          <a:prstGeom prst="rect">
            <a:avLst/>
          </a:prstGeom>
          <a:noFill/>
        </p:spPr>
        <p:txBody>
          <a:bodyPr wrap="square" rtlCol="0">
            <a:spAutoFit/>
          </a:bodyPr>
          <a:lstStyle/>
          <a:p>
            <a:r>
              <a:rPr lang="de-DE" sz="1350" i="1" dirty="0" smtClean="0"/>
              <a:t>Horacek et al. 2018</a:t>
            </a:r>
            <a:endParaRPr lang="en-US" sz="1350" i="1" dirty="0"/>
          </a:p>
        </p:txBody>
      </p:sp>
    </p:spTree>
    <p:extLst>
      <p:ext uri="{BB962C8B-B14F-4D97-AF65-F5344CB8AC3E}">
        <p14:creationId xmlns:p14="http://schemas.microsoft.com/office/powerpoint/2010/main" val="1751636913"/>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AT" u="sng" dirty="0" smtClean="0"/>
              <a:t>Statistik</a:t>
            </a:r>
            <a:endParaRPr lang="de-AT" u="sng" dirty="0"/>
          </a:p>
        </p:txBody>
      </p:sp>
      <p:sp>
        <p:nvSpPr>
          <p:cNvPr id="3" name="Inhaltsplatzhalter 2"/>
          <p:cNvSpPr>
            <a:spLocks noGrp="1"/>
          </p:cNvSpPr>
          <p:nvPr>
            <p:ph idx="1"/>
          </p:nvPr>
        </p:nvSpPr>
        <p:spPr/>
        <p:txBody>
          <a:bodyPr>
            <a:normAutofit/>
          </a:bodyPr>
          <a:lstStyle/>
          <a:p>
            <a:pPr marL="0" indent="0">
              <a:buNone/>
            </a:pPr>
            <a:r>
              <a:rPr lang="de-DE" sz="1500" dirty="0" smtClean="0"/>
              <a:t>Unterscheidung Rot und Weiß möglich.</a:t>
            </a:r>
            <a:endParaRPr lang="de-AT" sz="1500" dirty="0"/>
          </a:p>
          <a:p>
            <a:pPr marL="0" indent="0">
              <a:buNone/>
            </a:pPr>
            <a:r>
              <a:rPr lang="de-AT" sz="1500" dirty="0"/>
              <a:t>PRINCIPAL COMPONENT FACTORING – VARIMAX ROTATION</a:t>
            </a:r>
          </a:p>
          <a:p>
            <a:pPr marL="0" indent="0">
              <a:buNone/>
            </a:pPr>
            <a:endParaRPr lang="de-AT" sz="1500" dirty="0"/>
          </a:p>
        </p:txBody>
      </p:sp>
      <p:pic>
        <p:nvPicPr>
          <p:cNvPr id="4" name="Grafik 3"/>
          <p:cNvPicPr>
            <a:picLocks noChangeAspect="1"/>
          </p:cNvPicPr>
          <p:nvPr/>
        </p:nvPicPr>
        <p:blipFill>
          <a:blip r:embed="rId3"/>
          <a:stretch>
            <a:fillRect/>
          </a:stretch>
        </p:blipFill>
        <p:spPr>
          <a:xfrm>
            <a:off x="2733142" y="1879480"/>
            <a:ext cx="6133382" cy="3338423"/>
          </a:xfrm>
          <a:prstGeom prst="rect">
            <a:avLst/>
          </a:prstGeom>
        </p:spPr>
      </p:pic>
      <p:pic>
        <p:nvPicPr>
          <p:cNvPr id="5" name="Grafik 4"/>
          <p:cNvPicPr>
            <a:picLocks noChangeAspect="1"/>
          </p:cNvPicPr>
          <p:nvPr/>
        </p:nvPicPr>
        <p:blipFill>
          <a:blip r:embed="rId4"/>
          <a:stretch>
            <a:fillRect/>
          </a:stretch>
        </p:blipFill>
        <p:spPr>
          <a:xfrm>
            <a:off x="6997201" y="3893303"/>
            <a:ext cx="880187" cy="320068"/>
          </a:xfrm>
          <a:prstGeom prst="rect">
            <a:avLst/>
          </a:prstGeom>
        </p:spPr>
      </p:pic>
      <p:sp>
        <p:nvSpPr>
          <p:cNvPr id="6" name="Ellipse 5"/>
          <p:cNvSpPr/>
          <p:nvPr/>
        </p:nvSpPr>
        <p:spPr>
          <a:xfrm>
            <a:off x="5943746" y="3000971"/>
            <a:ext cx="2175867" cy="1500996"/>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AT"/>
          </a:p>
        </p:txBody>
      </p:sp>
      <p:sp>
        <p:nvSpPr>
          <p:cNvPr id="7" name="Textfeld 6"/>
          <p:cNvSpPr txBox="1"/>
          <p:nvPr/>
        </p:nvSpPr>
        <p:spPr>
          <a:xfrm>
            <a:off x="190033" y="4821923"/>
            <a:ext cx="3337560" cy="300082"/>
          </a:xfrm>
          <a:prstGeom prst="rect">
            <a:avLst/>
          </a:prstGeom>
          <a:noFill/>
        </p:spPr>
        <p:txBody>
          <a:bodyPr wrap="square" rtlCol="0">
            <a:spAutoFit/>
          </a:bodyPr>
          <a:lstStyle/>
          <a:p>
            <a:r>
              <a:rPr lang="de-DE" sz="1350" i="1" dirty="0" smtClean="0"/>
              <a:t>Horacek et al. 2018</a:t>
            </a:r>
            <a:endParaRPr lang="en-US" sz="1350" i="1" dirty="0"/>
          </a:p>
        </p:txBody>
      </p:sp>
    </p:spTree>
    <p:extLst>
      <p:ext uri="{BB962C8B-B14F-4D97-AF65-F5344CB8AC3E}">
        <p14:creationId xmlns:p14="http://schemas.microsoft.com/office/powerpoint/2010/main" val="1676063108"/>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Grafik 4"/>
          <p:cNvPicPr>
            <a:picLocks noChangeAspect="1"/>
          </p:cNvPicPr>
          <p:nvPr/>
        </p:nvPicPr>
        <p:blipFill>
          <a:blip r:embed="rId3"/>
          <a:stretch>
            <a:fillRect/>
          </a:stretch>
        </p:blipFill>
        <p:spPr>
          <a:xfrm>
            <a:off x="4617720" y="2258813"/>
            <a:ext cx="4409179" cy="2515764"/>
          </a:xfrm>
          <a:prstGeom prst="rect">
            <a:avLst/>
          </a:prstGeom>
        </p:spPr>
      </p:pic>
      <p:sp>
        <p:nvSpPr>
          <p:cNvPr id="4" name="Textfeld 3"/>
          <p:cNvSpPr txBox="1"/>
          <p:nvPr/>
        </p:nvSpPr>
        <p:spPr>
          <a:xfrm>
            <a:off x="620619" y="585015"/>
            <a:ext cx="5205784" cy="4678204"/>
          </a:xfrm>
          <a:prstGeom prst="rect">
            <a:avLst/>
          </a:prstGeom>
          <a:noFill/>
        </p:spPr>
        <p:txBody>
          <a:bodyPr wrap="none" rtlCol="0">
            <a:spAutoFit/>
          </a:bodyPr>
          <a:lstStyle/>
          <a:p>
            <a:r>
              <a:rPr lang="de-AT" sz="3200" u="sng" cap="all" dirty="0">
                <a:solidFill>
                  <a:srgbClr val="007835"/>
                </a:solidFill>
                <a:latin typeface="+mn-lt"/>
                <a:ea typeface="+mj-ea"/>
                <a:cs typeface="+mj-cs"/>
              </a:rPr>
              <a:t>UNTERSCHEIDUNG</a:t>
            </a:r>
            <a:r>
              <a:rPr lang="de-AT" dirty="0" smtClean="0">
                <a:solidFill>
                  <a:srgbClr val="00B050"/>
                </a:solidFill>
              </a:rPr>
              <a:t> </a:t>
            </a:r>
          </a:p>
          <a:p>
            <a:r>
              <a:rPr lang="de-AT" sz="3200" u="sng" cap="all" dirty="0" smtClean="0">
                <a:solidFill>
                  <a:srgbClr val="007835"/>
                </a:solidFill>
                <a:latin typeface="+mn-lt"/>
                <a:ea typeface="+mj-ea"/>
                <a:cs typeface="+mj-cs"/>
              </a:rPr>
              <a:t>NACH</a:t>
            </a:r>
            <a:r>
              <a:rPr lang="de-AT" dirty="0" smtClean="0">
                <a:solidFill>
                  <a:srgbClr val="00B050"/>
                </a:solidFill>
              </a:rPr>
              <a:t> </a:t>
            </a:r>
            <a:r>
              <a:rPr lang="de-AT" sz="3200" u="sng" cap="all" dirty="0">
                <a:solidFill>
                  <a:srgbClr val="007835"/>
                </a:solidFill>
                <a:latin typeface="+mn-lt"/>
                <a:ea typeface="+mj-ea"/>
                <a:cs typeface="+mj-cs"/>
              </a:rPr>
              <a:t>REBSORTEN</a:t>
            </a:r>
          </a:p>
          <a:p>
            <a:r>
              <a:rPr lang="de-AT" dirty="0" smtClean="0"/>
              <a:t>(Ohne Berücksichtigung der Herkunft)</a:t>
            </a:r>
          </a:p>
          <a:p>
            <a:endParaRPr lang="de-AT" dirty="0"/>
          </a:p>
          <a:p>
            <a:r>
              <a:rPr lang="de-AT" dirty="0" smtClean="0"/>
              <a:t>Ist sehr gut möglich</a:t>
            </a:r>
          </a:p>
          <a:p>
            <a:r>
              <a:rPr lang="de-AT" dirty="0" smtClean="0"/>
              <a:t>100 % Trennung; hauptsächlich Gesamt                       </a:t>
            </a:r>
          </a:p>
          <a:p>
            <a:r>
              <a:rPr lang="de-AT" dirty="0" smtClean="0"/>
              <a:t>SO2, b*, L* und Phenolanalytik</a:t>
            </a:r>
            <a:endParaRPr lang="de-AT" dirty="0"/>
          </a:p>
          <a:p>
            <a:endParaRPr lang="de-AT" dirty="0" smtClean="0"/>
          </a:p>
          <a:p>
            <a:endParaRPr lang="de-AT" dirty="0"/>
          </a:p>
          <a:p>
            <a:endParaRPr lang="de-AT" dirty="0" smtClean="0"/>
          </a:p>
          <a:p>
            <a:endParaRPr lang="de-AT" dirty="0" smtClean="0"/>
          </a:p>
          <a:p>
            <a:endParaRPr lang="de-AT" dirty="0"/>
          </a:p>
          <a:p>
            <a:endParaRPr lang="de-AT" dirty="0" smtClean="0"/>
          </a:p>
          <a:p>
            <a:endParaRPr lang="en-US" dirty="0"/>
          </a:p>
          <a:p>
            <a:endParaRPr lang="de-AT" dirty="0"/>
          </a:p>
        </p:txBody>
      </p:sp>
    </p:spTree>
    <p:extLst>
      <p:ext uri="{BB962C8B-B14F-4D97-AF65-F5344CB8AC3E}">
        <p14:creationId xmlns:p14="http://schemas.microsoft.com/office/powerpoint/2010/main" val="2301001804"/>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nhaltsplatzhalter 2"/>
          <p:cNvSpPr>
            <a:spLocks noGrp="1"/>
          </p:cNvSpPr>
          <p:nvPr>
            <p:ph idx="1"/>
          </p:nvPr>
        </p:nvSpPr>
        <p:spPr>
          <a:xfrm>
            <a:off x="570422" y="394333"/>
            <a:ext cx="7886700" cy="3263504"/>
          </a:xfrm>
        </p:spPr>
        <p:txBody>
          <a:bodyPr/>
          <a:lstStyle/>
          <a:p>
            <a:pPr marL="0" indent="0">
              <a:buNone/>
            </a:pPr>
            <a:r>
              <a:rPr lang="de-AT" u="sng" dirty="0" smtClean="0"/>
              <a:t>Unterscheidung zwischen Tschechischen und                      Österreichischen Weinproben möglich</a:t>
            </a:r>
            <a:endParaRPr lang="de-AT" u="sng" dirty="0"/>
          </a:p>
        </p:txBody>
      </p:sp>
      <p:pic>
        <p:nvPicPr>
          <p:cNvPr id="4" name="Grafik 3"/>
          <p:cNvPicPr>
            <a:picLocks noChangeAspect="1"/>
          </p:cNvPicPr>
          <p:nvPr/>
        </p:nvPicPr>
        <p:blipFill>
          <a:blip r:embed="rId3"/>
          <a:stretch>
            <a:fillRect/>
          </a:stretch>
        </p:blipFill>
        <p:spPr>
          <a:xfrm>
            <a:off x="0" y="1535704"/>
            <a:ext cx="5040065" cy="3607796"/>
          </a:xfrm>
          <a:prstGeom prst="rect">
            <a:avLst/>
          </a:prstGeom>
        </p:spPr>
      </p:pic>
      <p:pic>
        <p:nvPicPr>
          <p:cNvPr id="5" name="Grafik 4"/>
          <p:cNvPicPr>
            <a:picLocks noChangeAspect="1"/>
          </p:cNvPicPr>
          <p:nvPr/>
        </p:nvPicPr>
        <p:blipFill>
          <a:blip r:embed="rId4"/>
          <a:stretch>
            <a:fillRect/>
          </a:stretch>
        </p:blipFill>
        <p:spPr>
          <a:xfrm>
            <a:off x="4390483" y="2026085"/>
            <a:ext cx="4716222" cy="2988017"/>
          </a:xfrm>
          <a:prstGeom prst="rect">
            <a:avLst/>
          </a:prstGeom>
        </p:spPr>
      </p:pic>
    </p:spTree>
    <p:extLst>
      <p:ext uri="{BB962C8B-B14F-4D97-AF65-F5344CB8AC3E}">
        <p14:creationId xmlns:p14="http://schemas.microsoft.com/office/powerpoint/2010/main" val="2133737601"/>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AT" dirty="0" smtClean="0"/>
              <a:t>Ein VERSUCH DER UNTERSCHEIDUNG OHNE ELEMENTE UND ISOTOPEN</a:t>
            </a:r>
            <a:endParaRPr lang="de-AT" dirty="0"/>
          </a:p>
        </p:txBody>
      </p:sp>
      <p:pic>
        <p:nvPicPr>
          <p:cNvPr id="4" name="Inhaltsplatzhalter 3"/>
          <p:cNvPicPr>
            <a:picLocks noGrp="1" noChangeAspect="1"/>
          </p:cNvPicPr>
          <p:nvPr>
            <p:ph idx="1"/>
          </p:nvPr>
        </p:nvPicPr>
        <p:blipFill>
          <a:blip r:embed="rId3"/>
          <a:stretch>
            <a:fillRect/>
          </a:stretch>
        </p:blipFill>
        <p:spPr>
          <a:xfrm>
            <a:off x="4747259" y="2145985"/>
            <a:ext cx="4451759" cy="2685095"/>
          </a:xfrm>
          <a:prstGeom prst="rect">
            <a:avLst/>
          </a:prstGeom>
        </p:spPr>
      </p:pic>
      <p:sp>
        <p:nvSpPr>
          <p:cNvPr id="5" name="Textfeld 4"/>
          <p:cNvSpPr txBox="1"/>
          <p:nvPr/>
        </p:nvSpPr>
        <p:spPr>
          <a:xfrm>
            <a:off x="84107" y="1659686"/>
            <a:ext cx="8490529" cy="3693319"/>
          </a:xfrm>
          <a:prstGeom prst="rect">
            <a:avLst/>
          </a:prstGeom>
          <a:noFill/>
        </p:spPr>
        <p:txBody>
          <a:bodyPr wrap="none" rtlCol="0">
            <a:spAutoFit/>
          </a:bodyPr>
          <a:lstStyle/>
          <a:p>
            <a:r>
              <a:rPr lang="de-AT" dirty="0" smtClean="0"/>
              <a:t> </a:t>
            </a:r>
          </a:p>
          <a:p>
            <a:r>
              <a:rPr lang="en-US" u="sng" dirty="0"/>
              <a:t>CANONICAL DISCRIMINANT ANALYSIS</a:t>
            </a:r>
          </a:p>
          <a:p>
            <a:r>
              <a:rPr lang="en-US" dirty="0"/>
              <a:t>Criterion – origin (AT x CZ x SRB</a:t>
            </a:r>
            <a:r>
              <a:rPr lang="en-US" dirty="0" smtClean="0"/>
              <a:t>) </a:t>
            </a:r>
            <a:r>
              <a:rPr lang="en-US" dirty="0" err="1" smtClean="0"/>
              <a:t>ohne</a:t>
            </a:r>
            <a:r>
              <a:rPr lang="en-US" dirty="0" smtClean="0"/>
              <a:t>                                                                              </a:t>
            </a:r>
          </a:p>
          <a:p>
            <a:r>
              <a:rPr lang="en-US" dirty="0" err="1" smtClean="0"/>
              <a:t>slowakische</a:t>
            </a:r>
            <a:r>
              <a:rPr lang="en-US" dirty="0" smtClean="0"/>
              <a:t> </a:t>
            </a:r>
            <a:r>
              <a:rPr lang="en-US" dirty="0" err="1" smtClean="0"/>
              <a:t>Proben</a:t>
            </a:r>
            <a:endParaRPr lang="en-US" dirty="0" smtClean="0"/>
          </a:p>
          <a:p>
            <a:r>
              <a:rPr lang="en-US" dirty="0" err="1" smtClean="0"/>
              <a:t>Entscheidend</a:t>
            </a:r>
            <a:r>
              <a:rPr lang="en-US" dirty="0" smtClean="0"/>
              <a:t> </a:t>
            </a:r>
            <a:r>
              <a:rPr lang="en-US" dirty="0" err="1" smtClean="0"/>
              <a:t>ist</a:t>
            </a:r>
            <a:r>
              <a:rPr lang="en-US" dirty="0" smtClean="0"/>
              <a:t> die </a:t>
            </a:r>
            <a:r>
              <a:rPr lang="en-US" dirty="0" err="1" smtClean="0"/>
              <a:t>Auswahl</a:t>
            </a:r>
            <a:r>
              <a:rPr lang="en-US" dirty="0" smtClean="0"/>
              <a:t> </a:t>
            </a:r>
            <a:r>
              <a:rPr lang="en-US" dirty="0" err="1" smtClean="0"/>
              <a:t>vonParameter</a:t>
            </a:r>
            <a:r>
              <a:rPr lang="en-US" dirty="0" smtClean="0"/>
              <a:t>  </a:t>
            </a:r>
          </a:p>
          <a:p>
            <a:r>
              <a:rPr lang="en-US" dirty="0" smtClean="0"/>
              <a:t>die </a:t>
            </a:r>
            <a:r>
              <a:rPr lang="en-US" dirty="0" err="1" smtClean="0"/>
              <a:t>unabhängig</a:t>
            </a:r>
            <a:r>
              <a:rPr lang="en-US" dirty="0" smtClean="0"/>
              <a:t> </a:t>
            </a:r>
            <a:r>
              <a:rPr lang="en-US" dirty="0" err="1" smtClean="0"/>
              <a:t>sind</a:t>
            </a:r>
            <a:r>
              <a:rPr lang="en-US" dirty="0" smtClean="0"/>
              <a:t> von Rot- </a:t>
            </a:r>
          </a:p>
          <a:p>
            <a:r>
              <a:rPr lang="en-US" dirty="0" smtClean="0"/>
              <a:t>und </a:t>
            </a:r>
            <a:r>
              <a:rPr lang="en-US" dirty="0" err="1" smtClean="0"/>
              <a:t>Weißwein</a:t>
            </a:r>
            <a:r>
              <a:rPr lang="en-US" dirty="0" smtClean="0"/>
              <a:t>. </a:t>
            </a:r>
          </a:p>
          <a:p>
            <a:r>
              <a:rPr lang="de-DE" dirty="0" smtClean="0"/>
              <a:t>Hat 100 % funktioniert. </a:t>
            </a:r>
          </a:p>
          <a:p>
            <a:endParaRPr lang="de-DE" dirty="0" smtClean="0"/>
          </a:p>
          <a:p>
            <a:pPr marL="285750" indent="-285750">
              <a:buFont typeface="Wingdings" panose="05000000000000000000" pitchFamily="2" charset="2"/>
              <a:buChar char="à"/>
            </a:pPr>
            <a:r>
              <a:rPr lang="de-DE" b="1" dirty="0" err="1" smtClean="0">
                <a:sym typeface="Wingdings" panose="05000000000000000000" pitchFamily="2" charset="2"/>
              </a:rPr>
              <a:t>Vinifizierungsunterschiede</a:t>
            </a:r>
            <a:r>
              <a:rPr lang="de-DE" b="1" dirty="0" smtClean="0">
                <a:sym typeface="Wingdings" panose="05000000000000000000" pitchFamily="2" charset="2"/>
              </a:rPr>
              <a:t>?</a:t>
            </a:r>
          </a:p>
          <a:p>
            <a:pPr marL="285750" indent="-285750">
              <a:buFont typeface="Wingdings" panose="05000000000000000000" pitchFamily="2" charset="2"/>
              <a:buChar char="à"/>
            </a:pPr>
            <a:r>
              <a:rPr lang="de-DE" b="1" dirty="0" smtClean="0">
                <a:sym typeface="Wingdings" panose="05000000000000000000" pitchFamily="2" charset="2"/>
              </a:rPr>
              <a:t>Zufälliger Unterschied?</a:t>
            </a:r>
          </a:p>
          <a:p>
            <a:pPr marL="285750" indent="-285750">
              <a:buFont typeface="Wingdings" panose="05000000000000000000" pitchFamily="2" charset="2"/>
              <a:buChar char="à"/>
            </a:pPr>
            <a:r>
              <a:rPr lang="de-DE" b="1" dirty="0" smtClean="0">
                <a:sym typeface="Wingdings" panose="05000000000000000000" pitchFamily="2" charset="2"/>
              </a:rPr>
              <a:t>Oder wiederholbar?</a:t>
            </a:r>
            <a:endParaRPr lang="en-US" b="1" dirty="0" smtClean="0"/>
          </a:p>
          <a:p>
            <a:endParaRPr lang="de-AT" dirty="0" smtClean="0"/>
          </a:p>
        </p:txBody>
      </p:sp>
    </p:spTree>
    <p:extLst>
      <p:ext uri="{BB962C8B-B14F-4D97-AF65-F5344CB8AC3E}">
        <p14:creationId xmlns:p14="http://schemas.microsoft.com/office/powerpoint/2010/main" val="4168759416"/>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93555" y="151129"/>
            <a:ext cx="5548214" cy="607115"/>
          </a:xfrm>
        </p:spPr>
        <p:txBody>
          <a:bodyPr/>
          <a:lstStyle/>
          <a:p>
            <a:r>
              <a:rPr lang="de-DE" dirty="0" smtClean="0"/>
              <a:t>Take </a:t>
            </a:r>
            <a:r>
              <a:rPr lang="de-DE" dirty="0" err="1" smtClean="0"/>
              <a:t>home</a:t>
            </a:r>
            <a:r>
              <a:rPr lang="de-DE" dirty="0" smtClean="0"/>
              <a:t> Message</a:t>
            </a:r>
            <a:endParaRPr lang="en-US" dirty="0"/>
          </a:p>
        </p:txBody>
      </p:sp>
      <p:sp>
        <p:nvSpPr>
          <p:cNvPr id="3" name="Inhaltsplatzhalter 2"/>
          <p:cNvSpPr>
            <a:spLocks noGrp="1"/>
          </p:cNvSpPr>
          <p:nvPr>
            <p:ph sz="half" idx="1"/>
          </p:nvPr>
        </p:nvSpPr>
        <p:spPr>
          <a:xfrm>
            <a:off x="417355" y="870327"/>
            <a:ext cx="8410575" cy="2925623"/>
          </a:xfrm>
        </p:spPr>
        <p:txBody>
          <a:bodyPr/>
          <a:lstStyle/>
          <a:p>
            <a:r>
              <a:rPr lang="de-DE" dirty="0" err="1" smtClean="0"/>
              <a:t>Stabilisotopendaten</a:t>
            </a:r>
            <a:r>
              <a:rPr lang="de-DE" dirty="0" smtClean="0"/>
              <a:t> werden in Österreich jährlich ermittelt </a:t>
            </a:r>
            <a:endParaRPr lang="en-US" dirty="0" smtClean="0"/>
          </a:p>
          <a:p>
            <a:r>
              <a:rPr lang="de-DE" dirty="0" smtClean="0"/>
              <a:t>Die Kontrolle dieser </a:t>
            </a:r>
            <a:r>
              <a:rPr lang="de-DE" dirty="0" err="1" smtClean="0"/>
              <a:t>Stabilisotopen</a:t>
            </a:r>
            <a:r>
              <a:rPr lang="de-DE" dirty="0" smtClean="0"/>
              <a:t> in Weinen müsste intensiviert werden (KOSTENFRAGE!!!!)</a:t>
            </a:r>
          </a:p>
          <a:p>
            <a:r>
              <a:rPr lang="de-DE" dirty="0" smtClean="0"/>
              <a:t>Nutzbarkeit für Herkunft nur dann möglich wenn ausreichend Referenzproben vorhanden sind</a:t>
            </a:r>
          </a:p>
          <a:p>
            <a:r>
              <a:rPr lang="de-DE" dirty="0" smtClean="0"/>
              <a:t>Es gibt laufende Projekte nicht nur in Klosterneuburg und viele neue Ideen </a:t>
            </a:r>
            <a:r>
              <a:rPr lang="de-DE" dirty="0" smtClean="0">
                <a:sym typeface="Wingdings" panose="05000000000000000000" pitchFamily="2" charset="2"/>
              </a:rPr>
              <a:t> zunehmende Internationalisierung der Problemlösung</a:t>
            </a:r>
            <a:endParaRPr lang="de-DE" dirty="0" smtClean="0"/>
          </a:p>
          <a:p>
            <a:r>
              <a:rPr lang="de-DE" dirty="0" smtClean="0"/>
              <a:t>Statistische Herausforderung der Beweisführung</a:t>
            </a:r>
          </a:p>
          <a:p>
            <a:r>
              <a:rPr lang="de-DE" dirty="0" smtClean="0"/>
              <a:t>NEUARTIGE METHODEN</a:t>
            </a:r>
          </a:p>
          <a:p>
            <a:endParaRPr lang="de-DE" dirty="0" smtClean="0"/>
          </a:p>
          <a:p>
            <a:endParaRPr lang="de-DE" dirty="0" smtClean="0"/>
          </a:p>
        </p:txBody>
      </p:sp>
    </p:spTree>
    <p:extLst>
      <p:ext uri="{BB962C8B-B14F-4D97-AF65-F5344CB8AC3E}">
        <p14:creationId xmlns:p14="http://schemas.microsoft.com/office/powerpoint/2010/main" val="4218518882"/>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310150" y="220760"/>
            <a:ext cx="5548214" cy="607115"/>
          </a:xfrm>
        </p:spPr>
        <p:txBody>
          <a:bodyPr/>
          <a:lstStyle/>
          <a:p>
            <a:r>
              <a:rPr lang="de-DE" dirty="0" smtClean="0"/>
              <a:t>Ein DANK GEBÜRT</a:t>
            </a:r>
            <a:endParaRPr lang="en-US" dirty="0"/>
          </a:p>
        </p:txBody>
      </p:sp>
      <p:sp>
        <p:nvSpPr>
          <p:cNvPr id="3" name="Inhaltsplatzhalter 2"/>
          <p:cNvSpPr>
            <a:spLocks noGrp="1"/>
          </p:cNvSpPr>
          <p:nvPr>
            <p:ph sz="half" idx="1"/>
          </p:nvPr>
        </p:nvSpPr>
        <p:spPr>
          <a:xfrm>
            <a:off x="417354" y="916048"/>
            <a:ext cx="8410575" cy="2925623"/>
          </a:xfrm>
        </p:spPr>
        <p:txBody>
          <a:bodyPr/>
          <a:lstStyle/>
          <a:p>
            <a:r>
              <a:rPr lang="de-DE" dirty="0" smtClean="0"/>
              <a:t>Allen Studentinnen und Studenten, die mitgeholfen haben und mithelfen, dass derartige Projekte möglich sind</a:t>
            </a:r>
          </a:p>
          <a:p>
            <a:r>
              <a:rPr lang="de-DE" dirty="0" smtClean="0"/>
              <a:t>Bei allen Mitarbeitern und Mitarbeiterinnen der HBLA und BA, die dabei sind</a:t>
            </a:r>
          </a:p>
          <a:p>
            <a:r>
              <a:rPr lang="de-DE" dirty="0" smtClean="0"/>
              <a:t>Bei den Projektpartnern in Österreich (BLT </a:t>
            </a:r>
            <a:r>
              <a:rPr lang="de-DE" dirty="0" err="1" smtClean="0"/>
              <a:t>Wieselburg</a:t>
            </a:r>
            <a:r>
              <a:rPr lang="de-DE" dirty="0" smtClean="0"/>
              <a:t>, Dr. Horacek, BOKU Wien und natürlich bei Maria und Heinz von der </a:t>
            </a:r>
            <a:r>
              <a:rPr lang="de-DE" dirty="0" err="1" smtClean="0"/>
              <a:t>GeoB</a:t>
            </a:r>
            <a:r>
              <a:rPr lang="de-DE" dirty="0" smtClean="0"/>
              <a:t>)</a:t>
            </a:r>
          </a:p>
          <a:p>
            <a:r>
              <a:rPr lang="de-DE" dirty="0" smtClean="0"/>
              <a:t>Bei der Weinbauschule Silberberg, beim Weingut Scheiblhofer und beim Weingut </a:t>
            </a:r>
            <a:r>
              <a:rPr lang="de-DE" dirty="0" err="1" smtClean="0"/>
              <a:t>Kickenweitz</a:t>
            </a:r>
            <a:r>
              <a:rPr lang="de-DE" dirty="0" smtClean="0"/>
              <a:t> für die Bereitstellung der Trauben</a:t>
            </a:r>
            <a:endParaRPr lang="en-US" dirty="0"/>
          </a:p>
        </p:txBody>
      </p:sp>
    </p:spTree>
    <p:extLst>
      <p:ext uri="{BB962C8B-B14F-4D97-AF65-F5344CB8AC3E}">
        <p14:creationId xmlns:p14="http://schemas.microsoft.com/office/powerpoint/2010/main" val="4253944151"/>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388963" y="1245878"/>
            <a:ext cx="8229600" cy="857250"/>
          </a:xfrm>
        </p:spPr>
        <p:txBody>
          <a:bodyPr lIns="68580" tIns="34290" rIns="68580" bIns="34290">
            <a:normAutofit fontScale="90000"/>
          </a:bodyPr>
          <a:lstStyle/>
          <a:p>
            <a:r>
              <a:rPr lang="de-DE" dirty="0"/>
              <a:t>VIELEN DANK FÜR IHRE AUFMERKSAMKEIT </a:t>
            </a:r>
            <a:endParaRPr lang="de-AT" dirty="0"/>
          </a:p>
        </p:txBody>
      </p:sp>
      <p:pic>
        <p:nvPicPr>
          <p:cNvPr id="4" name="Picture 4" descr="Foto Schul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49020" y="2458081"/>
            <a:ext cx="2601912" cy="2028387"/>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725431" y="2379715"/>
            <a:ext cx="2823956" cy="212189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 name="Grafik 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27252" y="2487287"/>
            <a:ext cx="2721769" cy="2014318"/>
          </a:xfrm>
          <a:prstGeom prst="rect">
            <a:avLst/>
          </a:prstGeom>
        </p:spPr>
      </p:pic>
    </p:spTree>
    <p:extLst>
      <p:ext uri="{BB962C8B-B14F-4D97-AF65-F5344CB8AC3E}">
        <p14:creationId xmlns:p14="http://schemas.microsoft.com/office/powerpoint/2010/main" val="285851607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2376FF1-B8AD-442C-A5DB-078CDD99B708}"/>
              </a:ext>
            </a:extLst>
          </p:cNvPr>
          <p:cNvSpPr>
            <a:spLocks noGrp="1"/>
          </p:cNvSpPr>
          <p:nvPr>
            <p:ph type="title"/>
          </p:nvPr>
        </p:nvSpPr>
        <p:spPr>
          <a:xfrm>
            <a:off x="417354" y="333838"/>
            <a:ext cx="5548214" cy="607115"/>
          </a:xfrm>
        </p:spPr>
        <p:txBody>
          <a:bodyPr/>
          <a:lstStyle/>
          <a:p>
            <a:r>
              <a:rPr lang="de-AT" dirty="0" err="1"/>
              <a:t>PRINziP</a:t>
            </a:r>
            <a:endParaRPr lang="de-AT" dirty="0"/>
          </a:p>
        </p:txBody>
      </p:sp>
      <p:sp>
        <p:nvSpPr>
          <p:cNvPr id="3" name="Inhaltsplatzhalter 2">
            <a:extLst>
              <a:ext uri="{FF2B5EF4-FFF2-40B4-BE49-F238E27FC236}">
                <a16:creationId xmlns:a16="http://schemas.microsoft.com/office/drawing/2014/main" id="{29D3A8F8-E522-4AAC-AF4B-1931F3B17091}"/>
              </a:ext>
            </a:extLst>
          </p:cNvPr>
          <p:cNvSpPr>
            <a:spLocks noGrp="1"/>
          </p:cNvSpPr>
          <p:nvPr>
            <p:ph sz="half" idx="1"/>
          </p:nvPr>
        </p:nvSpPr>
        <p:spPr>
          <a:xfrm>
            <a:off x="417354" y="1245785"/>
            <a:ext cx="8410575" cy="2925623"/>
          </a:xfrm>
        </p:spPr>
        <p:txBody>
          <a:bodyPr/>
          <a:lstStyle/>
          <a:p>
            <a:r>
              <a:rPr lang="de-AT" dirty="0"/>
              <a:t>Die Verteilung der Isotopen in Biomolekülen sind von intrinsischen (</a:t>
            </a:r>
            <a:r>
              <a:rPr lang="de-AT" dirty="0" smtClean="0"/>
              <a:t>Pflanzenart) und </a:t>
            </a:r>
            <a:r>
              <a:rPr lang="de-AT" dirty="0"/>
              <a:t>extrinsischen (Klima, Wetter, Herkunft) Faktoren abhängig.</a:t>
            </a:r>
          </a:p>
          <a:p>
            <a:endParaRPr lang="de-AT" dirty="0"/>
          </a:p>
          <a:p>
            <a:r>
              <a:rPr lang="de-DE" dirty="0"/>
              <a:t>Das heißt in Biomolekülen wie Zucker, organischen Säuren und vor allem Gärungskomponenten wie Alkohol und Glycerin aber auch Wasser sind die Verhältnisse zum großen Teil abhängig von der Herkunft, dem Jahrgang und der Art der Verarbeitung </a:t>
            </a:r>
            <a:endParaRPr lang="de-AT" dirty="0"/>
          </a:p>
        </p:txBody>
      </p:sp>
    </p:spTree>
    <p:extLst>
      <p:ext uri="{BB962C8B-B14F-4D97-AF65-F5344CB8AC3E}">
        <p14:creationId xmlns:p14="http://schemas.microsoft.com/office/powerpoint/2010/main" val="400632001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E0E59C2-815E-4FCB-8D3F-3CEA003EE747}"/>
              </a:ext>
            </a:extLst>
          </p:cNvPr>
          <p:cNvSpPr>
            <a:spLocks noGrp="1"/>
          </p:cNvSpPr>
          <p:nvPr>
            <p:ph type="title"/>
          </p:nvPr>
        </p:nvSpPr>
        <p:spPr/>
        <p:txBody>
          <a:bodyPr/>
          <a:lstStyle/>
          <a:p>
            <a:endParaRPr lang="de-AT"/>
          </a:p>
        </p:txBody>
      </p:sp>
      <p:sp>
        <p:nvSpPr>
          <p:cNvPr id="3" name="Inhaltsplatzhalter 2">
            <a:extLst>
              <a:ext uri="{FF2B5EF4-FFF2-40B4-BE49-F238E27FC236}">
                <a16:creationId xmlns:a16="http://schemas.microsoft.com/office/drawing/2014/main" id="{19BEB550-1ECE-4F6B-8934-637F4F7CD0E5}"/>
              </a:ext>
            </a:extLst>
          </p:cNvPr>
          <p:cNvSpPr>
            <a:spLocks noGrp="1"/>
          </p:cNvSpPr>
          <p:nvPr>
            <p:ph sz="half" idx="1"/>
          </p:nvPr>
        </p:nvSpPr>
        <p:spPr/>
        <p:txBody>
          <a:bodyPr/>
          <a:lstStyle/>
          <a:p>
            <a:endParaRPr lang="de-AT" dirty="0"/>
          </a:p>
          <a:p>
            <a:endParaRPr lang="de-AT" sz="1000" dirty="0"/>
          </a:p>
          <a:p>
            <a:endParaRPr lang="de-AT" sz="1000" dirty="0"/>
          </a:p>
          <a:p>
            <a:pPr marL="0" indent="0">
              <a:buNone/>
            </a:pPr>
            <a:r>
              <a:rPr lang="de-AT" dirty="0"/>
              <a:t>  </a:t>
            </a:r>
            <a:r>
              <a:rPr lang="de-AT" baseline="30000" dirty="0"/>
              <a:t>2</a:t>
            </a:r>
            <a:r>
              <a:rPr lang="de-AT" dirty="0"/>
              <a:t>H / </a:t>
            </a:r>
            <a:r>
              <a:rPr lang="de-AT" baseline="30000" dirty="0"/>
              <a:t>1</a:t>
            </a:r>
            <a:r>
              <a:rPr lang="de-AT" dirty="0"/>
              <a:t>H						</a:t>
            </a:r>
            <a:r>
              <a:rPr lang="de-AT" baseline="30000" dirty="0"/>
              <a:t>18</a:t>
            </a:r>
            <a:r>
              <a:rPr lang="de-AT" dirty="0"/>
              <a:t>O / </a:t>
            </a:r>
            <a:r>
              <a:rPr lang="de-AT" baseline="30000" dirty="0"/>
              <a:t>16</a:t>
            </a:r>
            <a:r>
              <a:rPr lang="de-AT" dirty="0"/>
              <a:t>O					</a:t>
            </a:r>
            <a:r>
              <a:rPr lang="de-AT" baseline="30000" dirty="0"/>
              <a:t>13</a:t>
            </a:r>
            <a:r>
              <a:rPr lang="de-AT" dirty="0"/>
              <a:t>C / </a:t>
            </a:r>
            <a:r>
              <a:rPr lang="de-AT" baseline="30000" dirty="0"/>
              <a:t>14</a:t>
            </a:r>
            <a:r>
              <a:rPr lang="de-AT" dirty="0"/>
              <a:t>C </a:t>
            </a:r>
          </a:p>
        </p:txBody>
      </p:sp>
      <p:sp>
        <p:nvSpPr>
          <p:cNvPr id="4" name="Legende: mit Pfeil nach unten 3">
            <a:extLst>
              <a:ext uri="{FF2B5EF4-FFF2-40B4-BE49-F238E27FC236}">
                <a16:creationId xmlns:a16="http://schemas.microsoft.com/office/drawing/2014/main" id="{5F9A2EB0-F104-470C-A764-47497750D85D}"/>
              </a:ext>
            </a:extLst>
          </p:cNvPr>
          <p:cNvSpPr/>
          <p:nvPr/>
        </p:nvSpPr>
        <p:spPr>
          <a:xfrm>
            <a:off x="223024" y="260968"/>
            <a:ext cx="8831766" cy="2132827"/>
          </a:xfrm>
          <a:prstGeom prst="downArrowCallout">
            <a:avLst/>
          </a:prstGeom>
          <a:solidFill>
            <a:schemeClr val="accent1">
              <a:lumMod val="40000"/>
              <a:lumOff val="6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de-AT" dirty="0">
                <a:solidFill>
                  <a:schemeClr val="tx1"/>
                </a:solidFill>
              </a:rPr>
              <a:t>Biotische Fraktionseffekte</a:t>
            </a:r>
          </a:p>
          <a:p>
            <a:pPr algn="ctr"/>
            <a:r>
              <a:rPr lang="de-AT" dirty="0">
                <a:solidFill>
                  <a:schemeClr val="tx1"/>
                </a:solidFill>
              </a:rPr>
              <a:t>Photosynthese, Pflanzenart (C3 oder C4 Pflanzen), Physiologie</a:t>
            </a:r>
          </a:p>
        </p:txBody>
      </p:sp>
      <p:sp>
        <p:nvSpPr>
          <p:cNvPr id="5" name="Legende: mit Pfeil nach oben 4">
            <a:extLst>
              <a:ext uri="{FF2B5EF4-FFF2-40B4-BE49-F238E27FC236}">
                <a16:creationId xmlns:a16="http://schemas.microsoft.com/office/drawing/2014/main" id="{4651BDBE-1B43-43FB-B4E0-29A9EC91295B}"/>
              </a:ext>
            </a:extLst>
          </p:cNvPr>
          <p:cNvSpPr/>
          <p:nvPr/>
        </p:nvSpPr>
        <p:spPr>
          <a:xfrm>
            <a:off x="223024" y="3061010"/>
            <a:ext cx="8831765" cy="1890131"/>
          </a:xfrm>
          <a:prstGeom prst="upArrowCallout">
            <a:avLst/>
          </a:prstGeom>
          <a:solidFill>
            <a:schemeClr val="accent6">
              <a:lumMod val="75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de-AT" dirty="0">
                <a:solidFill>
                  <a:schemeClr val="tx1"/>
                </a:solidFill>
              </a:rPr>
              <a:t>Abiotische Fraktionseffekte</a:t>
            </a:r>
          </a:p>
          <a:p>
            <a:pPr algn="ctr"/>
            <a:r>
              <a:rPr lang="de-AT" dirty="0">
                <a:solidFill>
                  <a:schemeClr val="tx1"/>
                </a:solidFill>
              </a:rPr>
              <a:t>Herkunft, Klima, </a:t>
            </a:r>
            <a:r>
              <a:rPr lang="de-AT" dirty="0" smtClean="0">
                <a:solidFill>
                  <a:schemeClr val="tx1"/>
                </a:solidFill>
              </a:rPr>
              <a:t>Mikro-Klima (Regenperioden vs</a:t>
            </a:r>
            <a:r>
              <a:rPr lang="de-AT" dirty="0" smtClean="0">
                <a:solidFill>
                  <a:schemeClr val="tx1"/>
                </a:solidFill>
              </a:rPr>
              <a:t>. Trockenstress)</a:t>
            </a:r>
            <a:r>
              <a:rPr lang="de-AT" dirty="0" smtClean="0">
                <a:solidFill>
                  <a:schemeClr val="tx1"/>
                </a:solidFill>
              </a:rPr>
              <a:t>, </a:t>
            </a:r>
            <a:r>
              <a:rPr lang="de-AT" dirty="0">
                <a:solidFill>
                  <a:schemeClr val="tx1"/>
                </a:solidFill>
              </a:rPr>
              <a:t>Erntedatum, Technologie</a:t>
            </a:r>
          </a:p>
        </p:txBody>
      </p:sp>
    </p:spTree>
    <p:extLst>
      <p:ext uri="{BB962C8B-B14F-4D97-AF65-F5344CB8AC3E}">
        <p14:creationId xmlns:p14="http://schemas.microsoft.com/office/powerpoint/2010/main" val="83410468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a:t>Mögliche Parameter in Wein</a:t>
            </a:r>
          </a:p>
        </p:txBody>
      </p:sp>
      <p:graphicFrame>
        <p:nvGraphicFramePr>
          <p:cNvPr id="6" name="Tabelle 5">
            <a:extLst>
              <a:ext uri="{FF2B5EF4-FFF2-40B4-BE49-F238E27FC236}">
                <a16:creationId xmlns:a16="http://schemas.microsoft.com/office/drawing/2014/main" id="{CEC5D604-132F-492B-B31A-BDD9FE570F67}"/>
              </a:ext>
            </a:extLst>
          </p:cNvPr>
          <p:cNvGraphicFramePr>
            <a:graphicFrameLocks noGrp="1"/>
          </p:cNvGraphicFramePr>
          <p:nvPr>
            <p:extLst>
              <p:ext uri="{D42A27DB-BD31-4B8C-83A1-F6EECF244321}">
                <p14:modId xmlns:p14="http://schemas.microsoft.com/office/powerpoint/2010/main" val="3445556716"/>
              </p:ext>
            </p:extLst>
          </p:nvPr>
        </p:nvGraphicFramePr>
        <p:xfrm>
          <a:off x="1353015" y="2234864"/>
          <a:ext cx="6096000" cy="1854200"/>
        </p:xfrm>
        <a:graphic>
          <a:graphicData uri="http://schemas.openxmlformats.org/drawingml/2006/table">
            <a:tbl>
              <a:tblPr firstRow="1" bandRow="1">
                <a:tableStyleId>{5940675A-B579-460E-94D1-54222C63F5DA}</a:tableStyleId>
              </a:tblPr>
              <a:tblGrid>
                <a:gridCol w="1524000">
                  <a:extLst>
                    <a:ext uri="{9D8B030D-6E8A-4147-A177-3AD203B41FA5}">
                      <a16:colId xmlns:a16="http://schemas.microsoft.com/office/drawing/2014/main" val="2674505538"/>
                    </a:ext>
                  </a:extLst>
                </a:gridCol>
                <a:gridCol w="1524000">
                  <a:extLst>
                    <a:ext uri="{9D8B030D-6E8A-4147-A177-3AD203B41FA5}">
                      <a16:colId xmlns:a16="http://schemas.microsoft.com/office/drawing/2014/main" val="2199814712"/>
                    </a:ext>
                  </a:extLst>
                </a:gridCol>
                <a:gridCol w="1524000">
                  <a:extLst>
                    <a:ext uri="{9D8B030D-6E8A-4147-A177-3AD203B41FA5}">
                      <a16:colId xmlns:a16="http://schemas.microsoft.com/office/drawing/2014/main" val="3418657803"/>
                    </a:ext>
                  </a:extLst>
                </a:gridCol>
                <a:gridCol w="1524000">
                  <a:extLst>
                    <a:ext uri="{9D8B030D-6E8A-4147-A177-3AD203B41FA5}">
                      <a16:colId xmlns:a16="http://schemas.microsoft.com/office/drawing/2014/main" val="3665896035"/>
                    </a:ext>
                  </a:extLst>
                </a:gridCol>
              </a:tblGrid>
              <a:tr h="370840">
                <a:tc>
                  <a:txBody>
                    <a:bodyPr/>
                    <a:lstStyle/>
                    <a:p>
                      <a:r>
                        <a:rPr lang="de-AT" dirty="0"/>
                        <a:t>Verhältnis</a:t>
                      </a:r>
                    </a:p>
                  </a:txBody>
                  <a:tcPr/>
                </a:tc>
                <a:tc>
                  <a:txBody>
                    <a:bodyPr/>
                    <a:lstStyle/>
                    <a:p>
                      <a:r>
                        <a:rPr lang="de-AT" dirty="0"/>
                        <a:t>Molekül</a:t>
                      </a:r>
                    </a:p>
                  </a:txBody>
                  <a:tcPr/>
                </a:tc>
                <a:tc>
                  <a:txBody>
                    <a:bodyPr/>
                    <a:lstStyle/>
                    <a:p>
                      <a:r>
                        <a:rPr lang="de-AT" dirty="0"/>
                        <a:t>Methode</a:t>
                      </a:r>
                    </a:p>
                  </a:txBody>
                  <a:tcPr/>
                </a:tc>
                <a:tc>
                  <a:txBody>
                    <a:bodyPr/>
                    <a:lstStyle/>
                    <a:p>
                      <a:r>
                        <a:rPr lang="de-AT" dirty="0"/>
                        <a:t>Einheit</a:t>
                      </a:r>
                    </a:p>
                  </a:txBody>
                  <a:tcPr/>
                </a:tc>
                <a:extLst>
                  <a:ext uri="{0D108BD9-81ED-4DB2-BD59-A6C34878D82A}">
                    <a16:rowId xmlns:a16="http://schemas.microsoft.com/office/drawing/2014/main" val="545743930"/>
                  </a:ext>
                </a:extLst>
              </a:tr>
              <a:tr h="370840">
                <a:tc>
                  <a:txBody>
                    <a:bodyPr/>
                    <a:lstStyle/>
                    <a:p>
                      <a:r>
                        <a:rPr lang="de-AT" baseline="30000" dirty="0"/>
                        <a:t>13</a:t>
                      </a:r>
                      <a:r>
                        <a:rPr lang="de-AT" dirty="0"/>
                        <a:t>C / </a:t>
                      </a:r>
                      <a:r>
                        <a:rPr lang="de-AT" baseline="30000" dirty="0"/>
                        <a:t>12</a:t>
                      </a:r>
                      <a:r>
                        <a:rPr lang="de-AT" dirty="0"/>
                        <a:t>C</a:t>
                      </a:r>
                    </a:p>
                  </a:txBody>
                  <a:tcPr/>
                </a:tc>
                <a:tc>
                  <a:txBody>
                    <a:bodyPr/>
                    <a:lstStyle/>
                    <a:p>
                      <a:r>
                        <a:rPr lang="de-AT" dirty="0"/>
                        <a:t>Ethanol</a:t>
                      </a:r>
                    </a:p>
                  </a:txBody>
                  <a:tcPr/>
                </a:tc>
                <a:tc>
                  <a:txBody>
                    <a:bodyPr/>
                    <a:lstStyle/>
                    <a:p>
                      <a:r>
                        <a:rPr lang="de-AT" dirty="0"/>
                        <a:t>IRMS</a:t>
                      </a:r>
                    </a:p>
                  </a:txBody>
                  <a:tcPr/>
                </a:tc>
                <a:tc>
                  <a:txBody>
                    <a:bodyPr/>
                    <a:lstStyle/>
                    <a:p>
                      <a:r>
                        <a:rPr lang="en-US" dirty="0"/>
                        <a:t>‰ V-PDB</a:t>
                      </a:r>
                      <a:endParaRPr lang="de-AT" dirty="0"/>
                    </a:p>
                  </a:txBody>
                  <a:tcPr/>
                </a:tc>
                <a:extLst>
                  <a:ext uri="{0D108BD9-81ED-4DB2-BD59-A6C34878D82A}">
                    <a16:rowId xmlns:a16="http://schemas.microsoft.com/office/drawing/2014/main" val="3791383047"/>
                  </a:ext>
                </a:extLst>
              </a:tr>
              <a:tr h="370840">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de-AT" baseline="30000" dirty="0"/>
                        <a:t>18</a:t>
                      </a:r>
                      <a:r>
                        <a:rPr lang="de-AT" dirty="0"/>
                        <a:t>O / </a:t>
                      </a:r>
                      <a:r>
                        <a:rPr lang="de-AT" baseline="30000" dirty="0"/>
                        <a:t>16</a:t>
                      </a:r>
                      <a:r>
                        <a:rPr lang="de-AT" dirty="0"/>
                        <a:t>O</a:t>
                      </a:r>
                    </a:p>
                  </a:txBody>
                  <a:tcPr/>
                </a:tc>
                <a:tc>
                  <a:txBody>
                    <a:bodyPr/>
                    <a:lstStyle/>
                    <a:p>
                      <a:r>
                        <a:rPr lang="de-AT" dirty="0"/>
                        <a:t>Wasser</a:t>
                      </a:r>
                    </a:p>
                  </a:txBody>
                  <a:tcPr/>
                </a:tc>
                <a:tc>
                  <a:txBody>
                    <a:bodyPr/>
                    <a:lstStyle/>
                    <a:p>
                      <a:r>
                        <a:rPr lang="de-AT" dirty="0"/>
                        <a:t>IRMS</a:t>
                      </a:r>
                    </a:p>
                  </a:txBody>
                  <a:tcPr/>
                </a:tc>
                <a:tc>
                  <a:txBody>
                    <a:bodyPr/>
                    <a:lstStyle/>
                    <a:p>
                      <a:r>
                        <a:rPr lang="de-DE" dirty="0"/>
                        <a:t>‰ V-SMOW </a:t>
                      </a:r>
                      <a:endParaRPr lang="de-AT" dirty="0"/>
                    </a:p>
                  </a:txBody>
                  <a:tcPr/>
                </a:tc>
                <a:extLst>
                  <a:ext uri="{0D108BD9-81ED-4DB2-BD59-A6C34878D82A}">
                    <a16:rowId xmlns:a16="http://schemas.microsoft.com/office/drawing/2014/main" val="2552284118"/>
                  </a:ext>
                </a:extLst>
              </a:tr>
              <a:tr h="370840">
                <a:tc>
                  <a:txBody>
                    <a:bodyPr/>
                    <a:lstStyle/>
                    <a:p>
                      <a:r>
                        <a:rPr lang="de-AT" dirty="0"/>
                        <a:t>(D/H)</a:t>
                      </a:r>
                      <a:r>
                        <a:rPr lang="de-AT" baseline="-25000" dirty="0"/>
                        <a:t>I</a:t>
                      </a:r>
                    </a:p>
                  </a:txBody>
                  <a:tcPr/>
                </a:tc>
                <a:tc>
                  <a:txBody>
                    <a:bodyPr/>
                    <a:lstStyle/>
                    <a:p>
                      <a:r>
                        <a:rPr lang="de-AT" dirty="0"/>
                        <a:t>Ethanol (C1)</a:t>
                      </a:r>
                    </a:p>
                  </a:txBody>
                  <a:tcPr/>
                </a:tc>
                <a:tc>
                  <a:txBody>
                    <a:bodyPr/>
                    <a:lstStyle/>
                    <a:p>
                      <a:r>
                        <a:rPr lang="de-AT" dirty="0"/>
                        <a:t>SNIF-NMR</a:t>
                      </a:r>
                    </a:p>
                  </a:txBody>
                  <a:tcPr/>
                </a:tc>
                <a:tc>
                  <a:txBody>
                    <a:bodyPr/>
                    <a:lstStyle/>
                    <a:p>
                      <a:r>
                        <a:rPr lang="de-AT" dirty="0"/>
                        <a:t>ppm</a:t>
                      </a:r>
                    </a:p>
                  </a:txBody>
                  <a:tcPr/>
                </a:tc>
                <a:extLst>
                  <a:ext uri="{0D108BD9-81ED-4DB2-BD59-A6C34878D82A}">
                    <a16:rowId xmlns:a16="http://schemas.microsoft.com/office/drawing/2014/main" val="3613187671"/>
                  </a:ext>
                </a:extLst>
              </a:tr>
              <a:tr h="370840">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de-AT" dirty="0"/>
                        <a:t>(D/H)</a:t>
                      </a:r>
                      <a:r>
                        <a:rPr lang="de-AT" baseline="-25000" dirty="0"/>
                        <a:t>II</a:t>
                      </a:r>
                    </a:p>
                  </a:txBody>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de-AT" dirty="0"/>
                        <a:t>Ethanol (C2)</a:t>
                      </a:r>
                    </a:p>
                  </a:txBody>
                  <a:tcPr/>
                </a:tc>
                <a:tc>
                  <a:txBody>
                    <a:bodyPr/>
                    <a:lstStyle/>
                    <a:p>
                      <a:r>
                        <a:rPr lang="de-AT" dirty="0"/>
                        <a:t>SNIF-NMR</a:t>
                      </a:r>
                    </a:p>
                  </a:txBody>
                  <a:tcPr/>
                </a:tc>
                <a:tc>
                  <a:txBody>
                    <a:bodyPr/>
                    <a:lstStyle/>
                    <a:p>
                      <a:r>
                        <a:rPr lang="de-AT" dirty="0"/>
                        <a:t>ppm</a:t>
                      </a:r>
                    </a:p>
                  </a:txBody>
                  <a:tcPr/>
                </a:tc>
                <a:extLst>
                  <a:ext uri="{0D108BD9-81ED-4DB2-BD59-A6C34878D82A}">
                    <a16:rowId xmlns:a16="http://schemas.microsoft.com/office/drawing/2014/main" val="354584665"/>
                  </a:ext>
                </a:extLst>
              </a:tr>
            </a:tbl>
          </a:graphicData>
        </a:graphic>
      </p:graphicFrame>
    </p:spTree>
    <p:extLst>
      <p:ext uri="{BB962C8B-B14F-4D97-AF65-F5344CB8AC3E}">
        <p14:creationId xmlns:p14="http://schemas.microsoft.com/office/powerpoint/2010/main" val="364182198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356394" y="425449"/>
            <a:ext cx="5907245" cy="607115"/>
          </a:xfrm>
        </p:spPr>
        <p:txBody>
          <a:bodyPr/>
          <a:lstStyle/>
          <a:p>
            <a:r>
              <a:rPr lang="de-DE" dirty="0"/>
              <a:t>Was kann kontrolliert werden</a:t>
            </a:r>
          </a:p>
        </p:txBody>
      </p:sp>
      <p:pic>
        <p:nvPicPr>
          <p:cNvPr id="4" name="Grafik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5250" y="954714"/>
            <a:ext cx="5475089" cy="4074485"/>
          </a:xfrm>
          <a:prstGeom prst="rect">
            <a:avLst/>
          </a:prstGeom>
        </p:spPr>
      </p:pic>
      <p:sp>
        <p:nvSpPr>
          <p:cNvPr id="5" name="Textfeld 4"/>
          <p:cNvSpPr txBox="1"/>
          <p:nvPr/>
        </p:nvSpPr>
        <p:spPr>
          <a:xfrm>
            <a:off x="6743700" y="1303020"/>
            <a:ext cx="2171700" cy="3139321"/>
          </a:xfrm>
          <a:prstGeom prst="rect">
            <a:avLst/>
          </a:prstGeom>
          <a:noFill/>
        </p:spPr>
        <p:txBody>
          <a:bodyPr wrap="square" rtlCol="0">
            <a:spAutoFit/>
          </a:bodyPr>
          <a:lstStyle/>
          <a:p>
            <a:r>
              <a:rPr lang="de-DE" dirty="0" smtClean="0"/>
              <a:t>Es </a:t>
            </a:r>
            <a:r>
              <a:rPr lang="de-DE" dirty="0"/>
              <a:t>gibt im europäischen Weinrecht die Weinbauzonen – je nach klimatischen Bedingungen sind entweder Anreicherung mit Zucker, Entsäuerung und oder Säuerung erlaubt</a:t>
            </a:r>
          </a:p>
        </p:txBody>
      </p:sp>
    </p:spTree>
    <p:extLst>
      <p:ext uri="{BB962C8B-B14F-4D97-AF65-F5344CB8AC3E}">
        <p14:creationId xmlns:p14="http://schemas.microsoft.com/office/powerpoint/2010/main" val="145229364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356394" y="1949263"/>
            <a:ext cx="5907245" cy="607115"/>
          </a:xfrm>
        </p:spPr>
        <p:txBody>
          <a:bodyPr/>
          <a:lstStyle/>
          <a:p>
            <a:r>
              <a:rPr lang="de-DE" dirty="0"/>
              <a:t>Was kann kontrolliert werden – gut etabliert</a:t>
            </a:r>
            <a:br>
              <a:rPr lang="de-DE" dirty="0"/>
            </a:br>
            <a:r>
              <a:rPr lang="de-DE" dirty="0">
                <a:solidFill>
                  <a:schemeClr val="tx1"/>
                </a:solidFill>
                <a:sym typeface="Wingdings" panose="05000000000000000000" pitchFamily="2" charset="2"/>
              </a:rPr>
              <a:t> UNERLAUBTE ANREICHERUNG</a:t>
            </a:r>
            <a:endParaRPr lang="de-DE" dirty="0">
              <a:solidFill>
                <a:schemeClr val="tx1"/>
              </a:solidFill>
            </a:endParaRPr>
          </a:p>
        </p:txBody>
      </p:sp>
      <p:graphicFrame>
        <p:nvGraphicFramePr>
          <p:cNvPr id="6" name="Diagramm 5"/>
          <p:cNvGraphicFramePr>
            <a:graphicFrameLocks/>
          </p:cNvGraphicFramePr>
          <p:nvPr>
            <p:extLst>
              <p:ext uri="{D42A27DB-BD31-4B8C-83A1-F6EECF244321}">
                <p14:modId xmlns:p14="http://schemas.microsoft.com/office/powerpoint/2010/main" val="422727551"/>
              </p:ext>
            </p:extLst>
          </p:nvPr>
        </p:nvGraphicFramePr>
        <p:xfrm>
          <a:off x="4411980" y="1642110"/>
          <a:ext cx="4572000" cy="2743200"/>
        </p:xfrm>
        <a:graphic>
          <a:graphicData uri="http://schemas.openxmlformats.org/drawingml/2006/chart">
            <c:chart xmlns:c="http://schemas.openxmlformats.org/drawingml/2006/chart" xmlns:r="http://schemas.openxmlformats.org/officeDocument/2006/relationships" r:id="rId3"/>
          </a:graphicData>
        </a:graphic>
      </p:graphicFrame>
      <p:sp>
        <p:nvSpPr>
          <p:cNvPr id="7" name="Textfeld 6"/>
          <p:cNvSpPr txBox="1"/>
          <p:nvPr/>
        </p:nvSpPr>
        <p:spPr>
          <a:xfrm>
            <a:off x="4747260" y="4364697"/>
            <a:ext cx="2225040" cy="323165"/>
          </a:xfrm>
          <a:prstGeom prst="rect">
            <a:avLst/>
          </a:prstGeom>
          <a:noFill/>
        </p:spPr>
        <p:txBody>
          <a:bodyPr wrap="square" rtlCol="0">
            <a:spAutoFit/>
          </a:bodyPr>
          <a:lstStyle/>
          <a:p>
            <a:r>
              <a:rPr lang="de-DE" sz="1500" dirty="0"/>
              <a:t>[Christoph 2018]</a:t>
            </a:r>
          </a:p>
        </p:txBody>
      </p:sp>
      <p:sp>
        <p:nvSpPr>
          <p:cNvPr id="8" name="Textfeld 7"/>
          <p:cNvSpPr txBox="1"/>
          <p:nvPr/>
        </p:nvSpPr>
        <p:spPr>
          <a:xfrm>
            <a:off x="356394" y="2651202"/>
            <a:ext cx="2819400" cy="923330"/>
          </a:xfrm>
          <a:prstGeom prst="rect">
            <a:avLst/>
          </a:prstGeom>
          <a:noFill/>
        </p:spPr>
        <p:txBody>
          <a:bodyPr wrap="square" rtlCol="0">
            <a:spAutoFit/>
          </a:bodyPr>
          <a:lstStyle/>
          <a:p>
            <a:r>
              <a:rPr lang="de-DE" dirty="0"/>
              <a:t>Zum Beispiel in Kabinett, Süßwein ist die Anreicherung nicht erlaubt</a:t>
            </a:r>
          </a:p>
        </p:txBody>
      </p:sp>
      <p:sp>
        <p:nvSpPr>
          <p:cNvPr id="9" name="Titel 1">
            <a:extLst>
              <a:ext uri="{FF2B5EF4-FFF2-40B4-BE49-F238E27FC236}">
                <a16:creationId xmlns:a16="http://schemas.microsoft.com/office/drawing/2014/main" id="{CD458E98-1579-41F0-BD86-C4DA5233EE6A}"/>
              </a:ext>
            </a:extLst>
          </p:cNvPr>
          <p:cNvSpPr txBox="1">
            <a:spLocks/>
          </p:cNvSpPr>
          <p:nvPr/>
        </p:nvSpPr>
        <p:spPr>
          <a:xfrm>
            <a:off x="434340" y="4222721"/>
            <a:ext cx="5907245" cy="607115"/>
          </a:xfrm>
          <a:prstGeom prst="rect">
            <a:avLst/>
          </a:prstGeom>
        </p:spPr>
        <p:txBody>
          <a:bodyPr anchor="b"/>
          <a:lstStyle>
            <a:lvl1pPr algn="l" defTabSz="457200" rtl="0" eaLnBrk="1" fontAlgn="base" hangingPunct="1">
              <a:spcBef>
                <a:spcPct val="0"/>
              </a:spcBef>
              <a:spcAft>
                <a:spcPct val="0"/>
              </a:spcAft>
              <a:defRPr sz="3200" kern="1200" cap="all" baseline="0">
                <a:solidFill>
                  <a:srgbClr val="007835"/>
                </a:solidFill>
                <a:latin typeface="+mn-lt"/>
                <a:ea typeface="+mj-ea"/>
                <a:cs typeface="+mj-cs"/>
              </a:defRPr>
            </a:lvl1pPr>
            <a:lvl2pPr algn="ctr" defTabSz="457200" rtl="0" eaLnBrk="1" fontAlgn="base" hangingPunct="1">
              <a:spcBef>
                <a:spcPct val="0"/>
              </a:spcBef>
              <a:spcAft>
                <a:spcPct val="0"/>
              </a:spcAft>
              <a:defRPr sz="4400">
                <a:solidFill>
                  <a:schemeClr val="tx1"/>
                </a:solidFill>
                <a:latin typeface="Arial" charset="0"/>
              </a:defRPr>
            </a:lvl2pPr>
            <a:lvl3pPr algn="ctr" defTabSz="457200" rtl="0" eaLnBrk="1" fontAlgn="base" hangingPunct="1">
              <a:spcBef>
                <a:spcPct val="0"/>
              </a:spcBef>
              <a:spcAft>
                <a:spcPct val="0"/>
              </a:spcAft>
              <a:defRPr sz="4400">
                <a:solidFill>
                  <a:schemeClr val="tx1"/>
                </a:solidFill>
                <a:latin typeface="Arial" charset="0"/>
              </a:defRPr>
            </a:lvl3pPr>
            <a:lvl4pPr algn="ctr" defTabSz="457200" rtl="0" eaLnBrk="1" fontAlgn="base" hangingPunct="1">
              <a:spcBef>
                <a:spcPct val="0"/>
              </a:spcBef>
              <a:spcAft>
                <a:spcPct val="0"/>
              </a:spcAft>
              <a:defRPr sz="4400">
                <a:solidFill>
                  <a:schemeClr val="tx1"/>
                </a:solidFill>
                <a:latin typeface="Arial" charset="0"/>
              </a:defRPr>
            </a:lvl4pPr>
            <a:lvl5pPr algn="ctr" defTabSz="457200" rtl="0" eaLnBrk="1" fontAlgn="base" hangingPunct="1">
              <a:spcBef>
                <a:spcPct val="0"/>
              </a:spcBef>
              <a:spcAft>
                <a:spcPct val="0"/>
              </a:spcAft>
              <a:defRPr sz="4400">
                <a:solidFill>
                  <a:schemeClr val="tx1"/>
                </a:solidFill>
                <a:latin typeface="Arial" charset="0"/>
              </a:defRPr>
            </a:lvl5pPr>
            <a:lvl6pPr marL="457200" algn="ctr" defTabSz="457200" rtl="0" eaLnBrk="1" fontAlgn="base" hangingPunct="1">
              <a:spcBef>
                <a:spcPct val="0"/>
              </a:spcBef>
              <a:spcAft>
                <a:spcPct val="0"/>
              </a:spcAft>
              <a:defRPr sz="4400">
                <a:solidFill>
                  <a:schemeClr val="tx1"/>
                </a:solidFill>
                <a:latin typeface="Arial" charset="0"/>
              </a:defRPr>
            </a:lvl6pPr>
            <a:lvl7pPr marL="914400" algn="ctr" defTabSz="457200" rtl="0" eaLnBrk="1" fontAlgn="base" hangingPunct="1">
              <a:spcBef>
                <a:spcPct val="0"/>
              </a:spcBef>
              <a:spcAft>
                <a:spcPct val="0"/>
              </a:spcAft>
              <a:defRPr sz="4400">
                <a:solidFill>
                  <a:schemeClr val="tx1"/>
                </a:solidFill>
                <a:latin typeface="Arial" charset="0"/>
              </a:defRPr>
            </a:lvl7pPr>
            <a:lvl8pPr marL="1371600" algn="ctr" defTabSz="457200" rtl="0" eaLnBrk="1" fontAlgn="base" hangingPunct="1">
              <a:spcBef>
                <a:spcPct val="0"/>
              </a:spcBef>
              <a:spcAft>
                <a:spcPct val="0"/>
              </a:spcAft>
              <a:defRPr sz="4400">
                <a:solidFill>
                  <a:schemeClr val="tx1"/>
                </a:solidFill>
                <a:latin typeface="Arial" charset="0"/>
              </a:defRPr>
            </a:lvl8pPr>
            <a:lvl9pPr marL="1828800" algn="ctr" defTabSz="457200" rtl="0" eaLnBrk="1" fontAlgn="base" hangingPunct="1">
              <a:spcBef>
                <a:spcPct val="0"/>
              </a:spcBef>
              <a:spcAft>
                <a:spcPct val="0"/>
              </a:spcAft>
              <a:defRPr sz="4400">
                <a:solidFill>
                  <a:schemeClr val="tx1"/>
                </a:solidFill>
                <a:latin typeface="Arial" charset="0"/>
              </a:defRPr>
            </a:lvl9pPr>
          </a:lstStyle>
          <a:p>
            <a:r>
              <a:rPr lang="de-DE" dirty="0"/>
              <a:t/>
            </a:r>
            <a:br>
              <a:rPr lang="de-DE" dirty="0"/>
            </a:br>
            <a:r>
              <a:rPr lang="de-DE" dirty="0">
                <a:solidFill>
                  <a:schemeClr val="tx1"/>
                </a:solidFill>
                <a:sym typeface="Wingdings" panose="05000000000000000000" pitchFamily="2" charset="2"/>
              </a:rPr>
              <a:t> UNERLAUBTE WÄSSERUNG</a:t>
            </a:r>
            <a:endParaRPr lang="de-DE" dirty="0">
              <a:solidFill>
                <a:schemeClr val="tx1"/>
              </a:solidFill>
            </a:endParaRPr>
          </a:p>
        </p:txBody>
      </p:sp>
    </p:spTree>
    <p:extLst>
      <p:ext uri="{BB962C8B-B14F-4D97-AF65-F5344CB8AC3E}">
        <p14:creationId xmlns:p14="http://schemas.microsoft.com/office/powerpoint/2010/main" val="428667785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BBB1491-5051-4039-90DE-E603125821AE}"/>
              </a:ext>
            </a:extLst>
          </p:cNvPr>
          <p:cNvSpPr>
            <a:spLocks noGrp="1"/>
          </p:cNvSpPr>
          <p:nvPr>
            <p:ph type="title"/>
          </p:nvPr>
        </p:nvSpPr>
        <p:spPr/>
        <p:txBody>
          <a:bodyPr/>
          <a:lstStyle/>
          <a:p>
            <a:r>
              <a:rPr lang="de-AT" dirty="0"/>
              <a:t>Weitere </a:t>
            </a:r>
            <a:r>
              <a:rPr lang="de-AT" dirty="0" err="1"/>
              <a:t>ANwendungsfelder</a:t>
            </a:r>
            <a:endParaRPr lang="de-AT" dirty="0"/>
          </a:p>
        </p:txBody>
      </p:sp>
      <p:sp>
        <p:nvSpPr>
          <p:cNvPr id="3" name="Inhaltsplatzhalter 2">
            <a:extLst>
              <a:ext uri="{FF2B5EF4-FFF2-40B4-BE49-F238E27FC236}">
                <a16:creationId xmlns:a16="http://schemas.microsoft.com/office/drawing/2014/main" id="{287BFFA3-0CCC-4BF4-BCBB-F48951E5BF69}"/>
              </a:ext>
            </a:extLst>
          </p:cNvPr>
          <p:cNvSpPr>
            <a:spLocks noGrp="1"/>
          </p:cNvSpPr>
          <p:nvPr>
            <p:ph sz="half" idx="1"/>
          </p:nvPr>
        </p:nvSpPr>
        <p:spPr/>
        <p:txBody>
          <a:bodyPr/>
          <a:lstStyle/>
          <a:p>
            <a:r>
              <a:rPr lang="de-AT" dirty="0"/>
              <a:t>Nachweis von </a:t>
            </a:r>
            <a:r>
              <a:rPr lang="de-AT" dirty="0" smtClean="0"/>
              <a:t>künstlichem </a:t>
            </a:r>
            <a:r>
              <a:rPr lang="de-AT" dirty="0"/>
              <a:t>Glycerin </a:t>
            </a:r>
          </a:p>
          <a:p>
            <a:r>
              <a:rPr lang="de-AT" dirty="0"/>
              <a:t>Herkunft von CO</a:t>
            </a:r>
            <a:r>
              <a:rPr lang="de-AT" baseline="-25000" dirty="0"/>
              <a:t>2 </a:t>
            </a:r>
            <a:r>
              <a:rPr lang="de-AT" dirty="0"/>
              <a:t>in Sekt (durch 2. alkoholische Gärung?)</a:t>
            </a:r>
          </a:p>
          <a:p>
            <a:r>
              <a:rPr lang="de-AT" dirty="0"/>
              <a:t>Nachweis von künstlicher Weinsäure</a:t>
            </a:r>
          </a:p>
          <a:p>
            <a:endParaRPr lang="de-AT" dirty="0"/>
          </a:p>
          <a:p>
            <a:r>
              <a:rPr lang="de-AT" dirty="0"/>
              <a:t>Herkunftsnachweis</a:t>
            </a:r>
          </a:p>
          <a:p>
            <a:r>
              <a:rPr lang="de-AT" dirty="0"/>
              <a:t>Nachweis von Jahrgang</a:t>
            </a:r>
          </a:p>
          <a:p>
            <a:pPr marL="0" indent="0">
              <a:buNone/>
            </a:pPr>
            <a:endParaRPr lang="de-AT" baseline="-25000" dirty="0"/>
          </a:p>
          <a:p>
            <a:pPr marL="0" indent="0">
              <a:buNone/>
            </a:pPr>
            <a:endParaRPr lang="de-AT" baseline="-25000" dirty="0"/>
          </a:p>
        </p:txBody>
      </p:sp>
    </p:spTree>
    <p:extLst>
      <p:ext uri="{BB962C8B-B14F-4D97-AF65-F5344CB8AC3E}">
        <p14:creationId xmlns:p14="http://schemas.microsoft.com/office/powerpoint/2010/main" val="513698272"/>
      </p:ext>
    </p:extLst>
  </p:cSld>
  <p:clrMapOvr>
    <a:masterClrMapping/>
  </p:clrMapOvr>
  <p:timing>
    <p:tnLst>
      <p:par>
        <p:cTn id="1" dur="indefinite" restart="never" nodeType="tmRoot"/>
      </p:par>
    </p:tnLst>
  </p:timing>
</p:sld>
</file>

<file path=ppt/theme/theme1.xml><?xml version="1.0" encoding="utf-8"?>
<a:theme xmlns:a="http://schemas.openxmlformats.org/drawingml/2006/main" name="HBLAuBA_Präsentationsvorlage-2018">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Klassisch">
      <a:majorFont>
        <a:latin typeface="Arial"/>
        <a:ea typeface=""/>
        <a:cs typeface=""/>
        <a:font script="Jpan" typeface="ＭＳ Ｐゴシック"/>
        <a:font script="Hang" typeface="돋움"/>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Times New Roman"/>
        <a:ea typeface=""/>
        <a:cs typeface=""/>
        <a:font script="Jpan" typeface="ＭＳ Ｐ明朝"/>
        <a:font script="Hang" typeface="바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HBLAuBA_Präsentationsvorlage-2018</Template>
  <TotalTime>0</TotalTime>
  <Words>2276</Words>
  <Application>Microsoft Office PowerPoint</Application>
  <PresentationFormat>Bildschirmpräsentation (16:9)</PresentationFormat>
  <Paragraphs>346</Paragraphs>
  <Slides>39</Slides>
  <Notes>36</Notes>
  <HiddenSlides>0</HiddenSlides>
  <MMClips>0</MMClips>
  <ScaleCrop>false</ScaleCrop>
  <HeadingPairs>
    <vt:vector size="6" baseType="variant">
      <vt:variant>
        <vt:lpstr>Verwendete Schriftarten</vt:lpstr>
      </vt:variant>
      <vt:variant>
        <vt:i4>5</vt:i4>
      </vt:variant>
      <vt:variant>
        <vt:lpstr>Design</vt:lpstr>
      </vt:variant>
      <vt:variant>
        <vt:i4>1</vt:i4>
      </vt:variant>
      <vt:variant>
        <vt:lpstr>Folientitel</vt:lpstr>
      </vt:variant>
      <vt:variant>
        <vt:i4>39</vt:i4>
      </vt:variant>
    </vt:vector>
  </HeadingPairs>
  <TitlesOfParts>
    <vt:vector size="45" baseType="lpstr">
      <vt:lpstr>Arial</vt:lpstr>
      <vt:lpstr>Calibri</vt:lpstr>
      <vt:lpstr>Symbol</vt:lpstr>
      <vt:lpstr>Times New Roman</vt:lpstr>
      <vt:lpstr>Wingdings</vt:lpstr>
      <vt:lpstr>HBLAuBA_Präsentationsvorlage-2018</vt:lpstr>
      <vt:lpstr>PowerPoint-Präsentation</vt:lpstr>
      <vt:lpstr>Istotope</vt:lpstr>
      <vt:lpstr>Geschichte der Isotopenanalytik in WEIN</vt:lpstr>
      <vt:lpstr>PRINziP</vt:lpstr>
      <vt:lpstr>PowerPoint-Präsentation</vt:lpstr>
      <vt:lpstr>Mögliche Parameter in Wein</vt:lpstr>
      <vt:lpstr>Was kann kontrolliert werden</vt:lpstr>
      <vt:lpstr>Was kann kontrolliert werden – gut etabliert  UNERLAUBTE ANREICHERUNG</vt:lpstr>
      <vt:lpstr>Weitere ANwendungsfelder</vt:lpstr>
      <vt:lpstr>Weitere ANwendungsfelder</vt:lpstr>
      <vt:lpstr>Material und Methoden</vt:lpstr>
      <vt:lpstr>Material und Methoden</vt:lpstr>
      <vt:lpstr>PowerPoint-Präsentation</vt:lpstr>
      <vt:lpstr>PowerPoint-Präsentation</vt:lpstr>
      <vt:lpstr>PowerPoint-Präsentation</vt:lpstr>
      <vt:lpstr>PowerPoint-Präsentation</vt:lpstr>
      <vt:lpstr>Vergleich mit Literatur</vt:lpstr>
      <vt:lpstr>PowerPoint-Präsentation</vt:lpstr>
      <vt:lpstr>PowerPoint-Präsentation</vt:lpstr>
      <vt:lpstr>Interpretation</vt:lpstr>
      <vt:lpstr>Interpretation</vt:lpstr>
      <vt:lpstr>NOTWENDIGKEITEN</vt:lpstr>
      <vt:lpstr>Einfluss von Klima und Boden</vt:lpstr>
      <vt:lpstr>Alternative Methoden müssen gesucht werden</vt:lpstr>
      <vt:lpstr> SÜDAFRIKAPROJEKT   </vt:lpstr>
      <vt:lpstr>Fungal Community Fingerprinting  in SA and AT</vt:lpstr>
      <vt:lpstr>Fungal Community Fingerprinting  of different grape varietals </vt:lpstr>
      <vt:lpstr>Wo Kommen die Trauben FÜR DAS GRENZLANDPROJEKT HER</vt:lpstr>
      <vt:lpstr>Projektbeschreibung</vt:lpstr>
      <vt:lpstr>Stabilisotopendaten</vt:lpstr>
      <vt:lpstr>Elementkonzentration</vt:lpstr>
      <vt:lpstr>EPR und Farbmessung</vt:lpstr>
      <vt:lpstr>Statistik</vt:lpstr>
      <vt:lpstr>PowerPoint-Präsentation</vt:lpstr>
      <vt:lpstr>PowerPoint-Präsentation</vt:lpstr>
      <vt:lpstr>Ein VERSUCH DER UNTERSCHEIDUNG OHNE ELEMENTE UND ISOTOPEN</vt:lpstr>
      <vt:lpstr>Take home Message</vt:lpstr>
      <vt:lpstr>Ein DANK GEBÜRT</vt:lpstr>
      <vt:lpstr>VIELEN DANK FÜR IHRE AUFMERKSAMKEIT </vt:lpstr>
    </vt:vector>
  </TitlesOfParts>
  <Company>HBLA u. BA Klnbg</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PowerPoint-Präsentation</dc:title>
  <dc:creator>Reviewer</dc:creator>
  <cp:lastModifiedBy>Philipp Christian</cp:lastModifiedBy>
  <cp:revision>60</cp:revision>
  <cp:lastPrinted>2018-05-25T06:33:27Z</cp:lastPrinted>
  <dcterms:created xsi:type="dcterms:W3CDTF">2018-05-08T11:48:23Z</dcterms:created>
  <dcterms:modified xsi:type="dcterms:W3CDTF">2018-12-06T12:34:25Z</dcterms:modified>
</cp:coreProperties>
</file>